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56" r:id="rId3"/>
    <p:sldId id="257" r:id="rId4"/>
    <p:sldId id="258" r:id="rId5"/>
    <p:sldId id="275" r:id="rId6"/>
    <p:sldId id="274" r:id="rId7"/>
    <p:sldId id="278" r:id="rId8"/>
    <p:sldId id="276" r:id="rId9"/>
    <p:sldId id="279" r:id="rId10"/>
    <p:sldId id="259" r:id="rId11"/>
    <p:sldId id="263" r:id="rId12"/>
    <p:sldId id="266" r:id="rId13"/>
    <p:sldId id="267" r:id="rId14"/>
    <p:sldId id="268" r:id="rId15"/>
    <p:sldId id="269" r:id="rId16"/>
    <p:sldId id="260" r:id="rId17"/>
    <p:sldId id="283" r:id="rId18"/>
    <p:sldId id="264" r:id="rId19"/>
    <p:sldId id="270" r:id="rId20"/>
    <p:sldId id="271" r:id="rId21"/>
    <p:sldId id="261" r:id="rId22"/>
    <p:sldId id="265" r:id="rId23"/>
    <p:sldId id="272" r:id="rId24"/>
    <p:sldId id="281" r:id="rId25"/>
    <p:sldId id="282" r:id="rId26"/>
    <p:sldId id="280" r:id="rId27"/>
    <p:sldId id="284" r:id="rId28"/>
    <p:sldId id="285" r:id="rId29"/>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80" userDrawn="1">
          <p15:clr>
            <a:srgbClr val="A4A3A4"/>
          </p15:clr>
        </p15:guide>
        <p15:guide id="4" orient="horz" pos="2908" userDrawn="1">
          <p15:clr>
            <a:srgbClr val="A4A3A4"/>
          </p15:clr>
        </p15:guide>
        <p15:guide id="5" pos="2502" userDrawn="1">
          <p15:clr>
            <a:srgbClr val="A4A3A4"/>
          </p15:clr>
        </p15:guide>
        <p15:guide id="6" pos="5133" userDrawn="1">
          <p15:clr>
            <a:srgbClr val="A4A3A4"/>
          </p15:clr>
        </p15:guide>
        <p15:guide id="7" orient="horz" pos="8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0000"/>
    <a:srgbClr val="C80000"/>
    <a:srgbClr val="A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18" autoAdjust="0"/>
    <p:restoredTop sz="93593" autoAdjust="0"/>
  </p:normalViewPr>
  <p:slideViewPr>
    <p:cSldViewPr snapToGrid="0">
      <p:cViewPr varScale="1">
        <p:scale>
          <a:sx n="80" d="100"/>
          <a:sy n="80" d="100"/>
        </p:scale>
        <p:origin x="917" y="62"/>
      </p:cViewPr>
      <p:guideLst>
        <p:guide orient="horz" pos="2160"/>
        <p:guide pos="3840"/>
        <p:guide orient="horz" pos="1480"/>
        <p:guide orient="horz" pos="2908"/>
        <p:guide pos="2502"/>
        <p:guide pos="5133"/>
        <p:guide orient="horz" pos="867"/>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rgbClr val="C70216"/>
              </a:solidFill>
              <a:ln w="19050">
                <a:noFill/>
              </a:ln>
              <a:effectLst/>
            </c:spPr>
            <c:extLst xmlns:c16r2="http://schemas.microsoft.com/office/drawing/2015/06/chart">
              <c:ext xmlns:c16="http://schemas.microsoft.com/office/drawing/2014/chart" uri="{C3380CC4-5D6E-409C-BE32-E72D297353CC}">
                <c16:uniqueId val="{00000001-3B99-4F30-9207-AC8CAEE7B925}"/>
              </c:ext>
            </c:extLst>
          </c:dPt>
          <c:dPt>
            <c:idx val="1"/>
            <c:bubble3D val="0"/>
            <c:spPr>
              <a:solidFill>
                <a:schemeClr val="bg2">
                  <a:lumMod val="90000"/>
                </a:schemeClr>
              </a:solidFill>
              <a:ln w="19050">
                <a:noFill/>
              </a:ln>
              <a:effectLst/>
            </c:spPr>
            <c:extLst xmlns:c16r2="http://schemas.microsoft.com/office/drawing/2015/06/chart">
              <c:ext xmlns:c16="http://schemas.microsoft.com/office/drawing/2014/chart" uri="{C3380CC4-5D6E-409C-BE32-E72D297353CC}">
                <c16:uniqueId val="{00000003-3B99-4F30-9207-AC8CAEE7B925}"/>
              </c:ext>
            </c:extLst>
          </c:dPt>
          <c:cat>
            <c:strRef>
              <c:f>Sheet1!$A$2:$A$3</c:f>
              <c:strCache>
                <c:ptCount val="2"/>
                <c:pt idx="0">
                  <c:v>第一季度</c:v>
                </c:pt>
                <c:pt idx="1">
                  <c:v>第二季度</c:v>
                </c:pt>
              </c:strCache>
            </c:strRef>
          </c:cat>
          <c:val>
            <c:numRef>
              <c:f>Sheet1!$B$2:$B$3</c:f>
              <c:numCache>
                <c:formatCode>General</c:formatCode>
                <c:ptCount val="2"/>
                <c:pt idx="0">
                  <c:v>100</c:v>
                </c:pt>
                <c:pt idx="1">
                  <c:v>70</c:v>
                </c:pt>
              </c:numCache>
            </c:numRef>
          </c:val>
          <c:extLst xmlns:c16r2="http://schemas.microsoft.com/office/drawing/2015/06/chart">
            <c:ext xmlns:c16="http://schemas.microsoft.com/office/drawing/2014/chart" uri="{C3380CC4-5D6E-409C-BE32-E72D297353CC}">
              <c16:uniqueId val="{00000004-3B99-4F30-9207-AC8CAEE7B925}"/>
            </c:ext>
          </c:extLst>
        </c:ser>
        <c:dLbls>
          <c:showLegendKey val="0"/>
          <c:showVal val="0"/>
          <c:showCatName val="0"/>
          <c:showSerName val="0"/>
          <c:showPercent val="0"/>
          <c:showBubbleSize val="0"/>
          <c:showLeaderLines val="1"/>
        </c:dLbls>
        <c:firstSliceAng val="0"/>
        <c:holeSize val="79"/>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rgbClr val="C70216"/>
              </a:solidFill>
              <a:ln w="19050">
                <a:noFill/>
              </a:ln>
              <a:effectLst/>
            </c:spPr>
            <c:extLst xmlns:c16r2="http://schemas.microsoft.com/office/drawing/2015/06/chart">
              <c:ext xmlns:c16="http://schemas.microsoft.com/office/drawing/2014/chart" uri="{C3380CC4-5D6E-409C-BE32-E72D297353CC}">
                <c16:uniqueId val="{00000001-C509-415C-9483-506C0856D4F6}"/>
              </c:ext>
            </c:extLst>
          </c:dPt>
          <c:dPt>
            <c:idx val="1"/>
            <c:bubble3D val="0"/>
            <c:spPr>
              <a:solidFill>
                <a:schemeClr val="bg2">
                  <a:lumMod val="90000"/>
                </a:schemeClr>
              </a:solidFill>
              <a:ln w="19050">
                <a:noFill/>
              </a:ln>
              <a:effectLst/>
            </c:spPr>
            <c:extLst xmlns:c16r2="http://schemas.microsoft.com/office/drawing/2015/06/chart">
              <c:ext xmlns:c16="http://schemas.microsoft.com/office/drawing/2014/chart" uri="{C3380CC4-5D6E-409C-BE32-E72D297353CC}">
                <c16:uniqueId val="{00000003-C509-415C-9483-506C0856D4F6}"/>
              </c:ext>
            </c:extLst>
          </c:dPt>
          <c:cat>
            <c:strRef>
              <c:f>Sheet1!$A$2:$A$3</c:f>
              <c:strCache>
                <c:ptCount val="2"/>
                <c:pt idx="0">
                  <c:v>第一季度</c:v>
                </c:pt>
                <c:pt idx="1">
                  <c:v>第二季度</c:v>
                </c:pt>
              </c:strCache>
            </c:strRef>
          </c:cat>
          <c:val>
            <c:numRef>
              <c:f>Sheet1!$B$2:$B$3</c:f>
              <c:numCache>
                <c:formatCode>General</c:formatCode>
                <c:ptCount val="2"/>
                <c:pt idx="0">
                  <c:v>100</c:v>
                </c:pt>
                <c:pt idx="1">
                  <c:v>70</c:v>
                </c:pt>
              </c:numCache>
            </c:numRef>
          </c:val>
          <c:extLst xmlns:c16r2="http://schemas.microsoft.com/office/drawing/2015/06/chart">
            <c:ext xmlns:c16="http://schemas.microsoft.com/office/drawing/2014/chart" uri="{C3380CC4-5D6E-409C-BE32-E72D297353CC}">
              <c16:uniqueId val="{00000004-C509-415C-9483-506C0856D4F6}"/>
            </c:ext>
          </c:extLst>
        </c:ser>
        <c:dLbls>
          <c:showLegendKey val="0"/>
          <c:showVal val="0"/>
          <c:showCatName val="0"/>
          <c:showSerName val="0"/>
          <c:showPercent val="0"/>
          <c:showBubbleSize val="0"/>
          <c:showLeaderLines val="1"/>
        </c:dLbls>
        <c:firstSliceAng val="0"/>
        <c:holeSize val="79"/>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rgbClr val="C70216"/>
              </a:solidFill>
              <a:ln w="19050">
                <a:noFill/>
              </a:ln>
              <a:effectLst/>
            </c:spPr>
            <c:extLst xmlns:c16r2="http://schemas.microsoft.com/office/drawing/2015/06/chart">
              <c:ext xmlns:c16="http://schemas.microsoft.com/office/drawing/2014/chart" uri="{C3380CC4-5D6E-409C-BE32-E72D297353CC}">
                <c16:uniqueId val="{00000001-4326-46F5-9C43-A6FE739AD78D}"/>
              </c:ext>
            </c:extLst>
          </c:dPt>
          <c:dPt>
            <c:idx val="1"/>
            <c:bubble3D val="0"/>
            <c:spPr>
              <a:solidFill>
                <a:schemeClr val="bg2">
                  <a:lumMod val="90000"/>
                </a:schemeClr>
              </a:solidFill>
              <a:ln w="19050">
                <a:noFill/>
              </a:ln>
              <a:effectLst/>
            </c:spPr>
            <c:extLst xmlns:c16r2="http://schemas.microsoft.com/office/drawing/2015/06/chart">
              <c:ext xmlns:c16="http://schemas.microsoft.com/office/drawing/2014/chart" uri="{C3380CC4-5D6E-409C-BE32-E72D297353CC}">
                <c16:uniqueId val="{00000003-4326-46F5-9C43-A6FE739AD78D}"/>
              </c:ext>
            </c:extLst>
          </c:dPt>
          <c:cat>
            <c:strRef>
              <c:f>Sheet1!$A$2:$A$3</c:f>
              <c:strCache>
                <c:ptCount val="2"/>
                <c:pt idx="0">
                  <c:v>第一季度</c:v>
                </c:pt>
                <c:pt idx="1">
                  <c:v>第二季度</c:v>
                </c:pt>
              </c:strCache>
            </c:strRef>
          </c:cat>
          <c:val>
            <c:numRef>
              <c:f>Sheet1!$B$2:$B$3</c:f>
              <c:numCache>
                <c:formatCode>General</c:formatCode>
                <c:ptCount val="2"/>
                <c:pt idx="0">
                  <c:v>100</c:v>
                </c:pt>
                <c:pt idx="1">
                  <c:v>70</c:v>
                </c:pt>
              </c:numCache>
            </c:numRef>
          </c:val>
          <c:extLst xmlns:c16r2="http://schemas.microsoft.com/office/drawing/2015/06/chart">
            <c:ext xmlns:c16="http://schemas.microsoft.com/office/drawing/2014/chart" uri="{C3380CC4-5D6E-409C-BE32-E72D297353CC}">
              <c16:uniqueId val="{00000004-4326-46F5-9C43-A6FE739AD78D}"/>
            </c:ext>
          </c:extLst>
        </c:ser>
        <c:dLbls>
          <c:showLegendKey val="0"/>
          <c:showVal val="0"/>
          <c:showCatName val="0"/>
          <c:showSerName val="0"/>
          <c:showPercent val="0"/>
          <c:showBubbleSize val="0"/>
          <c:showLeaderLines val="1"/>
        </c:dLbls>
        <c:firstSliceAng val="0"/>
        <c:holeSize val="79"/>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rgbClr val="C70216"/>
              </a:solidFill>
              <a:ln w="19050">
                <a:noFill/>
              </a:ln>
              <a:effectLst/>
            </c:spPr>
            <c:extLst xmlns:c16r2="http://schemas.microsoft.com/office/drawing/2015/06/chart">
              <c:ext xmlns:c16="http://schemas.microsoft.com/office/drawing/2014/chart" uri="{C3380CC4-5D6E-409C-BE32-E72D297353CC}">
                <c16:uniqueId val="{00000001-021B-470C-B004-F8F873304CD9}"/>
              </c:ext>
            </c:extLst>
          </c:dPt>
          <c:dPt>
            <c:idx val="1"/>
            <c:bubble3D val="0"/>
            <c:spPr>
              <a:solidFill>
                <a:schemeClr val="bg2">
                  <a:lumMod val="90000"/>
                </a:schemeClr>
              </a:solidFill>
              <a:ln w="19050">
                <a:noFill/>
              </a:ln>
              <a:effectLst/>
            </c:spPr>
            <c:extLst xmlns:c16r2="http://schemas.microsoft.com/office/drawing/2015/06/chart">
              <c:ext xmlns:c16="http://schemas.microsoft.com/office/drawing/2014/chart" uri="{C3380CC4-5D6E-409C-BE32-E72D297353CC}">
                <c16:uniqueId val="{00000003-021B-470C-B004-F8F873304CD9}"/>
              </c:ext>
            </c:extLst>
          </c:dPt>
          <c:cat>
            <c:strRef>
              <c:f>Sheet1!$A$2:$A$3</c:f>
              <c:strCache>
                <c:ptCount val="2"/>
                <c:pt idx="0">
                  <c:v>第一季度</c:v>
                </c:pt>
                <c:pt idx="1">
                  <c:v>第二季度</c:v>
                </c:pt>
              </c:strCache>
            </c:strRef>
          </c:cat>
          <c:val>
            <c:numRef>
              <c:f>Sheet1!$B$2:$B$3</c:f>
              <c:numCache>
                <c:formatCode>General</c:formatCode>
                <c:ptCount val="2"/>
                <c:pt idx="0">
                  <c:v>100</c:v>
                </c:pt>
                <c:pt idx="1">
                  <c:v>70</c:v>
                </c:pt>
              </c:numCache>
            </c:numRef>
          </c:val>
          <c:extLst xmlns:c16r2="http://schemas.microsoft.com/office/drawing/2015/06/chart">
            <c:ext xmlns:c16="http://schemas.microsoft.com/office/drawing/2014/chart" uri="{C3380CC4-5D6E-409C-BE32-E72D297353CC}">
              <c16:uniqueId val="{00000004-021B-470C-B004-F8F873304CD9}"/>
            </c:ext>
          </c:extLst>
        </c:ser>
        <c:dLbls>
          <c:showLegendKey val="0"/>
          <c:showVal val="0"/>
          <c:showCatName val="0"/>
          <c:showSerName val="0"/>
          <c:showPercent val="0"/>
          <c:showBubbleSize val="0"/>
          <c:showLeaderLines val="1"/>
        </c:dLbls>
        <c:firstSliceAng val="0"/>
        <c:holeSize val="79"/>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系列 1</c:v>
                </c:pt>
              </c:strCache>
            </c:strRef>
          </c:tx>
          <c:spPr>
            <a:solidFill>
              <a:srgbClr val="D70000"/>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4DD2-4CCA-A43D-D2D5D3C562F4}"/>
            </c:ext>
          </c:extLst>
        </c:ser>
        <c:ser>
          <c:idx val="1"/>
          <c:order val="1"/>
          <c:tx>
            <c:strRef>
              <c:f>Sheet1!$C$1</c:f>
              <c:strCache>
                <c:ptCount val="1"/>
                <c:pt idx="0">
                  <c:v>系列 2</c:v>
                </c:pt>
              </c:strCache>
            </c:strRef>
          </c:tx>
          <c:spPr>
            <a:solidFill>
              <a:schemeClr val="bg2">
                <a:lumMod val="25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4DD2-4CCA-A43D-D2D5D3C562F4}"/>
            </c:ext>
          </c:extLst>
        </c:ser>
        <c:ser>
          <c:idx val="2"/>
          <c:order val="2"/>
          <c:tx>
            <c:strRef>
              <c:f>Sheet1!$D$1</c:f>
              <c:strCache>
                <c:ptCount val="1"/>
                <c:pt idx="0">
                  <c:v>系列 3</c:v>
                </c:pt>
              </c:strCache>
            </c:strRef>
          </c:tx>
          <c:spPr>
            <a:solidFill>
              <a:srgbClr val="AC0000"/>
            </a:solidFill>
            <a:ln>
              <a:noFill/>
            </a:ln>
            <a:effectLst/>
          </c:spPr>
          <c:invertIfNegative val="0"/>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4DD2-4CCA-A43D-D2D5D3C562F4}"/>
            </c:ext>
          </c:extLst>
        </c:ser>
        <c:dLbls>
          <c:showLegendKey val="0"/>
          <c:showVal val="0"/>
          <c:showCatName val="0"/>
          <c:showSerName val="0"/>
          <c:showPercent val="0"/>
          <c:showBubbleSize val="0"/>
        </c:dLbls>
        <c:gapWidth val="75"/>
        <c:overlap val="100"/>
        <c:axId val="995512720"/>
        <c:axId val="995513280"/>
      </c:barChart>
      <c:catAx>
        <c:axId val="995512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995513280"/>
        <c:crosses val="autoZero"/>
        <c:auto val="1"/>
        <c:lblAlgn val="ctr"/>
        <c:lblOffset val="100"/>
        <c:noMultiLvlLbl val="0"/>
      </c:catAx>
      <c:valAx>
        <c:axId val="995513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995512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系列 1</c:v>
                </c:pt>
              </c:strCache>
            </c:strRef>
          </c:tx>
          <c:spPr>
            <a:solidFill>
              <a:srgbClr val="D70000"/>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2.5</c:v>
                </c:pt>
                <c:pt idx="1">
                  <c:v>3</c:v>
                </c:pt>
                <c:pt idx="2">
                  <c:v>4</c:v>
                </c:pt>
                <c:pt idx="3">
                  <c:v>3</c:v>
                </c:pt>
              </c:numCache>
            </c:numRef>
          </c:val>
          <c:extLst xmlns:c16r2="http://schemas.microsoft.com/office/drawing/2015/06/chart">
            <c:ext xmlns:c16="http://schemas.microsoft.com/office/drawing/2014/chart" uri="{C3380CC4-5D6E-409C-BE32-E72D297353CC}">
              <c16:uniqueId val="{00000000-A64E-4B32-9F25-B721EB58FA6A}"/>
            </c:ext>
          </c:extLst>
        </c:ser>
        <c:ser>
          <c:idx val="1"/>
          <c:order val="1"/>
          <c:tx>
            <c:strRef>
              <c:f>Sheet1!$C$1</c:f>
              <c:strCache>
                <c:ptCount val="1"/>
                <c:pt idx="0">
                  <c:v>系列 2</c:v>
                </c:pt>
              </c:strCache>
            </c:strRef>
          </c:tx>
          <c:spPr>
            <a:solidFill>
              <a:schemeClr val="bg2">
                <a:lumMod val="25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c:v>
                </c:pt>
                <c:pt idx="1">
                  <c:v>3</c:v>
                </c:pt>
                <c:pt idx="2">
                  <c:v>3.2</c:v>
                </c:pt>
                <c:pt idx="3">
                  <c:v>2</c:v>
                </c:pt>
              </c:numCache>
            </c:numRef>
          </c:val>
          <c:extLst xmlns:c16r2="http://schemas.microsoft.com/office/drawing/2015/06/chart">
            <c:ext xmlns:c16="http://schemas.microsoft.com/office/drawing/2014/chart" uri="{C3380CC4-5D6E-409C-BE32-E72D297353CC}">
              <c16:uniqueId val="{00000001-A64E-4B32-9F25-B721EB58FA6A}"/>
            </c:ext>
          </c:extLst>
        </c:ser>
        <c:ser>
          <c:idx val="2"/>
          <c:order val="2"/>
          <c:tx>
            <c:strRef>
              <c:f>Sheet1!$D$1</c:f>
              <c:strCache>
                <c:ptCount val="1"/>
                <c:pt idx="0">
                  <c:v>系列 3</c:v>
                </c:pt>
              </c:strCache>
            </c:strRef>
          </c:tx>
          <c:spPr>
            <a:solidFill>
              <a:srgbClr val="AC0000"/>
            </a:solidFill>
            <a:ln>
              <a:noFill/>
            </a:ln>
            <a:effectLst/>
          </c:spPr>
          <c:invertIfNegative val="0"/>
          <c:cat>
            <c:strRef>
              <c:f>Sheet1!$A$2:$A$5</c:f>
              <c:strCache>
                <c:ptCount val="4"/>
                <c:pt idx="0">
                  <c:v>类别 1</c:v>
                </c:pt>
                <c:pt idx="1">
                  <c:v>类别 2</c:v>
                </c:pt>
                <c:pt idx="2">
                  <c:v>类别 3</c:v>
                </c:pt>
                <c:pt idx="3">
                  <c:v>类别 4</c:v>
                </c:pt>
              </c:strCache>
            </c:strRef>
          </c:cat>
          <c:val>
            <c:numRef>
              <c:f>Sheet1!$D$2:$D$5</c:f>
              <c:numCache>
                <c:formatCode>General</c:formatCode>
                <c:ptCount val="4"/>
                <c:pt idx="0">
                  <c:v>5</c:v>
                </c:pt>
                <c:pt idx="1">
                  <c:v>3</c:v>
                </c:pt>
                <c:pt idx="2">
                  <c:v>2</c:v>
                </c:pt>
                <c:pt idx="3">
                  <c:v>1</c:v>
                </c:pt>
              </c:numCache>
            </c:numRef>
          </c:val>
          <c:extLst xmlns:c16r2="http://schemas.microsoft.com/office/drawing/2015/06/chart">
            <c:ext xmlns:c16="http://schemas.microsoft.com/office/drawing/2014/chart" uri="{C3380CC4-5D6E-409C-BE32-E72D297353CC}">
              <c16:uniqueId val="{00000002-A64E-4B32-9F25-B721EB58FA6A}"/>
            </c:ext>
          </c:extLst>
        </c:ser>
        <c:dLbls>
          <c:showLegendKey val="0"/>
          <c:showVal val="0"/>
          <c:showCatName val="0"/>
          <c:showSerName val="0"/>
          <c:showPercent val="0"/>
          <c:showBubbleSize val="0"/>
        </c:dLbls>
        <c:gapWidth val="75"/>
        <c:overlap val="100"/>
        <c:axId val="1001211520"/>
        <c:axId val="1001212080"/>
      </c:barChart>
      <c:catAx>
        <c:axId val="100121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1001212080"/>
        <c:crosses val="autoZero"/>
        <c:auto val="1"/>
        <c:lblAlgn val="ctr"/>
        <c:lblOffset val="100"/>
        <c:noMultiLvlLbl val="0"/>
      </c:catAx>
      <c:valAx>
        <c:axId val="1001212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1001211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07991946006036"/>
          <c:y val="3.5050268023153586E-2"/>
          <c:w val="0.62237398621441842"/>
          <c:h val="0.93356097932162763"/>
        </c:manualLayout>
      </c:layout>
      <c:doughnutChart>
        <c:varyColors val="1"/>
        <c:ser>
          <c:idx val="0"/>
          <c:order val="0"/>
          <c:tx>
            <c:strRef>
              <c:f>Sheet1!$B$1</c:f>
              <c:strCache>
                <c:ptCount val="1"/>
                <c:pt idx="0">
                  <c:v>销售额</c:v>
                </c:pt>
              </c:strCache>
            </c:strRef>
          </c:tx>
          <c:spPr>
            <a:solidFill>
              <a:srgbClr val="2980B9"/>
            </a:solidFill>
            <a:ln>
              <a:noFill/>
            </a:ln>
          </c:spPr>
          <c:explosion val="11"/>
          <c:dPt>
            <c:idx val="0"/>
            <c:bubble3D val="0"/>
            <c:spPr>
              <a:solidFill>
                <a:srgbClr val="C70216"/>
              </a:solidFill>
              <a:ln w="19050">
                <a:noFill/>
              </a:ln>
              <a:effectLst/>
            </c:spPr>
            <c:extLst xmlns:c16r2="http://schemas.microsoft.com/office/drawing/2015/06/chart">
              <c:ext xmlns:c16="http://schemas.microsoft.com/office/drawing/2014/chart" uri="{C3380CC4-5D6E-409C-BE32-E72D297353CC}">
                <c16:uniqueId val="{00000001-B288-4A6C-8B92-E1F88804A434}"/>
              </c:ext>
            </c:extLst>
          </c:dPt>
          <c:dPt>
            <c:idx val="1"/>
            <c:bubble3D val="0"/>
            <c:spPr>
              <a:solidFill>
                <a:schemeClr val="tx1">
                  <a:lumMod val="65000"/>
                  <a:lumOff val="35000"/>
                </a:schemeClr>
              </a:solidFill>
              <a:ln w="19050">
                <a:noFill/>
              </a:ln>
              <a:effectLst/>
            </c:spPr>
            <c:extLst xmlns:c16r2="http://schemas.microsoft.com/office/drawing/2015/06/chart">
              <c:ext xmlns:c16="http://schemas.microsoft.com/office/drawing/2014/chart" uri="{C3380CC4-5D6E-409C-BE32-E72D297353CC}">
                <c16:uniqueId val="{00000003-B288-4A6C-8B92-E1F88804A434}"/>
              </c:ext>
            </c:extLst>
          </c:dPt>
          <c:dPt>
            <c:idx val="2"/>
            <c:bubble3D val="0"/>
            <c:spPr>
              <a:solidFill>
                <a:srgbClr val="C70216"/>
              </a:solidFill>
              <a:ln w="19050">
                <a:noFill/>
              </a:ln>
              <a:effectLst/>
            </c:spPr>
            <c:extLst xmlns:c16r2="http://schemas.microsoft.com/office/drawing/2015/06/chart">
              <c:ext xmlns:c16="http://schemas.microsoft.com/office/drawing/2014/chart" uri="{C3380CC4-5D6E-409C-BE32-E72D297353CC}">
                <c16:uniqueId val="{00000005-B288-4A6C-8B92-E1F88804A434}"/>
              </c:ext>
            </c:extLst>
          </c:dPt>
          <c:dPt>
            <c:idx val="3"/>
            <c:bubble3D val="0"/>
            <c:spPr>
              <a:solidFill>
                <a:srgbClr val="C70216"/>
              </a:solidFill>
              <a:ln w="19050">
                <a:noFill/>
              </a:ln>
              <a:effectLst/>
            </c:spPr>
            <c:extLst xmlns:c16r2="http://schemas.microsoft.com/office/drawing/2015/06/chart">
              <c:ext xmlns:c16="http://schemas.microsoft.com/office/drawing/2014/chart" uri="{C3380CC4-5D6E-409C-BE32-E72D297353CC}">
                <c16:uniqueId val="{00000007-B288-4A6C-8B92-E1F88804A434}"/>
              </c:ext>
            </c:extLst>
          </c:dPt>
          <c:dPt>
            <c:idx val="4"/>
            <c:bubble3D val="0"/>
            <c:spPr>
              <a:solidFill>
                <a:srgbClr val="C70216"/>
              </a:solidFill>
              <a:ln w="19050">
                <a:noFill/>
              </a:ln>
              <a:effectLst/>
            </c:spPr>
            <c:extLst xmlns:c16r2="http://schemas.microsoft.com/office/drawing/2015/06/chart">
              <c:ext xmlns:c16="http://schemas.microsoft.com/office/drawing/2014/chart" uri="{C3380CC4-5D6E-409C-BE32-E72D297353CC}">
                <c16:uniqueId val="{00000009-B288-4A6C-8B92-E1F88804A434}"/>
              </c:ext>
            </c:extLst>
          </c:dPt>
          <c:cat>
            <c:strRef>
              <c:f>Sheet1!$A$2:$A$6</c:f>
              <c:strCache>
                <c:ptCount val="4"/>
                <c:pt idx="0">
                  <c:v>第一季度</c:v>
                </c:pt>
                <c:pt idx="1">
                  <c:v>第二季度</c:v>
                </c:pt>
                <c:pt idx="2">
                  <c:v>第三季度</c:v>
                </c:pt>
                <c:pt idx="3">
                  <c:v>第四季度</c:v>
                </c:pt>
              </c:strCache>
            </c:strRef>
          </c:cat>
          <c:val>
            <c:numRef>
              <c:f>Sheet1!$B$2:$B$6</c:f>
              <c:numCache>
                <c:formatCode>General</c:formatCode>
                <c:ptCount val="5"/>
                <c:pt idx="0">
                  <c:v>1</c:v>
                </c:pt>
                <c:pt idx="1">
                  <c:v>1</c:v>
                </c:pt>
                <c:pt idx="2">
                  <c:v>1</c:v>
                </c:pt>
                <c:pt idx="3">
                  <c:v>1</c:v>
                </c:pt>
                <c:pt idx="4">
                  <c:v>1</c:v>
                </c:pt>
              </c:numCache>
            </c:numRef>
          </c:val>
          <c:extLst xmlns:c16r2="http://schemas.microsoft.com/office/drawing/2015/06/chart">
            <c:ext xmlns:c16="http://schemas.microsoft.com/office/drawing/2014/chart" uri="{C3380CC4-5D6E-409C-BE32-E72D297353CC}">
              <c16:uniqueId val="{0000000A-B288-4A6C-8B92-E1F88804A434}"/>
            </c:ext>
          </c:extLst>
        </c:ser>
        <c:dLbls>
          <c:showLegendKey val="0"/>
          <c:showVal val="0"/>
          <c:showCatName val="0"/>
          <c:showSerName val="0"/>
          <c:showPercent val="0"/>
          <c:showBubbleSize val="0"/>
          <c:showLeaderLines val="1"/>
        </c:dLbls>
        <c:firstSliceAng val="0"/>
        <c:holeSize val="82"/>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tx1">
                <a:lumMod val="65000"/>
                <a:lumOff val="35000"/>
              </a:schemeClr>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1ED6-4604-AB1F-E659C8BE4E06}"/>
            </c:ext>
          </c:extLst>
        </c:ser>
        <c:dLbls>
          <c:showLegendKey val="0"/>
          <c:showVal val="0"/>
          <c:showCatName val="0"/>
          <c:showSerName val="0"/>
          <c:showPercent val="0"/>
          <c:showBubbleSize val="0"/>
        </c:dLbls>
        <c:gapWidth val="206"/>
        <c:overlap val="-100"/>
        <c:axId val="762603008"/>
        <c:axId val="762603568"/>
      </c:barChart>
      <c:catAx>
        <c:axId val="7626030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762603568"/>
        <c:crosses val="autoZero"/>
        <c:auto val="1"/>
        <c:lblAlgn val="ctr"/>
        <c:lblOffset val="100"/>
        <c:noMultiLvlLbl val="0"/>
      </c:catAx>
      <c:valAx>
        <c:axId val="762603568"/>
        <c:scaling>
          <c:orientation val="minMax"/>
        </c:scaling>
        <c:delete val="1"/>
        <c:axPos val="l"/>
        <c:numFmt formatCode="General" sourceLinked="1"/>
        <c:majorTickMark val="out"/>
        <c:minorTickMark val="none"/>
        <c:tickLblPos val="nextTo"/>
        <c:crossAx val="762603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ln>
              <a:noFill/>
            </a:ln>
          </c:spPr>
          <c:dPt>
            <c:idx val="0"/>
            <c:bubble3D val="0"/>
            <c:spPr>
              <a:solidFill>
                <a:srgbClr val="C70216"/>
              </a:solidFill>
              <a:ln w="19050">
                <a:noFill/>
              </a:ln>
              <a:effectLst/>
            </c:spPr>
            <c:extLst xmlns:c16r2="http://schemas.microsoft.com/office/drawing/2015/06/chart">
              <c:ext xmlns:c16="http://schemas.microsoft.com/office/drawing/2014/chart" uri="{C3380CC4-5D6E-409C-BE32-E72D297353CC}">
                <c16:uniqueId val="{00000001-5FE5-42C4-A103-1C0FCAF8BF2C}"/>
              </c:ext>
            </c:extLst>
          </c:dPt>
          <c:dPt>
            <c:idx val="1"/>
            <c:bubble3D val="0"/>
            <c:spPr>
              <a:solidFill>
                <a:schemeClr val="bg2">
                  <a:lumMod val="90000"/>
                </a:schemeClr>
              </a:solidFill>
              <a:ln w="19050">
                <a:noFill/>
              </a:ln>
              <a:effectLst/>
            </c:spPr>
            <c:extLst xmlns:c16r2="http://schemas.microsoft.com/office/drawing/2015/06/chart">
              <c:ext xmlns:c16="http://schemas.microsoft.com/office/drawing/2014/chart" uri="{C3380CC4-5D6E-409C-BE32-E72D297353CC}">
                <c16:uniqueId val="{00000003-5FE5-42C4-A103-1C0FCAF8BF2C}"/>
              </c:ext>
            </c:extLst>
          </c:dPt>
          <c:cat>
            <c:strRef>
              <c:f>Sheet1!$A$2:$A$3</c:f>
              <c:strCache>
                <c:ptCount val="2"/>
                <c:pt idx="0">
                  <c:v>第一季度</c:v>
                </c:pt>
                <c:pt idx="1">
                  <c:v>第二季度</c:v>
                </c:pt>
              </c:strCache>
            </c:strRef>
          </c:cat>
          <c:val>
            <c:numRef>
              <c:f>Sheet1!$B$2:$B$3</c:f>
              <c:numCache>
                <c:formatCode>General</c:formatCode>
                <c:ptCount val="2"/>
                <c:pt idx="0">
                  <c:v>100</c:v>
                </c:pt>
                <c:pt idx="1">
                  <c:v>70</c:v>
                </c:pt>
              </c:numCache>
            </c:numRef>
          </c:val>
          <c:extLst xmlns:c16r2="http://schemas.microsoft.com/office/drawing/2015/06/chart">
            <c:ext xmlns:c16="http://schemas.microsoft.com/office/drawing/2014/chart" uri="{C3380CC4-5D6E-409C-BE32-E72D297353CC}">
              <c16:uniqueId val="{00000004-5FE5-42C4-A103-1C0FCAF8BF2C}"/>
            </c:ext>
          </c:extLst>
        </c:ser>
        <c:dLbls>
          <c:showLegendKey val="0"/>
          <c:showVal val="0"/>
          <c:showCatName val="0"/>
          <c:showSerName val="0"/>
          <c:showPercent val="0"/>
          <c:showBubbleSize val="0"/>
          <c:showLeaderLines val="1"/>
        </c:dLbls>
        <c:firstSliceAng val="0"/>
        <c:holeSize val="79"/>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4346FF-C465-46F8-94E1-2027E40DC91F}"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493B2F-67F1-4FEC-A176-4BDA1A303606}" type="slidenum">
              <a:rPr lang="zh-CN" altLang="en-US" smtClean="0"/>
              <a:t>‹#›</a:t>
            </a:fld>
            <a:endParaRPr lang="zh-CN" altLang="en-US"/>
          </a:p>
        </p:txBody>
      </p:sp>
    </p:spTree>
    <p:extLst>
      <p:ext uri="{BB962C8B-B14F-4D97-AF65-F5344CB8AC3E}">
        <p14:creationId xmlns:p14="http://schemas.microsoft.com/office/powerpoint/2010/main" val="251382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4C493B2F-67F1-4FEC-A176-4BDA1A303606}" type="slidenum">
              <a:rPr lang="zh-CN" altLang="en-US" smtClean="0"/>
              <a:t>1</a:t>
            </a:fld>
            <a:endParaRPr lang="zh-CN" altLang="en-US"/>
          </a:p>
        </p:txBody>
      </p:sp>
    </p:spTree>
    <p:extLst>
      <p:ext uri="{BB962C8B-B14F-4D97-AF65-F5344CB8AC3E}">
        <p14:creationId xmlns:p14="http://schemas.microsoft.com/office/powerpoint/2010/main" val="258896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10</a:t>
            </a:fld>
            <a:endParaRPr lang="zh-CN" altLang="en-US"/>
          </a:p>
        </p:txBody>
      </p:sp>
    </p:spTree>
    <p:extLst>
      <p:ext uri="{BB962C8B-B14F-4D97-AF65-F5344CB8AC3E}">
        <p14:creationId xmlns:p14="http://schemas.microsoft.com/office/powerpoint/2010/main" val="3072099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11</a:t>
            </a:fld>
            <a:endParaRPr lang="zh-CN" altLang="en-US"/>
          </a:p>
        </p:txBody>
      </p:sp>
    </p:spTree>
    <p:extLst>
      <p:ext uri="{BB962C8B-B14F-4D97-AF65-F5344CB8AC3E}">
        <p14:creationId xmlns:p14="http://schemas.microsoft.com/office/powerpoint/2010/main" val="1351104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12</a:t>
            </a:fld>
            <a:endParaRPr lang="zh-CN" altLang="en-US"/>
          </a:p>
        </p:txBody>
      </p:sp>
    </p:spTree>
    <p:extLst>
      <p:ext uri="{BB962C8B-B14F-4D97-AF65-F5344CB8AC3E}">
        <p14:creationId xmlns:p14="http://schemas.microsoft.com/office/powerpoint/2010/main" val="1582362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4C493B2F-67F1-4FEC-A176-4BDA1A303606}" type="slidenum">
              <a:rPr lang="zh-CN" altLang="en-US" smtClean="0"/>
              <a:t>13</a:t>
            </a:fld>
            <a:endParaRPr lang="zh-CN" altLang="en-US"/>
          </a:p>
        </p:txBody>
      </p:sp>
    </p:spTree>
    <p:extLst>
      <p:ext uri="{BB962C8B-B14F-4D97-AF65-F5344CB8AC3E}">
        <p14:creationId xmlns:p14="http://schemas.microsoft.com/office/powerpoint/2010/main" val="2664575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14</a:t>
            </a:fld>
            <a:endParaRPr lang="zh-CN" altLang="en-US"/>
          </a:p>
        </p:txBody>
      </p:sp>
    </p:spTree>
    <p:extLst>
      <p:ext uri="{BB962C8B-B14F-4D97-AF65-F5344CB8AC3E}">
        <p14:creationId xmlns:p14="http://schemas.microsoft.com/office/powerpoint/2010/main" val="4039991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15</a:t>
            </a:fld>
            <a:endParaRPr lang="zh-CN" altLang="en-US"/>
          </a:p>
        </p:txBody>
      </p:sp>
    </p:spTree>
    <p:extLst>
      <p:ext uri="{BB962C8B-B14F-4D97-AF65-F5344CB8AC3E}">
        <p14:creationId xmlns:p14="http://schemas.microsoft.com/office/powerpoint/2010/main" val="3248630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16</a:t>
            </a:fld>
            <a:endParaRPr lang="zh-CN" altLang="en-US"/>
          </a:p>
        </p:txBody>
      </p:sp>
    </p:spTree>
    <p:extLst>
      <p:ext uri="{BB962C8B-B14F-4D97-AF65-F5344CB8AC3E}">
        <p14:creationId xmlns:p14="http://schemas.microsoft.com/office/powerpoint/2010/main" val="1465650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17</a:t>
            </a:fld>
            <a:endParaRPr lang="zh-CN" altLang="en-US"/>
          </a:p>
        </p:txBody>
      </p:sp>
    </p:spTree>
    <p:extLst>
      <p:ext uri="{BB962C8B-B14F-4D97-AF65-F5344CB8AC3E}">
        <p14:creationId xmlns:p14="http://schemas.microsoft.com/office/powerpoint/2010/main" val="1010174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18</a:t>
            </a:fld>
            <a:endParaRPr lang="zh-CN" altLang="en-US"/>
          </a:p>
        </p:txBody>
      </p:sp>
    </p:spTree>
    <p:extLst>
      <p:ext uri="{BB962C8B-B14F-4D97-AF65-F5344CB8AC3E}">
        <p14:creationId xmlns:p14="http://schemas.microsoft.com/office/powerpoint/2010/main" val="2434822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19</a:t>
            </a:fld>
            <a:endParaRPr lang="zh-CN" altLang="en-US"/>
          </a:p>
        </p:txBody>
      </p:sp>
    </p:spTree>
    <p:extLst>
      <p:ext uri="{BB962C8B-B14F-4D97-AF65-F5344CB8AC3E}">
        <p14:creationId xmlns:p14="http://schemas.microsoft.com/office/powerpoint/2010/main" val="3767258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2</a:t>
            </a:fld>
            <a:endParaRPr lang="zh-CN" altLang="en-US"/>
          </a:p>
        </p:txBody>
      </p:sp>
    </p:spTree>
    <p:extLst>
      <p:ext uri="{BB962C8B-B14F-4D97-AF65-F5344CB8AC3E}">
        <p14:creationId xmlns:p14="http://schemas.microsoft.com/office/powerpoint/2010/main" val="2539486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20</a:t>
            </a:fld>
            <a:endParaRPr lang="zh-CN" altLang="en-US"/>
          </a:p>
        </p:txBody>
      </p:sp>
    </p:spTree>
    <p:extLst>
      <p:ext uri="{BB962C8B-B14F-4D97-AF65-F5344CB8AC3E}">
        <p14:creationId xmlns:p14="http://schemas.microsoft.com/office/powerpoint/2010/main" val="2724928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4C493B2F-67F1-4FEC-A176-4BDA1A303606}" type="slidenum">
              <a:rPr lang="zh-CN" altLang="en-US" smtClean="0"/>
              <a:t>21</a:t>
            </a:fld>
            <a:endParaRPr lang="zh-CN" altLang="en-US"/>
          </a:p>
        </p:txBody>
      </p:sp>
    </p:spTree>
    <p:extLst>
      <p:ext uri="{BB962C8B-B14F-4D97-AF65-F5344CB8AC3E}">
        <p14:creationId xmlns:p14="http://schemas.microsoft.com/office/powerpoint/2010/main" val="3875492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22</a:t>
            </a:fld>
            <a:endParaRPr lang="zh-CN" altLang="en-US"/>
          </a:p>
        </p:txBody>
      </p:sp>
    </p:spTree>
    <p:extLst>
      <p:ext uri="{BB962C8B-B14F-4D97-AF65-F5344CB8AC3E}">
        <p14:creationId xmlns:p14="http://schemas.microsoft.com/office/powerpoint/2010/main" val="3061033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23</a:t>
            </a:fld>
            <a:endParaRPr lang="zh-CN" altLang="en-US"/>
          </a:p>
        </p:txBody>
      </p:sp>
    </p:spTree>
    <p:extLst>
      <p:ext uri="{BB962C8B-B14F-4D97-AF65-F5344CB8AC3E}">
        <p14:creationId xmlns:p14="http://schemas.microsoft.com/office/powerpoint/2010/main" val="2017000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24</a:t>
            </a:fld>
            <a:endParaRPr lang="zh-CN" altLang="en-US"/>
          </a:p>
        </p:txBody>
      </p:sp>
    </p:spTree>
    <p:extLst>
      <p:ext uri="{BB962C8B-B14F-4D97-AF65-F5344CB8AC3E}">
        <p14:creationId xmlns:p14="http://schemas.microsoft.com/office/powerpoint/2010/main" val="328989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4C493B2F-67F1-4FEC-A176-4BDA1A303606}" type="slidenum">
              <a:rPr lang="zh-CN" altLang="en-US" smtClean="0"/>
              <a:t>25</a:t>
            </a:fld>
            <a:endParaRPr lang="zh-CN" altLang="en-US"/>
          </a:p>
        </p:txBody>
      </p:sp>
    </p:spTree>
    <p:extLst>
      <p:ext uri="{BB962C8B-B14F-4D97-AF65-F5344CB8AC3E}">
        <p14:creationId xmlns:p14="http://schemas.microsoft.com/office/powerpoint/2010/main" val="2316684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3</a:t>
            </a:fld>
            <a:endParaRPr lang="zh-CN" altLang="en-US"/>
          </a:p>
        </p:txBody>
      </p:sp>
    </p:spTree>
    <p:extLst>
      <p:ext uri="{BB962C8B-B14F-4D97-AF65-F5344CB8AC3E}">
        <p14:creationId xmlns:p14="http://schemas.microsoft.com/office/powerpoint/2010/main" val="113977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4</a:t>
            </a:fld>
            <a:endParaRPr lang="zh-CN" altLang="en-US"/>
          </a:p>
        </p:txBody>
      </p:sp>
    </p:spTree>
    <p:extLst>
      <p:ext uri="{BB962C8B-B14F-4D97-AF65-F5344CB8AC3E}">
        <p14:creationId xmlns:p14="http://schemas.microsoft.com/office/powerpoint/2010/main" val="1465284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5</a:t>
            </a:fld>
            <a:endParaRPr lang="zh-CN" altLang="en-US"/>
          </a:p>
        </p:txBody>
      </p:sp>
    </p:spTree>
    <p:extLst>
      <p:ext uri="{BB962C8B-B14F-4D97-AF65-F5344CB8AC3E}">
        <p14:creationId xmlns:p14="http://schemas.microsoft.com/office/powerpoint/2010/main" val="491976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p>
          <a:p>
            <a:endParaRPr lang="zh-CN" altLang="en-US" dirty="0"/>
          </a:p>
        </p:txBody>
      </p:sp>
      <p:sp>
        <p:nvSpPr>
          <p:cNvPr id="4" name="灯片编号占位符 3"/>
          <p:cNvSpPr>
            <a:spLocks noGrp="1"/>
          </p:cNvSpPr>
          <p:nvPr>
            <p:ph type="sldNum" sz="quarter" idx="10"/>
          </p:nvPr>
        </p:nvSpPr>
        <p:spPr/>
        <p:txBody>
          <a:bodyPr/>
          <a:lstStyle/>
          <a:p>
            <a:fld id="{4C493B2F-67F1-4FEC-A176-4BDA1A303606}" type="slidenum">
              <a:rPr lang="zh-CN" altLang="en-US" smtClean="0"/>
              <a:t>6</a:t>
            </a:fld>
            <a:endParaRPr lang="zh-CN" altLang="en-US"/>
          </a:p>
        </p:txBody>
      </p:sp>
    </p:spTree>
    <p:extLst>
      <p:ext uri="{BB962C8B-B14F-4D97-AF65-F5344CB8AC3E}">
        <p14:creationId xmlns:p14="http://schemas.microsoft.com/office/powerpoint/2010/main" val="1625271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7</a:t>
            </a:fld>
            <a:endParaRPr lang="zh-CN" altLang="en-US"/>
          </a:p>
        </p:txBody>
      </p:sp>
    </p:spTree>
    <p:extLst>
      <p:ext uri="{BB962C8B-B14F-4D97-AF65-F5344CB8AC3E}">
        <p14:creationId xmlns:p14="http://schemas.microsoft.com/office/powerpoint/2010/main" val="937318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8</a:t>
            </a:fld>
            <a:endParaRPr lang="zh-CN" altLang="en-US"/>
          </a:p>
        </p:txBody>
      </p:sp>
    </p:spTree>
    <p:extLst>
      <p:ext uri="{BB962C8B-B14F-4D97-AF65-F5344CB8AC3E}">
        <p14:creationId xmlns:p14="http://schemas.microsoft.com/office/powerpoint/2010/main" val="1410297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C493B2F-67F1-4FEC-A176-4BDA1A303606}" type="slidenum">
              <a:rPr lang="zh-CN" altLang="en-US" smtClean="0"/>
              <a:t>9</a:t>
            </a:fld>
            <a:endParaRPr lang="zh-CN" altLang="en-US"/>
          </a:p>
        </p:txBody>
      </p:sp>
    </p:spTree>
    <p:extLst>
      <p:ext uri="{BB962C8B-B14F-4D97-AF65-F5344CB8AC3E}">
        <p14:creationId xmlns:p14="http://schemas.microsoft.com/office/powerpoint/2010/main" val="2503037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DC5697-C900-44E3-B898-88887B612FB7}"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970126-4519-4651-972A-3F8E264C9E92}" type="slidenum">
              <a:rPr lang="zh-CN" altLang="en-US" smtClean="0"/>
              <a:t>‹#›</a:t>
            </a:fld>
            <a:endParaRPr lang="zh-CN" altLang="en-US"/>
          </a:p>
        </p:txBody>
      </p:sp>
    </p:spTree>
    <p:extLst>
      <p:ext uri="{BB962C8B-B14F-4D97-AF65-F5344CB8AC3E}">
        <p14:creationId xmlns:p14="http://schemas.microsoft.com/office/powerpoint/2010/main" val="82321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DC5697-C900-44E3-B898-88887B612FB7}"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970126-4519-4651-972A-3F8E264C9E92}" type="slidenum">
              <a:rPr lang="zh-CN" altLang="en-US" smtClean="0"/>
              <a:t>‹#›</a:t>
            </a:fld>
            <a:endParaRPr lang="zh-CN" altLang="en-US"/>
          </a:p>
        </p:txBody>
      </p:sp>
    </p:spTree>
    <p:extLst>
      <p:ext uri="{BB962C8B-B14F-4D97-AF65-F5344CB8AC3E}">
        <p14:creationId xmlns:p14="http://schemas.microsoft.com/office/powerpoint/2010/main" val="18926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DC5697-C900-44E3-B898-88887B612FB7}"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970126-4519-4651-972A-3F8E264C9E92}" type="slidenum">
              <a:rPr lang="zh-CN" altLang="en-US" smtClean="0"/>
              <a:t>‹#›</a:t>
            </a:fld>
            <a:endParaRPr lang="zh-CN" altLang="en-US"/>
          </a:p>
        </p:txBody>
      </p:sp>
    </p:spTree>
    <p:extLst>
      <p:ext uri="{BB962C8B-B14F-4D97-AF65-F5344CB8AC3E}">
        <p14:creationId xmlns:p14="http://schemas.microsoft.com/office/powerpoint/2010/main" val="3879293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0712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6530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5470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02836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0521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4677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909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8502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DC5697-C900-44E3-B898-88887B612FB7}"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970126-4519-4651-972A-3F8E264C9E92}" type="slidenum">
              <a:rPr lang="zh-CN" altLang="en-US" smtClean="0"/>
              <a:t>‹#›</a:t>
            </a:fld>
            <a:endParaRPr lang="zh-CN" altLang="en-US"/>
          </a:p>
        </p:txBody>
      </p:sp>
    </p:spTree>
    <p:extLst>
      <p:ext uri="{BB962C8B-B14F-4D97-AF65-F5344CB8AC3E}">
        <p14:creationId xmlns:p14="http://schemas.microsoft.com/office/powerpoint/2010/main" val="3700901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478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5493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4170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DC5697-C900-44E3-B898-88887B612FB7}"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970126-4519-4651-972A-3F8E264C9E92}" type="slidenum">
              <a:rPr lang="zh-CN" altLang="en-US" smtClean="0"/>
              <a:t>‹#›</a:t>
            </a:fld>
            <a:endParaRPr lang="zh-CN" altLang="en-US"/>
          </a:p>
        </p:txBody>
      </p:sp>
    </p:spTree>
    <p:extLst>
      <p:ext uri="{BB962C8B-B14F-4D97-AF65-F5344CB8AC3E}">
        <p14:creationId xmlns:p14="http://schemas.microsoft.com/office/powerpoint/2010/main" val="2851659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DC5697-C900-44E3-B898-88887B612FB7}"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970126-4519-4651-972A-3F8E264C9E92}" type="slidenum">
              <a:rPr lang="zh-CN" altLang="en-US" smtClean="0"/>
              <a:t>‹#›</a:t>
            </a:fld>
            <a:endParaRPr lang="zh-CN" altLang="en-US"/>
          </a:p>
        </p:txBody>
      </p:sp>
    </p:spTree>
    <p:extLst>
      <p:ext uri="{BB962C8B-B14F-4D97-AF65-F5344CB8AC3E}">
        <p14:creationId xmlns:p14="http://schemas.microsoft.com/office/powerpoint/2010/main" val="1252322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DC5697-C900-44E3-B898-88887B612FB7}" type="datetimeFigureOut">
              <a:rPr lang="zh-CN" altLang="en-US" smtClean="0"/>
              <a:t>2016/11/6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970126-4519-4651-972A-3F8E264C9E92}" type="slidenum">
              <a:rPr lang="zh-CN" altLang="en-US" smtClean="0"/>
              <a:t>‹#›</a:t>
            </a:fld>
            <a:endParaRPr lang="zh-CN" altLang="en-US"/>
          </a:p>
        </p:txBody>
      </p:sp>
    </p:spTree>
    <p:extLst>
      <p:ext uri="{BB962C8B-B14F-4D97-AF65-F5344CB8AC3E}">
        <p14:creationId xmlns:p14="http://schemas.microsoft.com/office/powerpoint/2010/main" val="172602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DC5697-C900-44E3-B898-88887B612FB7}" type="datetimeFigureOut">
              <a:rPr lang="zh-CN" altLang="en-US" smtClean="0"/>
              <a:t>2016/11/6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970126-4519-4651-972A-3F8E264C9E92}" type="slidenum">
              <a:rPr lang="zh-CN" altLang="en-US" smtClean="0"/>
              <a:t>‹#›</a:t>
            </a:fld>
            <a:endParaRPr lang="zh-CN" altLang="en-US"/>
          </a:p>
        </p:txBody>
      </p:sp>
    </p:spTree>
    <p:extLst>
      <p:ext uri="{BB962C8B-B14F-4D97-AF65-F5344CB8AC3E}">
        <p14:creationId xmlns:p14="http://schemas.microsoft.com/office/powerpoint/2010/main" val="2871498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DC5697-C900-44E3-B898-88887B612FB7}" type="datetimeFigureOut">
              <a:rPr lang="zh-CN" altLang="en-US" smtClean="0"/>
              <a:t>2016/11/6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970126-4519-4651-972A-3F8E264C9E92}" type="slidenum">
              <a:rPr lang="zh-CN" altLang="en-US" smtClean="0"/>
              <a:t>‹#›</a:t>
            </a:fld>
            <a:endParaRPr lang="zh-CN" altLang="en-US"/>
          </a:p>
        </p:txBody>
      </p:sp>
    </p:spTree>
    <p:extLst>
      <p:ext uri="{BB962C8B-B14F-4D97-AF65-F5344CB8AC3E}">
        <p14:creationId xmlns:p14="http://schemas.microsoft.com/office/powerpoint/2010/main" val="408223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DC5697-C900-44E3-B898-88887B612FB7}"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970126-4519-4651-972A-3F8E264C9E92}" type="slidenum">
              <a:rPr lang="zh-CN" altLang="en-US" smtClean="0"/>
              <a:t>‹#›</a:t>
            </a:fld>
            <a:endParaRPr lang="zh-CN" altLang="en-US"/>
          </a:p>
        </p:txBody>
      </p:sp>
    </p:spTree>
    <p:extLst>
      <p:ext uri="{BB962C8B-B14F-4D97-AF65-F5344CB8AC3E}">
        <p14:creationId xmlns:p14="http://schemas.microsoft.com/office/powerpoint/2010/main" val="282154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DC5697-C900-44E3-B898-88887B612FB7}"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970126-4519-4651-972A-3F8E264C9E92}" type="slidenum">
              <a:rPr lang="zh-CN" altLang="en-US" smtClean="0"/>
              <a:t>‹#›</a:t>
            </a:fld>
            <a:endParaRPr lang="zh-CN" altLang="en-US"/>
          </a:p>
        </p:txBody>
      </p:sp>
    </p:spTree>
    <p:extLst>
      <p:ext uri="{BB962C8B-B14F-4D97-AF65-F5344CB8AC3E}">
        <p14:creationId xmlns:p14="http://schemas.microsoft.com/office/powerpoint/2010/main" val="1044020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narVert">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DC5697-C900-44E3-B898-88887B612FB7}" type="datetimeFigureOut">
              <a:rPr lang="zh-CN" altLang="en-US" smtClean="0"/>
              <a:t>2016/11/6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970126-4519-4651-972A-3F8E264C9E92}" type="slidenum">
              <a:rPr lang="zh-CN" altLang="en-US" smtClean="0"/>
              <a:t>‹#›</a:t>
            </a:fld>
            <a:endParaRPr lang="zh-CN" altLang="en-US"/>
          </a:p>
        </p:txBody>
      </p:sp>
    </p:spTree>
    <p:extLst>
      <p:ext uri="{BB962C8B-B14F-4D97-AF65-F5344CB8AC3E}">
        <p14:creationId xmlns:p14="http://schemas.microsoft.com/office/powerpoint/2010/main" val="1781038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88522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0" y="1897776"/>
            <a:ext cx="12191999" cy="2828070"/>
            <a:chOff x="0" y="1897776"/>
            <a:chExt cx="12191999" cy="2828070"/>
          </a:xfrm>
        </p:grpSpPr>
        <p:sp>
          <p:nvSpPr>
            <p:cNvPr id="23" name="矩形 22"/>
            <p:cNvSpPr/>
            <p:nvPr/>
          </p:nvSpPr>
          <p:spPr>
            <a:xfrm>
              <a:off x="1623521" y="2007172"/>
              <a:ext cx="8964000" cy="2613481"/>
            </a:xfrm>
            <a:prstGeom prst="rect">
              <a:avLst/>
            </a:prstGeom>
            <a:solidFill>
              <a:schemeClr val="bg1"/>
            </a:solidFill>
            <a:ln>
              <a:noFill/>
            </a:ln>
            <a:effectLst>
              <a:outerShdw blurRad="50800" dist="38100" dir="16200000"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flipV="1">
              <a:off x="1549725" y="4616450"/>
              <a:ext cx="9092550" cy="109396"/>
            </a:xfrm>
            <a:custGeom>
              <a:avLst/>
              <a:gdLst>
                <a:gd name="connsiteX0" fmla="*/ 4447979 w 8895958"/>
                <a:gd name="connsiteY0" fmla="*/ 0 h 337418"/>
                <a:gd name="connsiteX1" fmla="*/ 8799178 w 8895958"/>
                <a:gd name="connsiteY1" fmla="*/ 301919 h 337418"/>
                <a:gd name="connsiteX2" fmla="*/ 8895958 w 8895958"/>
                <a:gd name="connsiteY2" fmla="*/ 337418 h 337418"/>
                <a:gd name="connsiteX3" fmla="*/ 0 w 8895958"/>
                <a:gd name="connsiteY3" fmla="*/ 337418 h 337418"/>
                <a:gd name="connsiteX4" fmla="*/ 96780 w 8895958"/>
                <a:gd name="connsiteY4" fmla="*/ 301919 h 337418"/>
                <a:gd name="connsiteX5" fmla="*/ 4447979 w 8895958"/>
                <a:gd name="connsiteY5" fmla="*/ 0 h 33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958" h="337418">
                  <a:moveTo>
                    <a:pt x="4447979" y="0"/>
                  </a:moveTo>
                  <a:cubicBezTo>
                    <a:pt x="6492412" y="0"/>
                    <a:pt x="8222332" y="127002"/>
                    <a:pt x="8799178" y="301919"/>
                  </a:cubicBezTo>
                  <a:lnTo>
                    <a:pt x="8895958" y="337418"/>
                  </a:lnTo>
                  <a:lnTo>
                    <a:pt x="0" y="337418"/>
                  </a:lnTo>
                  <a:lnTo>
                    <a:pt x="96780" y="301919"/>
                  </a:lnTo>
                  <a:cubicBezTo>
                    <a:pt x="673626" y="127002"/>
                    <a:pt x="2403546" y="0"/>
                    <a:pt x="4447979" y="0"/>
                  </a:cubicBezTo>
                  <a:close/>
                </a:path>
              </a:pathLst>
            </a:custGeom>
            <a:solidFill>
              <a:schemeClr val="bg1">
                <a:lumMod val="75000"/>
                <a:alpha val="46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1604479" y="1897776"/>
              <a:ext cx="9092550" cy="109396"/>
            </a:xfrm>
            <a:custGeom>
              <a:avLst/>
              <a:gdLst>
                <a:gd name="connsiteX0" fmla="*/ 4447979 w 8895958"/>
                <a:gd name="connsiteY0" fmla="*/ 0 h 337418"/>
                <a:gd name="connsiteX1" fmla="*/ 8799178 w 8895958"/>
                <a:gd name="connsiteY1" fmla="*/ 301919 h 337418"/>
                <a:gd name="connsiteX2" fmla="*/ 8895958 w 8895958"/>
                <a:gd name="connsiteY2" fmla="*/ 337418 h 337418"/>
                <a:gd name="connsiteX3" fmla="*/ 0 w 8895958"/>
                <a:gd name="connsiteY3" fmla="*/ 337418 h 337418"/>
                <a:gd name="connsiteX4" fmla="*/ 96780 w 8895958"/>
                <a:gd name="connsiteY4" fmla="*/ 301919 h 337418"/>
                <a:gd name="connsiteX5" fmla="*/ 4447979 w 8895958"/>
                <a:gd name="connsiteY5" fmla="*/ 0 h 33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958" h="337418">
                  <a:moveTo>
                    <a:pt x="4447979" y="0"/>
                  </a:moveTo>
                  <a:cubicBezTo>
                    <a:pt x="6492412" y="0"/>
                    <a:pt x="8222332" y="127002"/>
                    <a:pt x="8799178" y="301919"/>
                  </a:cubicBezTo>
                  <a:lnTo>
                    <a:pt x="8895958" y="337418"/>
                  </a:lnTo>
                  <a:lnTo>
                    <a:pt x="0" y="337418"/>
                  </a:lnTo>
                  <a:lnTo>
                    <a:pt x="96780" y="301919"/>
                  </a:lnTo>
                  <a:cubicBezTo>
                    <a:pt x="673626" y="127002"/>
                    <a:pt x="2403546" y="0"/>
                    <a:pt x="4447979" y="0"/>
                  </a:cubicBezTo>
                  <a:close/>
                </a:path>
              </a:pathLst>
            </a:custGeom>
            <a:solidFill>
              <a:schemeClr val="bg1">
                <a:lumMod val="75000"/>
                <a:alpha val="46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614000" y="2002969"/>
              <a:ext cx="8964000" cy="2613481"/>
            </a:xfrm>
            <a:prstGeom prst="rect">
              <a:avLst/>
            </a:prstGeom>
            <a:solidFill>
              <a:schemeClr val="bg1"/>
            </a:solidFill>
            <a:ln>
              <a:noFill/>
            </a:ln>
            <a:effectLst>
              <a:outerShdw blurRad="508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0" y="1998766"/>
              <a:ext cx="12191999" cy="2613481"/>
            </a:xfrm>
            <a:prstGeom prst="rect">
              <a:avLst/>
            </a:prstGeom>
            <a:pattFill prst="narVert">
              <a:fgClr>
                <a:schemeClr val="bg1">
                  <a:lumMod val="95000"/>
                </a:schemeClr>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p:nvCxnSpPr>
          <p:spPr>
            <a:xfrm>
              <a:off x="1614000" y="2002969"/>
              <a:ext cx="8964000" cy="0"/>
            </a:xfrm>
            <a:prstGeom prst="line">
              <a:avLst/>
            </a:prstGeom>
            <a:ln w="12700">
              <a:solidFill>
                <a:schemeClr val="bg2">
                  <a:lumMod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614000" y="4615500"/>
              <a:ext cx="8964000" cy="0"/>
            </a:xfrm>
            <a:prstGeom prst="line">
              <a:avLst/>
            </a:prstGeom>
            <a:ln w="12700">
              <a:solidFill>
                <a:schemeClr val="bg2">
                  <a:lumMod val="2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3352799" y="2177410"/>
            <a:ext cx="5486400" cy="923330"/>
          </a:xfrm>
          <a:prstGeom prst="rect">
            <a:avLst/>
          </a:prstGeom>
          <a:noFill/>
        </p:spPr>
        <p:txBody>
          <a:bodyPr wrap="square" rtlCol="0">
            <a:spAutoFit/>
          </a:bodyPr>
          <a:lstStyle/>
          <a:p>
            <a:pPr algn="ctr"/>
            <a:r>
              <a:rPr lang="en-US" altLang="zh-CN" sz="5400" dirty="0" smtClean="0">
                <a:solidFill>
                  <a:schemeClr val="bg2">
                    <a:lumMod val="25000"/>
                  </a:schemeClr>
                </a:solidFill>
                <a:latin typeface="Impact" panose="020B0806030902050204" pitchFamily="34" charset="0"/>
              </a:rPr>
              <a:t>2017</a:t>
            </a:r>
            <a:endParaRPr lang="zh-CN" altLang="en-US" sz="5400" dirty="0">
              <a:solidFill>
                <a:schemeClr val="bg2">
                  <a:lumMod val="25000"/>
                </a:schemeClr>
              </a:solidFill>
              <a:latin typeface="Impact" panose="020B0806030902050204" pitchFamily="34" charset="0"/>
            </a:endParaRPr>
          </a:p>
        </p:txBody>
      </p:sp>
      <p:sp>
        <p:nvSpPr>
          <p:cNvPr id="5" name="文本框 4"/>
          <p:cNvSpPr txBox="1"/>
          <p:nvPr/>
        </p:nvSpPr>
        <p:spPr>
          <a:xfrm>
            <a:off x="619534" y="2854518"/>
            <a:ext cx="10968759" cy="830997"/>
          </a:xfrm>
          <a:prstGeom prst="rect">
            <a:avLst/>
          </a:prstGeom>
          <a:noFill/>
        </p:spPr>
        <p:txBody>
          <a:bodyPr wrap="square" rtlCol="0">
            <a:spAutoFit/>
          </a:bodyPr>
          <a:lstStyle/>
          <a:p>
            <a:pPr algn="ctr"/>
            <a:r>
              <a:rPr lang="zh-CN" altLang="en-US" sz="4800" b="1" dirty="0" smtClean="0">
                <a:solidFill>
                  <a:srgbClr val="D70000"/>
                </a:solidFill>
                <a:latin typeface="方正姚体" panose="02010601030101010101" pitchFamily="2" charset="-122"/>
                <a:ea typeface="方正姚体" panose="02010601030101010101" pitchFamily="2" charset="-122"/>
              </a:rPr>
              <a:t>大气简洁欧美风年终总结</a:t>
            </a:r>
            <a:r>
              <a:rPr lang="en-US" altLang="zh-CN" sz="4800" b="1" dirty="0" smtClean="0">
                <a:solidFill>
                  <a:srgbClr val="D70000"/>
                </a:solidFill>
                <a:latin typeface="方正姚体" panose="02010601030101010101" pitchFamily="2" charset="-122"/>
                <a:ea typeface="方正姚体" panose="02010601030101010101" pitchFamily="2" charset="-122"/>
              </a:rPr>
              <a:t>PPT</a:t>
            </a:r>
            <a:r>
              <a:rPr lang="zh-CN" altLang="en-US" sz="4800" b="1" dirty="0" smtClean="0">
                <a:solidFill>
                  <a:srgbClr val="D70000"/>
                </a:solidFill>
                <a:latin typeface="方正姚体" panose="02010601030101010101" pitchFamily="2" charset="-122"/>
                <a:ea typeface="方正姚体" panose="02010601030101010101" pitchFamily="2" charset="-122"/>
              </a:rPr>
              <a:t>模板</a:t>
            </a:r>
            <a:endParaRPr lang="en-US" altLang="zh-CN" sz="4800" b="1" dirty="0" smtClean="0">
              <a:solidFill>
                <a:srgbClr val="D70000"/>
              </a:solidFill>
              <a:latin typeface="方正姚体" panose="02010601030101010101" pitchFamily="2" charset="-122"/>
              <a:ea typeface="方正姚体" panose="02010601030101010101" pitchFamily="2" charset="-122"/>
            </a:endParaRPr>
          </a:p>
        </p:txBody>
      </p:sp>
      <p:sp>
        <p:nvSpPr>
          <p:cNvPr id="7" name="文本框 6"/>
          <p:cNvSpPr txBox="1"/>
          <p:nvPr/>
        </p:nvSpPr>
        <p:spPr>
          <a:xfrm>
            <a:off x="3360713" y="3583544"/>
            <a:ext cx="5486400" cy="584775"/>
          </a:xfrm>
          <a:prstGeom prst="rect">
            <a:avLst/>
          </a:prstGeom>
          <a:noFill/>
        </p:spPr>
        <p:txBody>
          <a:bodyPr wrap="square" rtlCol="0">
            <a:spAutoFit/>
          </a:bodyPr>
          <a:lstStyle/>
          <a:p>
            <a:pPr algn="ctr"/>
            <a:r>
              <a:rPr lang="zh-CN" altLang="en-US" sz="3200" dirty="0" smtClean="0">
                <a:solidFill>
                  <a:schemeClr val="bg2">
                    <a:lumMod val="25000"/>
                  </a:schemeClr>
                </a:solidFill>
                <a:latin typeface="方正姚体" panose="02010601030101010101" pitchFamily="2" charset="-122"/>
                <a:ea typeface="方正姚体" panose="02010601030101010101" pitchFamily="2" charset="-122"/>
              </a:rPr>
              <a:t>锐旗设计</a:t>
            </a:r>
            <a:endParaRPr lang="en-US" altLang="zh-CN" sz="3200" dirty="0" smtClean="0">
              <a:solidFill>
                <a:schemeClr val="bg2">
                  <a:lumMod val="25000"/>
                </a:schemeClr>
              </a:solidFill>
              <a:latin typeface="方正姚体" panose="02010601030101010101" pitchFamily="2" charset="-122"/>
              <a:ea typeface="方正姚体" panose="02010601030101010101" pitchFamily="2" charset="-122"/>
            </a:endParaRPr>
          </a:p>
        </p:txBody>
      </p:sp>
      <p:sp>
        <p:nvSpPr>
          <p:cNvPr id="25" name="文本框 24"/>
          <p:cNvSpPr txBox="1"/>
          <p:nvPr/>
        </p:nvSpPr>
        <p:spPr>
          <a:xfrm>
            <a:off x="11263084" y="6552848"/>
            <a:ext cx="899885" cy="261610"/>
          </a:xfrm>
          <a:prstGeom prst="rect">
            <a:avLst/>
          </a:prstGeom>
          <a:noFill/>
        </p:spPr>
        <p:txBody>
          <a:bodyPr wrap="square" rtlCol="0">
            <a:spAutoFit/>
          </a:bodyPr>
          <a:lstStyle/>
          <a:p>
            <a:pPr algn="r"/>
            <a:r>
              <a:rPr lang="en-US" altLang="zh-CN" sz="1100" dirty="0" smtClean="0">
                <a:solidFill>
                  <a:schemeClr val="bg2">
                    <a:lumMod val="25000"/>
                  </a:schemeClr>
                </a:solidFill>
                <a:latin typeface="Arial" panose="020B0604020202020204" pitchFamily="34" charset="0"/>
                <a:cs typeface="Arial" panose="020B0604020202020204" pitchFamily="34" charset="0"/>
              </a:rPr>
              <a:t>2016.01.1</a:t>
            </a:r>
            <a:endParaRPr lang="zh-CN" altLang="en-US" sz="1100" dirty="0">
              <a:solidFill>
                <a:schemeClr val="bg2">
                  <a:lumMod val="25000"/>
                </a:schemeClr>
              </a:solidFill>
              <a:latin typeface="Arial" panose="020B0604020202020204" pitchFamily="34" charset="0"/>
              <a:cs typeface="Arial" panose="020B0604020202020204" pitchFamily="34" charset="0"/>
            </a:endParaRPr>
          </a:p>
        </p:txBody>
      </p:sp>
      <p:sp>
        <p:nvSpPr>
          <p:cNvPr id="27" name="等腰三角形 26"/>
          <p:cNvSpPr/>
          <p:nvPr/>
        </p:nvSpPr>
        <p:spPr>
          <a:xfrm rot="5400000">
            <a:off x="6867071" y="2622301"/>
            <a:ext cx="244904" cy="211125"/>
          </a:xfrm>
          <a:prstGeom prst="triangle">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16200000" flipH="1">
            <a:off x="5017394" y="2613733"/>
            <a:ext cx="244904" cy="211125"/>
          </a:xfrm>
          <a:prstGeom prst="triangle">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大桥トリオ - I'm You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1181100"/>
            <a:ext cx="609600" cy="609600"/>
          </a:xfrm>
          <a:prstGeom prst="rect">
            <a:avLst/>
          </a:prstGeom>
        </p:spPr>
      </p:pic>
    </p:spTree>
    <p:extLst>
      <p:ext uri="{BB962C8B-B14F-4D97-AF65-F5344CB8AC3E}">
        <p14:creationId xmlns:p14="http://schemas.microsoft.com/office/powerpoint/2010/main" val="371856985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par>
                          <p:cTn id="7" fill="hold">
                            <p:stCondLst>
                              <p:cond delay="0"/>
                            </p:stCondLst>
                            <p:childTnLst>
                              <p:par>
                                <p:cTn id="8" presetID="16" presetClass="entr" presetSubtype="37" fill="hold"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outVertical)">
                                      <p:cBhvr>
                                        <p:cTn id="10" dur="500"/>
                                        <p:tgtEl>
                                          <p:spTgt spid="2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1000"/>
                            </p:stCondLst>
                            <p:childTnLst>
                              <p:par>
                                <p:cTn id="16" presetID="12" presetClass="entr" presetSubtype="8"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300"/>
                                        <p:tgtEl>
                                          <p:spTgt spid="27"/>
                                        </p:tgtEl>
                                        <p:attrNameLst>
                                          <p:attrName>ppt_x</p:attrName>
                                        </p:attrNameLst>
                                      </p:cBhvr>
                                      <p:tavLst>
                                        <p:tav tm="0">
                                          <p:val>
                                            <p:strVal val="#ppt_x-#ppt_w*1.125000"/>
                                          </p:val>
                                        </p:tav>
                                        <p:tav tm="100000">
                                          <p:val>
                                            <p:strVal val="#ppt_x"/>
                                          </p:val>
                                        </p:tav>
                                      </p:tavLst>
                                    </p:anim>
                                    <p:animEffect transition="in" filter="wipe(right)">
                                      <p:cBhvr>
                                        <p:cTn id="19" dur="300"/>
                                        <p:tgtEl>
                                          <p:spTgt spid="27"/>
                                        </p:tgtEl>
                                      </p:cBhvr>
                                    </p:animEffect>
                                  </p:childTnLst>
                                </p:cTn>
                              </p:par>
                              <p:par>
                                <p:cTn id="20" presetID="12" presetClass="entr" presetSubtype="2"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300"/>
                                        <p:tgtEl>
                                          <p:spTgt spid="28"/>
                                        </p:tgtEl>
                                        <p:attrNameLst>
                                          <p:attrName>ppt_x</p:attrName>
                                        </p:attrNameLst>
                                      </p:cBhvr>
                                      <p:tavLst>
                                        <p:tav tm="0">
                                          <p:val>
                                            <p:strVal val="#ppt_x+#ppt_w*1.125000"/>
                                          </p:val>
                                        </p:tav>
                                        <p:tav tm="100000">
                                          <p:val>
                                            <p:strVal val="#ppt_x"/>
                                          </p:val>
                                        </p:tav>
                                      </p:tavLst>
                                    </p:anim>
                                    <p:animEffect transition="in" filter="wipe(left)">
                                      <p:cBhvr>
                                        <p:cTn id="23" dur="300"/>
                                        <p:tgtEl>
                                          <p:spTgt spid="28"/>
                                        </p:tgtEl>
                                      </p:cBhvr>
                                    </p:animEffect>
                                  </p:childTnLst>
                                </p:cTn>
                              </p:par>
                            </p:childTnLst>
                          </p:cTn>
                        </p:par>
                        <p:par>
                          <p:cTn id="24" fill="hold">
                            <p:stCondLst>
                              <p:cond delay="1300"/>
                            </p:stCondLst>
                            <p:childTnLst>
                              <p:par>
                                <p:cTn id="25" presetID="12" presetClass="entr" presetSubtype="4"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up)">
                                      <p:cBhvr>
                                        <p:cTn id="28" dur="500"/>
                                        <p:tgtEl>
                                          <p:spTgt spid="5"/>
                                        </p:tgtEl>
                                      </p:cBhvr>
                                    </p:animEffect>
                                  </p:childTnLst>
                                </p:cTn>
                              </p:par>
                            </p:childTnLst>
                          </p:cTn>
                        </p:par>
                        <p:par>
                          <p:cTn id="29" fill="hold">
                            <p:stCondLst>
                              <p:cond delay="1800"/>
                            </p:stCondLst>
                            <p:childTnLst>
                              <p:par>
                                <p:cTn id="30" presetID="10"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repeatCount="indefinite" fill="hold" display="0">
                  <p:stCondLst>
                    <p:cond delay="indefinite"/>
                  </p:stCondLst>
                  <p:endCondLst>
                    <p:cond evt="onStopAudio" delay="0">
                      <p:tgtEl>
                        <p:sldTgt/>
                      </p:tgtEl>
                    </p:cond>
                  </p:endCondLst>
                </p:cTn>
                <p:tgtEl>
                  <p:spTgt spid="29"/>
                </p:tgtEl>
              </p:cMediaNode>
            </p:audio>
          </p:childTnLst>
        </p:cTn>
      </p:par>
    </p:tnLst>
    <p:bldLst>
      <p:bldP spid="4" grpId="0"/>
      <p:bldP spid="5" grpId="0"/>
      <p:bldP spid="7" grpId="0"/>
      <p:bldP spid="27"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566057" y="2465157"/>
            <a:ext cx="7184571" cy="3662221"/>
            <a:chOff x="203200" y="1887310"/>
            <a:chExt cx="7945438" cy="3662221"/>
          </a:xfrm>
        </p:grpSpPr>
        <p:cxnSp>
          <p:nvCxnSpPr>
            <p:cNvPr id="15" name="直接连接符 14"/>
            <p:cNvCxnSpPr/>
            <p:nvPr/>
          </p:nvCxnSpPr>
          <p:spPr>
            <a:xfrm>
              <a:off x="203200" y="5549531"/>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03200" y="5091756"/>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03200" y="4633978"/>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03200" y="4176200"/>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03200" y="3718422"/>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203200" y="3260644"/>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03200" y="2802866"/>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03200" y="2345088"/>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03200" y="1887310"/>
              <a:ext cx="7945438"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 name="等腰三角形 1"/>
          <p:cNvSpPr/>
          <p:nvPr/>
        </p:nvSpPr>
        <p:spPr>
          <a:xfrm>
            <a:off x="724105" y="3449746"/>
            <a:ext cx="1806192" cy="2677632"/>
          </a:xfrm>
          <a:prstGeom prst="triangle">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a:off x="1724629" y="2996058"/>
            <a:ext cx="1806192" cy="3131320"/>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a:off x="2725152" y="2766596"/>
            <a:ext cx="1806192" cy="3360782"/>
          </a:xfrm>
          <a:prstGeom prst="triangle">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a:off x="3725676" y="3243524"/>
            <a:ext cx="1806192" cy="2883854"/>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a:off x="4726200" y="2583354"/>
            <a:ext cx="1806192" cy="3544024"/>
          </a:xfrm>
          <a:prstGeom prst="triangle">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nvSpPr>
        <p:spPr>
          <a:xfrm>
            <a:off x="5726722" y="2886072"/>
            <a:ext cx="1806192" cy="3241306"/>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16010" y="327662"/>
            <a:ext cx="5083782" cy="769441"/>
          </a:xfrm>
          <a:prstGeom prst="rect">
            <a:avLst/>
          </a:prstGeom>
          <a:noFill/>
        </p:spPr>
        <p:txBody>
          <a:bodyPr wrap="square" rtlCol="0">
            <a:spAutoFit/>
          </a:bodyPr>
          <a:lstStyle/>
          <a:p>
            <a:pPr algn="r"/>
            <a:r>
              <a:rPr lang="en-US" altLang="zh-CN" sz="4400" dirty="0" smtClean="0">
                <a:solidFill>
                  <a:schemeClr val="bg2">
                    <a:lumMod val="25000"/>
                  </a:schemeClr>
                </a:solidFill>
                <a:latin typeface="Impact" panose="020B0806030902050204" pitchFamily="34" charset="0"/>
              </a:rPr>
              <a:t>DATA </a:t>
            </a:r>
            <a:r>
              <a:rPr lang="en-US" altLang="zh-CN" sz="4400" dirty="0" smtClean="0">
                <a:solidFill>
                  <a:srgbClr val="D70000"/>
                </a:solidFill>
                <a:latin typeface="Impact" panose="020B0806030902050204" pitchFamily="34" charset="0"/>
              </a:rPr>
              <a:t>ANALYSIS</a:t>
            </a:r>
          </a:p>
        </p:txBody>
      </p:sp>
      <p:grpSp>
        <p:nvGrpSpPr>
          <p:cNvPr id="5" name="组合 4"/>
          <p:cNvGrpSpPr/>
          <p:nvPr/>
        </p:nvGrpSpPr>
        <p:grpSpPr>
          <a:xfrm>
            <a:off x="-14514" y="255662"/>
            <a:ext cx="4752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435430" y="951141"/>
            <a:ext cx="4332342" cy="430887"/>
          </a:xfrm>
          <a:prstGeom prst="rect">
            <a:avLst/>
          </a:prstGeom>
          <a:noFill/>
        </p:spPr>
        <p:txBody>
          <a:bodyPr wrap="square" rtlCol="0">
            <a:spAutoFit/>
          </a:bodyPr>
          <a:lstStyle/>
          <a:p>
            <a:pPr algn="r"/>
            <a:r>
              <a:rPr lang="en-US" altLang="zh-CN" sz="11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lasting products of human effort. Temples and statues decay.</a:t>
            </a:r>
          </a:p>
        </p:txBody>
      </p:sp>
      <p:sp>
        <p:nvSpPr>
          <p:cNvPr id="27" name="文本框 26"/>
          <p:cNvSpPr txBox="1"/>
          <p:nvPr/>
        </p:nvSpPr>
        <p:spPr>
          <a:xfrm>
            <a:off x="1959429" y="1798413"/>
            <a:ext cx="4136571" cy="461665"/>
          </a:xfrm>
          <a:prstGeom prst="rect">
            <a:avLst/>
          </a:prstGeom>
          <a:noFill/>
        </p:spPr>
        <p:txBody>
          <a:bodyPr wrap="square" rtlCol="0">
            <a:spAutoFit/>
          </a:bodyPr>
          <a:lstStyle/>
          <a:p>
            <a:pPr algn="ctr"/>
            <a:r>
              <a:rPr lang="en-US" altLang="zh-CN" sz="2400" b="1" dirty="0" smtClean="0">
                <a:solidFill>
                  <a:schemeClr val="bg2">
                    <a:lumMod val="25000"/>
                  </a:schemeClr>
                </a:solidFill>
                <a:latin typeface="Agency FB" panose="020B0503020202020204" pitchFamily="34" charset="0"/>
                <a:cs typeface="Arial" panose="020B0604020202020204" pitchFamily="34" charset="0"/>
              </a:rPr>
              <a:t>The Title Of The Chart</a:t>
            </a:r>
            <a:endParaRPr lang="zh-CN" altLang="en-US" sz="2400" b="1" dirty="0">
              <a:solidFill>
                <a:schemeClr val="bg2">
                  <a:lumMod val="25000"/>
                </a:schemeClr>
              </a:solidFill>
              <a:latin typeface="Agency FB" panose="020B0503020202020204" pitchFamily="34" charset="0"/>
              <a:cs typeface="Arial" panose="020B0604020202020204" pitchFamily="34" charset="0"/>
            </a:endParaRPr>
          </a:p>
        </p:txBody>
      </p:sp>
      <p:grpSp>
        <p:nvGrpSpPr>
          <p:cNvPr id="47" name="组合 46"/>
          <p:cNvGrpSpPr/>
          <p:nvPr/>
        </p:nvGrpSpPr>
        <p:grpSpPr>
          <a:xfrm>
            <a:off x="10235836" y="1613285"/>
            <a:ext cx="1407886" cy="1407886"/>
            <a:chOff x="10235836" y="1613285"/>
            <a:chExt cx="1407886" cy="1407886"/>
          </a:xfrm>
        </p:grpSpPr>
        <p:sp>
          <p:nvSpPr>
            <p:cNvPr id="29" name="椭圆 28"/>
            <p:cNvSpPr/>
            <p:nvPr/>
          </p:nvSpPr>
          <p:spPr>
            <a:xfrm>
              <a:off x="10235836" y="1613285"/>
              <a:ext cx="1407886" cy="1407886"/>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10314032" y="1983014"/>
              <a:ext cx="1251493" cy="707886"/>
            </a:xfrm>
            <a:prstGeom prst="rect">
              <a:avLst/>
            </a:prstGeom>
            <a:noFill/>
          </p:spPr>
          <p:txBody>
            <a:bodyPr wrap="square" rtlCol="0">
              <a:spAutoFit/>
            </a:bodyPr>
            <a:lstStyle/>
            <a:p>
              <a:pPr algn="ctr"/>
              <a:r>
                <a:rPr lang="en-US" altLang="zh-CN" sz="4000" dirty="0" smtClean="0">
                  <a:solidFill>
                    <a:schemeClr val="bg1"/>
                  </a:solidFill>
                  <a:latin typeface="Agency FB" panose="020B0503020202020204" pitchFamily="34" charset="0"/>
                </a:rPr>
                <a:t>+ </a:t>
              </a:r>
              <a:r>
                <a:rPr lang="en-US" altLang="zh-CN" sz="4000" b="1" dirty="0" smtClean="0">
                  <a:solidFill>
                    <a:schemeClr val="bg1"/>
                  </a:solidFill>
                  <a:latin typeface="Agency FB" panose="020B0503020202020204" pitchFamily="34" charset="0"/>
                </a:rPr>
                <a:t>15</a:t>
              </a:r>
              <a:r>
                <a:rPr lang="en-US" altLang="zh-CN" sz="2800" dirty="0" smtClean="0">
                  <a:solidFill>
                    <a:schemeClr val="bg1"/>
                  </a:solidFill>
                  <a:latin typeface="Agency FB" panose="020B0503020202020204" pitchFamily="34" charset="0"/>
                </a:rPr>
                <a:t>%</a:t>
              </a:r>
              <a:endParaRPr lang="zh-CN" altLang="en-US" sz="2800" dirty="0">
                <a:solidFill>
                  <a:schemeClr val="bg1"/>
                </a:solidFill>
                <a:latin typeface="Agency FB" panose="020B0503020202020204" pitchFamily="34" charset="0"/>
              </a:endParaRPr>
            </a:p>
          </p:txBody>
        </p:sp>
      </p:grpSp>
      <p:grpSp>
        <p:nvGrpSpPr>
          <p:cNvPr id="46" name="组合 45"/>
          <p:cNvGrpSpPr/>
          <p:nvPr/>
        </p:nvGrpSpPr>
        <p:grpSpPr>
          <a:xfrm>
            <a:off x="10235836" y="4107254"/>
            <a:ext cx="1407886" cy="1407886"/>
            <a:chOff x="10235836" y="4107254"/>
            <a:chExt cx="1407886" cy="1407886"/>
          </a:xfrm>
        </p:grpSpPr>
        <p:sp>
          <p:nvSpPr>
            <p:cNvPr id="31" name="椭圆 30"/>
            <p:cNvSpPr/>
            <p:nvPr/>
          </p:nvSpPr>
          <p:spPr>
            <a:xfrm>
              <a:off x="10235836" y="4107254"/>
              <a:ext cx="1407886" cy="1407886"/>
            </a:xfrm>
            <a:prstGeom prst="ellips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10314032" y="4504137"/>
              <a:ext cx="1251493" cy="707886"/>
            </a:xfrm>
            <a:prstGeom prst="rect">
              <a:avLst/>
            </a:prstGeom>
            <a:noFill/>
          </p:spPr>
          <p:txBody>
            <a:bodyPr wrap="square" rtlCol="0">
              <a:spAutoFit/>
            </a:bodyPr>
            <a:lstStyle/>
            <a:p>
              <a:pPr algn="ctr"/>
              <a:r>
                <a:rPr lang="en-US" altLang="zh-CN" sz="4000" dirty="0">
                  <a:solidFill>
                    <a:schemeClr val="bg1"/>
                  </a:solidFill>
                  <a:latin typeface="Agency FB" panose="020B0503020202020204" pitchFamily="34" charset="0"/>
                </a:rPr>
                <a:t>-</a:t>
              </a:r>
              <a:r>
                <a:rPr lang="en-US" altLang="zh-CN" sz="4000" dirty="0" smtClean="0">
                  <a:solidFill>
                    <a:schemeClr val="bg1"/>
                  </a:solidFill>
                  <a:latin typeface="Agency FB" panose="020B0503020202020204" pitchFamily="34" charset="0"/>
                </a:rPr>
                <a:t> </a:t>
              </a:r>
              <a:r>
                <a:rPr lang="en-US" altLang="zh-CN" sz="4000" b="1" dirty="0" smtClean="0">
                  <a:solidFill>
                    <a:schemeClr val="bg1"/>
                  </a:solidFill>
                  <a:latin typeface="Agency FB" panose="020B0503020202020204" pitchFamily="34" charset="0"/>
                </a:rPr>
                <a:t>23</a:t>
              </a:r>
              <a:r>
                <a:rPr lang="en-US" altLang="zh-CN" sz="2800" dirty="0" smtClean="0">
                  <a:solidFill>
                    <a:schemeClr val="bg1"/>
                  </a:solidFill>
                  <a:latin typeface="Agency FB" panose="020B0503020202020204" pitchFamily="34" charset="0"/>
                </a:rPr>
                <a:t>%</a:t>
              </a:r>
              <a:endParaRPr lang="zh-CN" altLang="en-US" sz="2800" dirty="0">
                <a:solidFill>
                  <a:schemeClr val="bg1"/>
                </a:solidFill>
                <a:latin typeface="Agency FB" panose="020B0503020202020204" pitchFamily="34" charset="0"/>
              </a:endParaRPr>
            </a:p>
          </p:txBody>
        </p:sp>
      </p:grpSp>
      <p:grpSp>
        <p:nvGrpSpPr>
          <p:cNvPr id="40" name="组合 39"/>
          <p:cNvGrpSpPr/>
          <p:nvPr/>
        </p:nvGrpSpPr>
        <p:grpSpPr>
          <a:xfrm>
            <a:off x="8384114" y="1613285"/>
            <a:ext cx="1407886" cy="1407886"/>
            <a:chOff x="8384114" y="1556135"/>
            <a:chExt cx="1407886" cy="1407886"/>
          </a:xfrm>
        </p:grpSpPr>
        <p:sp>
          <p:nvSpPr>
            <p:cNvPr id="28" name="椭圆 27"/>
            <p:cNvSpPr/>
            <p:nvPr/>
          </p:nvSpPr>
          <p:spPr>
            <a:xfrm>
              <a:off x="8384114" y="1556135"/>
              <a:ext cx="1407886" cy="1407886"/>
            </a:xfrm>
            <a:prstGeom prst="ellipse">
              <a:avLst/>
            </a:prstGeom>
            <a:noFill/>
            <a:ln w="25400">
              <a:solidFill>
                <a:srgbClr val="D7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reeform 178"/>
            <p:cNvSpPr>
              <a:spLocks noEditPoints="1"/>
            </p:cNvSpPr>
            <p:nvPr/>
          </p:nvSpPr>
          <p:spPr bwMode="auto">
            <a:xfrm>
              <a:off x="8767023" y="1799092"/>
              <a:ext cx="634328" cy="555554"/>
            </a:xfrm>
            <a:custGeom>
              <a:avLst/>
              <a:gdLst>
                <a:gd name="T0" fmla="*/ 49 w 73"/>
                <a:gd name="T1" fmla="*/ 16 h 64"/>
                <a:gd name="T2" fmla="*/ 64 w 73"/>
                <a:gd name="T3" fmla="*/ 22 h 64"/>
                <a:gd name="T4" fmla="*/ 66 w 73"/>
                <a:gd name="T5" fmla="*/ 24 h 64"/>
                <a:gd name="T6" fmla="*/ 73 w 73"/>
                <a:gd name="T7" fmla="*/ 47 h 64"/>
                <a:gd name="T8" fmla="*/ 73 w 73"/>
                <a:gd name="T9" fmla="*/ 54 h 64"/>
                <a:gd name="T10" fmla="*/ 71 w 73"/>
                <a:gd name="T11" fmla="*/ 57 h 64"/>
                <a:gd name="T12" fmla="*/ 64 w 73"/>
                <a:gd name="T13" fmla="*/ 61 h 64"/>
                <a:gd name="T14" fmla="*/ 58 w 73"/>
                <a:gd name="T15" fmla="*/ 64 h 64"/>
                <a:gd name="T16" fmla="*/ 52 w 73"/>
                <a:gd name="T17" fmla="*/ 61 h 64"/>
                <a:gd name="T18" fmla="*/ 46 w 73"/>
                <a:gd name="T19" fmla="*/ 57 h 64"/>
                <a:gd name="T20" fmla="*/ 26 w 73"/>
                <a:gd name="T21" fmla="*/ 61 h 64"/>
                <a:gd name="T22" fmla="*/ 20 w 73"/>
                <a:gd name="T23" fmla="*/ 64 h 64"/>
                <a:gd name="T24" fmla="*/ 14 w 73"/>
                <a:gd name="T25" fmla="*/ 61 h 64"/>
                <a:gd name="T26" fmla="*/ 9 w 73"/>
                <a:gd name="T27" fmla="*/ 57 h 64"/>
                <a:gd name="T28" fmla="*/ 4 w 73"/>
                <a:gd name="T29" fmla="*/ 44 h 64"/>
                <a:gd name="T30" fmla="*/ 9 w 73"/>
                <a:gd name="T31" fmla="*/ 40 h 64"/>
                <a:gd name="T32" fmla="*/ 42 w 73"/>
                <a:gd name="T33" fmla="*/ 6 h 64"/>
                <a:gd name="T34" fmla="*/ 61 w 73"/>
                <a:gd name="T35" fmla="*/ 8 h 64"/>
                <a:gd name="T36" fmla="*/ 42 w 73"/>
                <a:gd name="T37" fmla="*/ 6 h 64"/>
                <a:gd name="T38" fmla="*/ 49 w 73"/>
                <a:gd name="T39" fmla="*/ 0 h 64"/>
                <a:gd name="T40" fmla="*/ 25 w 73"/>
                <a:gd name="T41" fmla="*/ 4 h 64"/>
                <a:gd name="T42" fmla="*/ 0 w 73"/>
                <a:gd name="T43" fmla="*/ 8 h 64"/>
                <a:gd name="T44" fmla="*/ 37 w 73"/>
                <a:gd name="T45" fmla="*/ 13 h 64"/>
                <a:gd name="T46" fmla="*/ 0 w 73"/>
                <a:gd name="T47" fmla="*/ 8 h 64"/>
                <a:gd name="T48" fmla="*/ 20 w 73"/>
                <a:gd name="T49" fmla="*/ 52 h 64"/>
                <a:gd name="T50" fmla="*/ 17 w 73"/>
                <a:gd name="T51" fmla="*/ 55 h 64"/>
                <a:gd name="T52" fmla="*/ 20 w 73"/>
                <a:gd name="T53" fmla="*/ 58 h 64"/>
                <a:gd name="T54" fmla="*/ 24 w 73"/>
                <a:gd name="T55" fmla="*/ 55 h 64"/>
                <a:gd name="T56" fmla="*/ 65 w 73"/>
                <a:gd name="T57" fmla="*/ 52 h 64"/>
                <a:gd name="T58" fmla="*/ 68 w 73"/>
                <a:gd name="T59" fmla="*/ 47 h 64"/>
                <a:gd name="T60" fmla="*/ 52 w 73"/>
                <a:gd name="T61" fmla="*/ 27 h 64"/>
                <a:gd name="T62" fmla="*/ 52 w 73"/>
                <a:gd name="T63" fmla="*/ 49 h 64"/>
                <a:gd name="T64" fmla="*/ 58 w 73"/>
                <a:gd name="T65" fmla="*/ 47 h 64"/>
                <a:gd name="T66" fmla="*/ 64 w 73"/>
                <a:gd name="T67" fmla="*/ 49 h 64"/>
                <a:gd name="T68" fmla="*/ 60 w 73"/>
                <a:gd name="T69" fmla="*/ 53 h 64"/>
                <a:gd name="T70" fmla="*/ 55 w 73"/>
                <a:gd name="T71" fmla="*/ 53 h 64"/>
                <a:gd name="T72" fmla="*/ 55 w 73"/>
                <a:gd name="T73" fmla="*/ 58 h 64"/>
                <a:gd name="T74" fmla="*/ 60 w 73"/>
                <a:gd name="T75" fmla="*/ 58 h 64"/>
                <a:gd name="T76" fmla="*/ 60 w 73"/>
                <a:gd name="T77"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3" h="64">
                  <a:moveTo>
                    <a:pt x="9" y="16"/>
                  </a:moveTo>
                  <a:cubicBezTo>
                    <a:pt x="49" y="16"/>
                    <a:pt x="49" y="16"/>
                    <a:pt x="49" y="16"/>
                  </a:cubicBezTo>
                  <a:cubicBezTo>
                    <a:pt x="49" y="22"/>
                    <a:pt x="49" y="22"/>
                    <a:pt x="49" y="22"/>
                  </a:cubicBezTo>
                  <a:cubicBezTo>
                    <a:pt x="64" y="22"/>
                    <a:pt x="64" y="22"/>
                    <a:pt x="64" y="22"/>
                  </a:cubicBezTo>
                  <a:cubicBezTo>
                    <a:pt x="66" y="22"/>
                    <a:pt x="66" y="22"/>
                    <a:pt x="66" y="22"/>
                  </a:cubicBezTo>
                  <a:cubicBezTo>
                    <a:pt x="66" y="24"/>
                    <a:pt x="66" y="24"/>
                    <a:pt x="66" y="24"/>
                  </a:cubicBezTo>
                  <a:cubicBezTo>
                    <a:pt x="73" y="46"/>
                    <a:pt x="73" y="46"/>
                    <a:pt x="73" y="46"/>
                  </a:cubicBezTo>
                  <a:cubicBezTo>
                    <a:pt x="73" y="47"/>
                    <a:pt x="73" y="47"/>
                    <a:pt x="73" y="47"/>
                  </a:cubicBezTo>
                  <a:cubicBezTo>
                    <a:pt x="73" y="47"/>
                    <a:pt x="73" y="47"/>
                    <a:pt x="73" y="47"/>
                  </a:cubicBezTo>
                  <a:cubicBezTo>
                    <a:pt x="73" y="54"/>
                    <a:pt x="73" y="54"/>
                    <a:pt x="73" y="54"/>
                  </a:cubicBezTo>
                  <a:cubicBezTo>
                    <a:pt x="73" y="57"/>
                    <a:pt x="73" y="57"/>
                    <a:pt x="73" y="57"/>
                  </a:cubicBezTo>
                  <a:cubicBezTo>
                    <a:pt x="71" y="57"/>
                    <a:pt x="71" y="57"/>
                    <a:pt x="71" y="57"/>
                  </a:cubicBezTo>
                  <a:cubicBezTo>
                    <a:pt x="66" y="57"/>
                    <a:pt x="66" y="57"/>
                    <a:pt x="66" y="57"/>
                  </a:cubicBezTo>
                  <a:cubicBezTo>
                    <a:pt x="66" y="58"/>
                    <a:pt x="65" y="60"/>
                    <a:pt x="64" y="61"/>
                  </a:cubicBezTo>
                  <a:cubicBezTo>
                    <a:pt x="64" y="61"/>
                    <a:pt x="64" y="61"/>
                    <a:pt x="64" y="61"/>
                  </a:cubicBezTo>
                  <a:cubicBezTo>
                    <a:pt x="62" y="63"/>
                    <a:pt x="60" y="64"/>
                    <a:pt x="58" y="64"/>
                  </a:cubicBezTo>
                  <a:cubicBezTo>
                    <a:pt x="55" y="64"/>
                    <a:pt x="53" y="63"/>
                    <a:pt x="52" y="61"/>
                  </a:cubicBezTo>
                  <a:cubicBezTo>
                    <a:pt x="52" y="61"/>
                    <a:pt x="52" y="61"/>
                    <a:pt x="52" y="61"/>
                  </a:cubicBezTo>
                  <a:cubicBezTo>
                    <a:pt x="50" y="60"/>
                    <a:pt x="50" y="58"/>
                    <a:pt x="49" y="57"/>
                  </a:cubicBezTo>
                  <a:cubicBezTo>
                    <a:pt x="46" y="57"/>
                    <a:pt x="46" y="57"/>
                    <a:pt x="46" y="57"/>
                  </a:cubicBezTo>
                  <a:cubicBezTo>
                    <a:pt x="29" y="57"/>
                    <a:pt x="29" y="57"/>
                    <a:pt x="29" y="57"/>
                  </a:cubicBezTo>
                  <a:cubicBezTo>
                    <a:pt x="28" y="58"/>
                    <a:pt x="27" y="60"/>
                    <a:pt x="26" y="61"/>
                  </a:cubicBezTo>
                  <a:cubicBezTo>
                    <a:pt x="26" y="61"/>
                    <a:pt x="26" y="61"/>
                    <a:pt x="26" y="61"/>
                  </a:cubicBezTo>
                  <a:cubicBezTo>
                    <a:pt x="25" y="63"/>
                    <a:pt x="23" y="64"/>
                    <a:pt x="20" y="64"/>
                  </a:cubicBezTo>
                  <a:cubicBezTo>
                    <a:pt x="18" y="64"/>
                    <a:pt x="16" y="63"/>
                    <a:pt x="14" y="61"/>
                  </a:cubicBezTo>
                  <a:cubicBezTo>
                    <a:pt x="14" y="61"/>
                    <a:pt x="14" y="61"/>
                    <a:pt x="14" y="61"/>
                  </a:cubicBezTo>
                  <a:cubicBezTo>
                    <a:pt x="13" y="60"/>
                    <a:pt x="12" y="58"/>
                    <a:pt x="12" y="57"/>
                  </a:cubicBezTo>
                  <a:cubicBezTo>
                    <a:pt x="9" y="57"/>
                    <a:pt x="9" y="57"/>
                    <a:pt x="9" y="57"/>
                  </a:cubicBezTo>
                  <a:cubicBezTo>
                    <a:pt x="9" y="44"/>
                    <a:pt x="9" y="44"/>
                    <a:pt x="9" y="44"/>
                  </a:cubicBezTo>
                  <a:cubicBezTo>
                    <a:pt x="4" y="44"/>
                    <a:pt x="4" y="44"/>
                    <a:pt x="4" y="44"/>
                  </a:cubicBezTo>
                  <a:cubicBezTo>
                    <a:pt x="2" y="40"/>
                    <a:pt x="2" y="40"/>
                    <a:pt x="2" y="40"/>
                  </a:cubicBezTo>
                  <a:cubicBezTo>
                    <a:pt x="9" y="40"/>
                    <a:pt x="9" y="40"/>
                    <a:pt x="9" y="40"/>
                  </a:cubicBezTo>
                  <a:cubicBezTo>
                    <a:pt x="9" y="16"/>
                    <a:pt x="9" y="16"/>
                    <a:pt x="9" y="16"/>
                  </a:cubicBezTo>
                  <a:close/>
                  <a:moveTo>
                    <a:pt x="42" y="6"/>
                  </a:moveTo>
                  <a:cubicBezTo>
                    <a:pt x="60" y="6"/>
                    <a:pt x="60" y="6"/>
                    <a:pt x="60" y="6"/>
                  </a:cubicBezTo>
                  <a:cubicBezTo>
                    <a:pt x="61" y="8"/>
                    <a:pt x="61" y="8"/>
                    <a:pt x="61" y="8"/>
                  </a:cubicBezTo>
                  <a:cubicBezTo>
                    <a:pt x="43" y="8"/>
                    <a:pt x="43" y="8"/>
                    <a:pt x="43" y="8"/>
                  </a:cubicBezTo>
                  <a:cubicBezTo>
                    <a:pt x="42" y="6"/>
                    <a:pt x="42" y="6"/>
                    <a:pt x="42" y="6"/>
                  </a:cubicBezTo>
                  <a:close/>
                  <a:moveTo>
                    <a:pt x="24" y="0"/>
                  </a:moveTo>
                  <a:cubicBezTo>
                    <a:pt x="49" y="0"/>
                    <a:pt x="49" y="0"/>
                    <a:pt x="49" y="0"/>
                  </a:cubicBezTo>
                  <a:cubicBezTo>
                    <a:pt x="50" y="4"/>
                    <a:pt x="50" y="4"/>
                    <a:pt x="50" y="4"/>
                  </a:cubicBezTo>
                  <a:cubicBezTo>
                    <a:pt x="25" y="4"/>
                    <a:pt x="25" y="4"/>
                    <a:pt x="25" y="4"/>
                  </a:cubicBezTo>
                  <a:cubicBezTo>
                    <a:pt x="24" y="0"/>
                    <a:pt x="24" y="0"/>
                    <a:pt x="24" y="0"/>
                  </a:cubicBezTo>
                  <a:close/>
                  <a:moveTo>
                    <a:pt x="0" y="8"/>
                  </a:moveTo>
                  <a:cubicBezTo>
                    <a:pt x="36" y="8"/>
                    <a:pt x="36" y="8"/>
                    <a:pt x="36" y="8"/>
                  </a:cubicBezTo>
                  <a:cubicBezTo>
                    <a:pt x="37" y="13"/>
                    <a:pt x="37" y="13"/>
                    <a:pt x="37" y="13"/>
                  </a:cubicBezTo>
                  <a:cubicBezTo>
                    <a:pt x="2" y="13"/>
                    <a:pt x="2" y="13"/>
                    <a:pt x="2" y="13"/>
                  </a:cubicBezTo>
                  <a:cubicBezTo>
                    <a:pt x="0" y="8"/>
                    <a:pt x="0" y="8"/>
                    <a:pt x="0" y="8"/>
                  </a:cubicBezTo>
                  <a:close/>
                  <a:moveTo>
                    <a:pt x="23" y="53"/>
                  </a:moveTo>
                  <a:cubicBezTo>
                    <a:pt x="22" y="52"/>
                    <a:pt x="21" y="52"/>
                    <a:pt x="20" y="52"/>
                  </a:cubicBezTo>
                  <a:cubicBezTo>
                    <a:pt x="19" y="52"/>
                    <a:pt x="18" y="52"/>
                    <a:pt x="18" y="53"/>
                  </a:cubicBezTo>
                  <a:cubicBezTo>
                    <a:pt x="17" y="53"/>
                    <a:pt x="17" y="54"/>
                    <a:pt x="17" y="55"/>
                  </a:cubicBezTo>
                  <a:cubicBezTo>
                    <a:pt x="17" y="56"/>
                    <a:pt x="17" y="57"/>
                    <a:pt x="18" y="58"/>
                  </a:cubicBezTo>
                  <a:cubicBezTo>
                    <a:pt x="18" y="58"/>
                    <a:pt x="19" y="58"/>
                    <a:pt x="20" y="58"/>
                  </a:cubicBezTo>
                  <a:cubicBezTo>
                    <a:pt x="21" y="58"/>
                    <a:pt x="22" y="58"/>
                    <a:pt x="23" y="58"/>
                  </a:cubicBezTo>
                  <a:cubicBezTo>
                    <a:pt x="23" y="57"/>
                    <a:pt x="24" y="56"/>
                    <a:pt x="24" y="55"/>
                  </a:cubicBezTo>
                  <a:cubicBezTo>
                    <a:pt x="24" y="54"/>
                    <a:pt x="23" y="53"/>
                    <a:pt x="23" y="53"/>
                  </a:cubicBezTo>
                  <a:close/>
                  <a:moveTo>
                    <a:pt x="65" y="52"/>
                  </a:moveTo>
                  <a:cubicBezTo>
                    <a:pt x="68" y="52"/>
                    <a:pt x="68" y="52"/>
                    <a:pt x="68" y="52"/>
                  </a:cubicBezTo>
                  <a:cubicBezTo>
                    <a:pt x="68" y="47"/>
                    <a:pt x="68" y="47"/>
                    <a:pt x="68" y="47"/>
                  </a:cubicBezTo>
                  <a:cubicBezTo>
                    <a:pt x="62" y="27"/>
                    <a:pt x="62" y="27"/>
                    <a:pt x="62" y="27"/>
                  </a:cubicBezTo>
                  <a:cubicBezTo>
                    <a:pt x="52" y="27"/>
                    <a:pt x="52" y="27"/>
                    <a:pt x="52" y="27"/>
                  </a:cubicBezTo>
                  <a:cubicBezTo>
                    <a:pt x="52" y="49"/>
                    <a:pt x="52" y="49"/>
                    <a:pt x="52" y="49"/>
                  </a:cubicBezTo>
                  <a:cubicBezTo>
                    <a:pt x="52" y="49"/>
                    <a:pt x="52" y="49"/>
                    <a:pt x="52" y="49"/>
                  </a:cubicBezTo>
                  <a:cubicBezTo>
                    <a:pt x="52" y="49"/>
                    <a:pt x="52" y="49"/>
                    <a:pt x="52" y="49"/>
                  </a:cubicBezTo>
                  <a:cubicBezTo>
                    <a:pt x="53" y="48"/>
                    <a:pt x="55" y="47"/>
                    <a:pt x="58" y="47"/>
                  </a:cubicBezTo>
                  <a:cubicBezTo>
                    <a:pt x="60" y="47"/>
                    <a:pt x="62" y="48"/>
                    <a:pt x="64" y="49"/>
                  </a:cubicBezTo>
                  <a:cubicBezTo>
                    <a:pt x="64" y="49"/>
                    <a:pt x="64" y="49"/>
                    <a:pt x="64" y="49"/>
                  </a:cubicBezTo>
                  <a:cubicBezTo>
                    <a:pt x="64" y="50"/>
                    <a:pt x="65" y="51"/>
                    <a:pt x="65" y="52"/>
                  </a:cubicBezTo>
                  <a:close/>
                  <a:moveTo>
                    <a:pt x="60" y="53"/>
                  </a:moveTo>
                  <a:cubicBezTo>
                    <a:pt x="59" y="52"/>
                    <a:pt x="59" y="52"/>
                    <a:pt x="58" y="52"/>
                  </a:cubicBezTo>
                  <a:cubicBezTo>
                    <a:pt x="57" y="52"/>
                    <a:pt x="56" y="52"/>
                    <a:pt x="55" y="53"/>
                  </a:cubicBezTo>
                  <a:cubicBezTo>
                    <a:pt x="55" y="53"/>
                    <a:pt x="54" y="54"/>
                    <a:pt x="54" y="55"/>
                  </a:cubicBezTo>
                  <a:cubicBezTo>
                    <a:pt x="54" y="56"/>
                    <a:pt x="55" y="57"/>
                    <a:pt x="55" y="58"/>
                  </a:cubicBezTo>
                  <a:cubicBezTo>
                    <a:pt x="56" y="58"/>
                    <a:pt x="57" y="58"/>
                    <a:pt x="58" y="58"/>
                  </a:cubicBezTo>
                  <a:cubicBezTo>
                    <a:pt x="59" y="58"/>
                    <a:pt x="59" y="58"/>
                    <a:pt x="60" y="58"/>
                  </a:cubicBezTo>
                  <a:cubicBezTo>
                    <a:pt x="61" y="57"/>
                    <a:pt x="61" y="56"/>
                    <a:pt x="61" y="55"/>
                  </a:cubicBezTo>
                  <a:cubicBezTo>
                    <a:pt x="61" y="54"/>
                    <a:pt x="61" y="53"/>
                    <a:pt x="60" y="53"/>
                  </a:cubicBezTo>
                  <a:close/>
                </a:path>
              </a:pathLst>
            </a:custGeom>
            <a:solidFill>
              <a:srgbClr val="D70000"/>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38" name="文本框 37"/>
            <p:cNvSpPr txBox="1"/>
            <p:nvPr/>
          </p:nvSpPr>
          <p:spPr>
            <a:xfrm>
              <a:off x="8620021" y="2378073"/>
              <a:ext cx="943429" cy="369332"/>
            </a:xfrm>
            <a:prstGeom prst="rect">
              <a:avLst/>
            </a:prstGeom>
            <a:noFill/>
          </p:spPr>
          <p:txBody>
            <a:bodyPr wrap="square" rtlCol="0">
              <a:spAutoFit/>
            </a:bodyPr>
            <a:lstStyle/>
            <a:p>
              <a:pPr algn="ctr"/>
              <a:r>
                <a:rPr lang="en-US" altLang="zh-CN" b="1" dirty="0" smtClean="0">
                  <a:solidFill>
                    <a:srgbClr val="D70000"/>
                  </a:solidFill>
                  <a:latin typeface="Arial" panose="020B0604020202020204" pitchFamily="34" charset="0"/>
                  <a:cs typeface="Arial" panose="020B0604020202020204" pitchFamily="34" charset="0"/>
                </a:rPr>
                <a:t>Truck</a:t>
              </a:r>
              <a:endParaRPr lang="zh-CN" altLang="en-US" b="1" dirty="0">
                <a:solidFill>
                  <a:srgbClr val="D70000"/>
                </a:solidFill>
                <a:latin typeface="Arial" panose="020B0604020202020204" pitchFamily="34" charset="0"/>
                <a:cs typeface="Arial" panose="020B0604020202020204" pitchFamily="34" charset="0"/>
              </a:endParaRPr>
            </a:p>
          </p:txBody>
        </p:sp>
      </p:grpSp>
      <p:grpSp>
        <p:nvGrpSpPr>
          <p:cNvPr id="41" name="组合 40"/>
          <p:cNvGrpSpPr/>
          <p:nvPr/>
        </p:nvGrpSpPr>
        <p:grpSpPr>
          <a:xfrm>
            <a:off x="8384114" y="4107254"/>
            <a:ext cx="1407886" cy="1407886"/>
            <a:chOff x="8384114" y="4050104"/>
            <a:chExt cx="1407886" cy="1407886"/>
          </a:xfrm>
        </p:grpSpPr>
        <p:sp>
          <p:nvSpPr>
            <p:cNvPr id="30" name="椭圆 29"/>
            <p:cNvSpPr/>
            <p:nvPr/>
          </p:nvSpPr>
          <p:spPr>
            <a:xfrm>
              <a:off x="8384114" y="4050104"/>
              <a:ext cx="1407886" cy="1407886"/>
            </a:xfrm>
            <a:prstGeom prst="ellipse">
              <a:avLst/>
            </a:prstGeom>
            <a:noFill/>
            <a:ln w="25400">
              <a:solidFill>
                <a:srgbClr val="D7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372"/>
            <p:cNvSpPr>
              <a:spLocks/>
            </p:cNvSpPr>
            <p:nvPr/>
          </p:nvSpPr>
          <p:spPr bwMode="auto">
            <a:xfrm>
              <a:off x="8795907" y="4281755"/>
              <a:ext cx="559701" cy="530678"/>
            </a:xfrm>
            <a:custGeom>
              <a:avLst/>
              <a:gdLst>
                <a:gd name="T0" fmla="*/ 32 w 64"/>
                <a:gd name="T1" fmla="*/ 0 h 61"/>
                <a:gd name="T2" fmla="*/ 26 w 64"/>
                <a:gd name="T3" fmla="*/ 24 h 61"/>
                <a:gd name="T4" fmla="*/ 0 w 64"/>
                <a:gd name="T5" fmla="*/ 39 h 61"/>
                <a:gd name="T6" fmla="*/ 2 w 64"/>
                <a:gd name="T7" fmla="*/ 44 h 61"/>
                <a:gd name="T8" fmla="*/ 27 w 64"/>
                <a:gd name="T9" fmla="*/ 40 h 61"/>
                <a:gd name="T10" fmla="*/ 27 w 64"/>
                <a:gd name="T11" fmla="*/ 51 h 61"/>
                <a:gd name="T12" fmla="*/ 18 w 64"/>
                <a:gd name="T13" fmla="*/ 54 h 61"/>
                <a:gd name="T14" fmla="*/ 19 w 64"/>
                <a:gd name="T15" fmla="*/ 60 h 61"/>
                <a:gd name="T16" fmla="*/ 28 w 64"/>
                <a:gd name="T17" fmla="*/ 59 h 61"/>
                <a:gd name="T18" fmla="*/ 28 w 64"/>
                <a:gd name="T19" fmla="*/ 61 h 61"/>
                <a:gd name="T20" fmla="*/ 32 w 64"/>
                <a:gd name="T21" fmla="*/ 61 h 61"/>
                <a:gd name="T22" fmla="*/ 36 w 64"/>
                <a:gd name="T23" fmla="*/ 61 h 61"/>
                <a:gd name="T24" fmla="*/ 36 w 64"/>
                <a:gd name="T25" fmla="*/ 59 h 61"/>
                <a:gd name="T26" fmla="*/ 45 w 64"/>
                <a:gd name="T27" fmla="*/ 60 h 61"/>
                <a:gd name="T28" fmla="*/ 47 w 64"/>
                <a:gd name="T29" fmla="*/ 54 h 61"/>
                <a:gd name="T30" fmla="*/ 37 w 64"/>
                <a:gd name="T31" fmla="*/ 51 h 61"/>
                <a:gd name="T32" fmla="*/ 38 w 64"/>
                <a:gd name="T33" fmla="*/ 40 h 61"/>
                <a:gd name="T34" fmla="*/ 62 w 64"/>
                <a:gd name="T35" fmla="*/ 44 h 61"/>
                <a:gd name="T36" fmla="*/ 64 w 64"/>
                <a:gd name="T37" fmla="*/ 39 h 61"/>
                <a:gd name="T38" fmla="*/ 39 w 64"/>
                <a:gd name="T39" fmla="*/ 24 h 61"/>
                <a:gd name="T40" fmla="*/ 32 w 64"/>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61">
                  <a:moveTo>
                    <a:pt x="32" y="0"/>
                  </a:moveTo>
                  <a:cubicBezTo>
                    <a:pt x="22" y="2"/>
                    <a:pt x="25" y="16"/>
                    <a:pt x="26" y="24"/>
                  </a:cubicBezTo>
                  <a:cubicBezTo>
                    <a:pt x="0" y="39"/>
                    <a:pt x="0" y="39"/>
                    <a:pt x="0" y="39"/>
                  </a:cubicBezTo>
                  <a:cubicBezTo>
                    <a:pt x="2" y="44"/>
                    <a:pt x="2" y="44"/>
                    <a:pt x="2" y="44"/>
                  </a:cubicBezTo>
                  <a:cubicBezTo>
                    <a:pt x="27" y="40"/>
                    <a:pt x="27" y="40"/>
                    <a:pt x="27" y="40"/>
                  </a:cubicBezTo>
                  <a:cubicBezTo>
                    <a:pt x="27" y="51"/>
                    <a:pt x="27" y="51"/>
                    <a:pt x="27" y="51"/>
                  </a:cubicBezTo>
                  <a:cubicBezTo>
                    <a:pt x="18" y="54"/>
                    <a:pt x="18" y="54"/>
                    <a:pt x="18" y="54"/>
                  </a:cubicBezTo>
                  <a:cubicBezTo>
                    <a:pt x="19" y="60"/>
                    <a:pt x="19" y="60"/>
                    <a:pt x="19" y="60"/>
                  </a:cubicBezTo>
                  <a:cubicBezTo>
                    <a:pt x="28" y="59"/>
                    <a:pt x="28" y="59"/>
                    <a:pt x="28" y="59"/>
                  </a:cubicBezTo>
                  <a:cubicBezTo>
                    <a:pt x="28" y="61"/>
                    <a:pt x="28" y="61"/>
                    <a:pt x="28" y="61"/>
                  </a:cubicBezTo>
                  <a:cubicBezTo>
                    <a:pt x="29" y="61"/>
                    <a:pt x="31" y="61"/>
                    <a:pt x="32" y="61"/>
                  </a:cubicBezTo>
                  <a:cubicBezTo>
                    <a:pt x="33" y="61"/>
                    <a:pt x="35" y="61"/>
                    <a:pt x="36" y="61"/>
                  </a:cubicBezTo>
                  <a:cubicBezTo>
                    <a:pt x="36" y="59"/>
                    <a:pt x="36" y="59"/>
                    <a:pt x="36" y="59"/>
                  </a:cubicBezTo>
                  <a:cubicBezTo>
                    <a:pt x="45" y="60"/>
                    <a:pt x="45" y="60"/>
                    <a:pt x="45" y="60"/>
                  </a:cubicBezTo>
                  <a:cubicBezTo>
                    <a:pt x="47" y="54"/>
                    <a:pt x="47" y="54"/>
                    <a:pt x="47" y="54"/>
                  </a:cubicBezTo>
                  <a:cubicBezTo>
                    <a:pt x="37" y="51"/>
                    <a:pt x="37" y="51"/>
                    <a:pt x="37" y="51"/>
                  </a:cubicBezTo>
                  <a:cubicBezTo>
                    <a:pt x="38" y="40"/>
                    <a:pt x="38" y="40"/>
                    <a:pt x="38" y="40"/>
                  </a:cubicBezTo>
                  <a:cubicBezTo>
                    <a:pt x="62" y="44"/>
                    <a:pt x="62" y="44"/>
                    <a:pt x="62" y="44"/>
                  </a:cubicBezTo>
                  <a:cubicBezTo>
                    <a:pt x="64" y="39"/>
                    <a:pt x="64" y="39"/>
                    <a:pt x="64" y="39"/>
                  </a:cubicBezTo>
                  <a:cubicBezTo>
                    <a:pt x="39" y="24"/>
                    <a:pt x="39" y="24"/>
                    <a:pt x="39" y="24"/>
                  </a:cubicBezTo>
                  <a:cubicBezTo>
                    <a:pt x="39" y="16"/>
                    <a:pt x="42" y="2"/>
                    <a:pt x="32" y="0"/>
                  </a:cubicBezTo>
                  <a:close/>
                </a:path>
              </a:pathLst>
            </a:custGeom>
            <a:solidFill>
              <a:srgbClr val="D70000"/>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39" name="文本框 38"/>
            <p:cNvSpPr txBox="1"/>
            <p:nvPr/>
          </p:nvSpPr>
          <p:spPr>
            <a:xfrm>
              <a:off x="8620021" y="4899746"/>
              <a:ext cx="943429" cy="369332"/>
            </a:xfrm>
            <a:prstGeom prst="rect">
              <a:avLst/>
            </a:prstGeom>
            <a:noFill/>
          </p:spPr>
          <p:txBody>
            <a:bodyPr wrap="square" rtlCol="0">
              <a:spAutoFit/>
            </a:bodyPr>
            <a:lstStyle/>
            <a:p>
              <a:pPr algn="ctr"/>
              <a:r>
                <a:rPr lang="en-US" altLang="zh-CN" b="1" dirty="0" smtClean="0">
                  <a:solidFill>
                    <a:srgbClr val="D70000"/>
                  </a:solidFill>
                  <a:latin typeface="Arial" panose="020B0604020202020204" pitchFamily="34" charset="0"/>
                  <a:cs typeface="Arial" panose="020B0604020202020204" pitchFamily="34" charset="0"/>
                </a:rPr>
                <a:t>Plane</a:t>
              </a:r>
              <a:endParaRPr lang="zh-CN" altLang="en-US" b="1" dirty="0">
                <a:solidFill>
                  <a:srgbClr val="D70000"/>
                </a:solidFill>
                <a:latin typeface="Arial" panose="020B0604020202020204" pitchFamily="34" charset="0"/>
                <a:cs typeface="Arial" panose="020B0604020202020204" pitchFamily="34" charset="0"/>
              </a:endParaRPr>
            </a:p>
          </p:txBody>
        </p:sp>
      </p:grpSp>
      <p:sp>
        <p:nvSpPr>
          <p:cNvPr id="42" name="矩形 41"/>
          <p:cNvSpPr/>
          <p:nvPr/>
        </p:nvSpPr>
        <p:spPr>
          <a:xfrm>
            <a:off x="8297030" y="3079838"/>
            <a:ext cx="3416000" cy="600164"/>
          </a:xfrm>
          <a:prstGeom prst="rect">
            <a:avLst/>
          </a:prstGeom>
        </p:spPr>
        <p:txBody>
          <a:bodyPr wrap="square">
            <a:spAutoFit/>
          </a:bodyPr>
          <a:lstStyle/>
          <a:p>
            <a:pPr algn="ctr"/>
            <a:r>
              <a:rPr lang="en-US" altLang="zh-CN" sz="1100" dirty="0" smtClean="0">
                <a:solidFill>
                  <a:schemeClr val="bg2">
                    <a:lumMod val="25000"/>
                  </a:schemeClr>
                </a:solidFill>
                <a:latin typeface="Agency FB" panose="020B0503020202020204" pitchFamily="34" charset="0"/>
                <a:cs typeface="Arial" panose="020B0604020202020204" pitchFamily="34" charset="0"/>
              </a:rPr>
              <a:t>Thus the best books are treasuries of good words, the golden thoughts, which, remembered and cherished, become our constant companions and comforters.</a:t>
            </a:r>
            <a:endParaRPr lang="zh-CN" altLang="en-US" sz="1100" dirty="0">
              <a:solidFill>
                <a:schemeClr val="bg2">
                  <a:lumMod val="25000"/>
                </a:schemeClr>
              </a:solidFill>
              <a:latin typeface="Agency FB" panose="020B0503020202020204" pitchFamily="34" charset="0"/>
              <a:cs typeface="Arial" panose="020B0604020202020204" pitchFamily="34" charset="0"/>
            </a:endParaRPr>
          </a:p>
        </p:txBody>
      </p:sp>
      <p:sp>
        <p:nvSpPr>
          <p:cNvPr id="43" name="矩形 42"/>
          <p:cNvSpPr/>
          <p:nvPr/>
        </p:nvSpPr>
        <p:spPr>
          <a:xfrm>
            <a:off x="8297030" y="5595341"/>
            <a:ext cx="3416000" cy="600164"/>
          </a:xfrm>
          <a:prstGeom prst="rect">
            <a:avLst/>
          </a:prstGeom>
        </p:spPr>
        <p:txBody>
          <a:bodyPr wrap="square">
            <a:spAutoFit/>
          </a:bodyPr>
          <a:lstStyle/>
          <a:p>
            <a:pPr algn="ctr"/>
            <a:r>
              <a:rPr lang="en-US" altLang="zh-CN" sz="1100" dirty="0" smtClean="0">
                <a:solidFill>
                  <a:schemeClr val="bg2">
                    <a:lumMod val="25000"/>
                  </a:schemeClr>
                </a:solidFill>
                <a:latin typeface="Agency FB" panose="020B0503020202020204" pitchFamily="34" charset="0"/>
                <a:cs typeface="Arial" panose="020B0604020202020204" pitchFamily="34" charset="0"/>
              </a:rPr>
              <a:t>Thus the best books are treasuries of good words, the golden thoughts, which, remembered and cherished, become our constant companions and comforters.</a:t>
            </a:r>
            <a:endParaRPr lang="zh-CN" altLang="en-US" sz="1100" dirty="0">
              <a:solidFill>
                <a:schemeClr val="bg2">
                  <a:lumMod val="25000"/>
                </a:schemeClr>
              </a:solidFill>
              <a:latin typeface="Agency FB" panose="020B0503020202020204" pitchFamily="34" charset="0"/>
              <a:cs typeface="Arial" panose="020B0604020202020204" pitchFamily="34" charset="0"/>
            </a:endParaRPr>
          </a:p>
        </p:txBody>
      </p:sp>
      <p:cxnSp>
        <p:nvCxnSpPr>
          <p:cNvPr id="45" name="直接连接符 44"/>
          <p:cNvCxnSpPr/>
          <p:nvPr/>
        </p:nvCxnSpPr>
        <p:spPr>
          <a:xfrm>
            <a:off x="8195432" y="3947600"/>
            <a:ext cx="356114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4897797"/>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par>
                                <p:cTn id="28" presetID="22" presetClass="entr" presetSubtype="4" fill="hold" grpId="0" nodeType="withEffect">
                                  <p:stCondLst>
                                    <p:cond delay="25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grpId="0" nodeType="withEffect">
                                  <p:stCondLst>
                                    <p:cond delay="50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75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22" presetClass="entr" presetSubtype="4" fill="hold" grpId="0" nodeType="withEffect">
                                  <p:stCondLst>
                                    <p:cond delay="100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par>
                                <p:cTn id="40" presetID="22" presetClass="entr" presetSubtype="4" fill="hold" grpId="0"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par>
                          <p:cTn id="43" fill="hold">
                            <p:stCondLst>
                              <p:cond delay="4250"/>
                            </p:stCondLst>
                            <p:childTnLst>
                              <p:par>
                                <p:cTn id="44" presetID="53" presetClass="entr" presetSubtype="16" fill="hold" nodeType="after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p:cTn id="46" dur="500" fill="hold"/>
                                        <p:tgtEl>
                                          <p:spTgt spid="40"/>
                                        </p:tgtEl>
                                        <p:attrNameLst>
                                          <p:attrName>ppt_w</p:attrName>
                                        </p:attrNameLst>
                                      </p:cBhvr>
                                      <p:tavLst>
                                        <p:tav tm="0">
                                          <p:val>
                                            <p:fltVal val="0"/>
                                          </p:val>
                                        </p:tav>
                                        <p:tav tm="100000">
                                          <p:val>
                                            <p:strVal val="#ppt_w"/>
                                          </p:val>
                                        </p:tav>
                                      </p:tavLst>
                                    </p:anim>
                                    <p:anim calcmode="lin" valueType="num">
                                      <p:cBhvr>
                                        <p:cTn id="47" dur="500" fill="hold"/>
                                        <p:tgtEl>
                                          <p:spTgt spid="40"/>
                                        </p:tgtEl>
                                        <p:attrNameLst>
                                          <p:attrName>ppt_h</p:attrName>
                                        </p:attrNameLst>
                                      </p:cBhvr>
                                      <p:tavLst>
                                        <p:tav tm="0">
                                          <p:val>
                                            <p:fltVal val="0"/>
                                          </p:val>
                                        </p:tav>
                                        <p:tav tm="100000">
                                          <p:val>
                                            <p:strVal val="#ppt_h"/>
                                          </p:val>
                                        </p:tav>
                                      </p:tavLst>
                                    </p:anim>
                                    <p:animEffect transition="in" filter="fade">
                                      <p:cBhvr>
                                        <p:cTn id="48" dur="500"/>
                                        <p:tgtEl>
                                          <p:spTgt spid="40"/>
                                        </p:tgtEl>
                                      </p:cBhvr>
                                    </p:animEffect>
                                  </p:childTnLst>
                                </p:cTn>
                              </p:par>
                            </p:childTnLst>
                          </p:cTn>
                        </p:par>
                        <p:par>
                          <p:cTn id="49" fill="hold">
                            <p:stCondLst>
                              <p:cond delay="4750"/>
                            </p:stCondLst>
                            <p:childTnLst>
                              <p:par>
                                <p:cTn id="50" presetID="10" presetClass="entr" presetSubtype="0" fill="hold"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par>
                          <p:cTn id="53" fill="hold">
                            <p:stCondLst>
                              <p:cond delay="5250"/>
                            </p:stCondLst>
                            <p:childTnLst>
                              <p:par>
                                <p:cTn id="54" presetID="12" presetClass="entr" presetSubtype="4" fill="hold" grpId="0" nodeType="after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p:tgtEl>
                                          <p:spTgt spid="42"/>
                                        </p:tgtEl>
                                        <p:attrNameLst>
                                          <p:attrName>ppt_y</p:attrName>
                                        </p:attrNameLst>
                                      </p:cBhvr>
                                      <p:tavLst>
                                        <p:tav tm="0">
                                          <p:val>
                                            <p:strVal val="#ppt_y+#ppt_h*1.125000"/>
                                          </p:val>
                                        </p:tav>
                                        <p:tav tm="100000">
                                          <p:val>
                                            <p:strVal val="#ppt_y"/>
                                          </p:val>
                                        </p:tav>
                                      </p:tavLst>
                                    </p:anim>
                                    <p:animEffect transition="in" filter="wipe(up)">
                                      <p:cBhvr>
                                        <p:cTn id="57" dur="500"/>
                                        <p:tgtEl>
                                          <p:spTgt spid="42"/>
                                        </p:tgtEl>
                                      </p:cBhvr>
                                    </p:animEffect>
                                  </p:childTnLst>
                                </p:cTn>
                              </p:par>
                            </p:childTnLst>
                          </p:cTn>
                        </p:par>
                        <p:par>
                          <p:cTn id="58" fill="hold">
                            <p:stCondLst>
                              <p:cond delay="5750"/>
                            </p:stCondLst>
                            <p:childTnLst>
                              <p:par>
                                <p:cTn id="59" presetID="22" presetClass="entr" presetSubtype="8" fill="hold"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250"/>
                                        <p:tgtEl>
                                          <p:spTgt spid="45"/>
                                        </p:tgtEl>
                                      </p:cBhvr>
                                    </p:animEffect>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childTnLst>
                          </p:cTn>
                        </p:par>
                        <p:par>
                          <p:cTn id="68" fill="hold">
                            <p:stCondLst>
                              <p:cond delay="6500"/>
                            </p:stCondLst>
                            <p:childTnLst>
                              <p:par>
                                <p:cTn id="69" presetID="10" presetClass="entr" presetSubtype="0" fill="hold" nodeType="after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childTnLst>
                          </p:cTn>
                        </p:par>
                        <p:par>
                          <p:cTn id="72" fill="hold">
                            <p:stCondLst>
                              <p:cond delay="7000"/>
                            </p:stCondLst>
                            <p:childTnLst>
                              <p:par>
                                <p:cTn id="73" presetID="12" presetClass="entr" presetSubtype="4"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p:tgtEl>
                                          <p:spTgt spid="43"/>
                                        </p:tgtEl>
                                        <p:attrNameLst>
                                          <p:attrName>ppt_y</p:attrName>
                                        </p:attrNameLst>
                                      </p:cBhvr>
                                      <p:tavLst>
                                        <p:tav tm="0">
                                          <p:val>
                                            <p:strVal val="#ppt_y+#ppt_h*1.125000"/>
                                          </p:val>
                                        </p:tav>
                                        <p:tav tm="100000">
                                          <p:val>
                                            <p:strVal val="#ppt_y"/>
                                          </p:val>
                                        </p:tav>
                                      </p:tavLst>
                                    </p:anim>
                                    <p:animEffect transition="in" filter="wipe(up)">
                                      <p:cBhvr>
                                        <p:cTn id="7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P spid="13" grpId="0" animBg="1"/>
      <p:bldP spid="4" grpId="0"/>
      <p:bldP spid="8" grpId="0"/>
      <p:bldP spid="27" grpId="0"/>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16010" y="327662"/>
            <a:ext cx="5083782" cy="769441"/>
          </a:xfrm>
          <a:prstGeom prst="rect">
            <a:avLst/>
          </a:prstGeom>
          <a:noFill/>
        </p:spPr>
        <p:txBody>
          <a:bodyPr wrap="square" rtlCol="0">
            <a:spAutoFit/>
          </a:bodyPr>
          <a:lstStyle/>
          <a:p>
            <a:pPr algn="r"/>
            <a:r>
              <a:rPr lang="en-US" altLang="zh-CN" sz="4400" dirty="0" smtClean="0">
                <a:solidFill>
                  <a:schemeClr val="bg2">
                    <a:lumMod val="25000"/>
                  </a:schemeClr>
                </a:solidFill>
                <a:latin typeface="Impact" panose="020B0806030902050204" pitchFamily="34" charset="0"/>
              </a:rPr>
              <a:t>DATA </a:t>
            </a:r>
            <a:r>
              <a:rPr lang="en-US" altLang="zh-CN" sz="4400" dirty="0" smtClean="0">
                <a:solidFill>
                  <a:srgbClr val="D70000"/>
                </a:solidFill>
                <a:latin typeface="Impact" panose="020B0806030902050204" pitchFamily="34" charset="0"/>
              </a:rPr>
              <a:t>ANALYSIS</a:t>
            </a:r>
          </a:p>
        </p:txBody>
      </p:sp>
      <p:grpSp>
        <p:nvGrpSpPr>
          <p:cNvPr id="5" name="组合 4"/>
          <p:cNvGrpSpPr/>
          <p:nvPr/>
        </p:nvGrpSpPr>
        <p:grpSpPr>
          <a:xfrm>
            <a:off x="-14514" y="255662"/>
            <a:ext cx="4752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435430" y="951141"/>
            <a:ext cx="4332342" cy="430887"/>
          </a:xfrm>
          <a:prstGeom prst="rect">
            <a:avLst/>
          </a:prstGeom>
          <a:noFill/>
        </p:spPr>
        <p:txBody>
          <a:bodyPr wrap="square" rtlCol="0">
            <a:spAutoFit/>
          </a:bodyPr>
          <a:lstStyle/>
          <a:p>
            <a:pPr algn="r"/>
            <a:r>
              <a:rPr lang="en-US" altLang="zh-CN" sz="11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lasting products of human effort. Temples and statues decay.</a:t>
            </a:r>
          </a:p>
        </p:txBody>
      </p:sp>
      <p:cxnSp>
        <p:nvCxnSpPr>
          <p:cNvPr id="38" name="直接连接符 37"/>
          <p:cNvCxnSpPr/>
          <p:nvPr/>
        </p:nvCxnSpPr>
        <p:spPr>
          <a:xfrm>
            <a:off x="942538" y="4542239"/>
            <a:ext cx="5022850" cy="0"/>
          </a:xfrm>
          <a:prstGeom prst="line">
            <a:avLst/>
          </a:prstGeom>
          <a:ln w="25400">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39" name="组合 38"/>
          <p:cNvGrpSpPr/>
          <p:nvPr/>
        </p:nvGrpSpPr>
        <p:grpSpPr>
          <a:xfrm>
            <a:off x="6604126" y="1851896"/>
            <a:ext cx="4854773" cy="834333"/>
            <a:chOff x="6680329" y="1382814"/>
            <a:chExt cx="4854773" cy="834333"/>
          </a:xfrm>
        </p:grpSpPr>
        <p:sp>
          <p:nvSpPr>
            <p:cNvPr id="40" name="矩形 39"/>
            <p:cNvSpPr/>
            <p:nvPr/>
          </p:nvSpPr>
          <p:spPr>
            <a:xfrm>
              <a:off x="6680329" y="1447345"/>
              <a:ext cx="333829" cy="333829"/>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bg1"/>
                  </a:solidFill>
                  <a:latin typeface="Agency FB" panose="020B0503020202020204" pitchFamily="34" charset="0"/>
                </a:rPr>
                <a:t>+</a:t>
              </a:r>
              <a:endParaRPr lang="zh-CN" altLang="en-US" sz="2800" b="1" dirty="0">
                <a:solidFill>
                  <a:schemeClr val="bg1"/>
                </a:solidFill>
                <a:latin typeface="Agency FB" panose="020B0503020202020204" pitchFamily="34" charset="0"/>
              </a:endParaRPr>
            </a:p>
          </p:txBody>
        </p:sp>
        <p:grpSp>
          <p:nvGrpSpPr>
            <p:cNvPr id="41" name="组合 40"/>
            <p:cNvGrpSpPr/>
            <p:nvPr/>
          </p:nvGrpSpPr>
          <p:grpSpPr>
            <a:xfrm>
              <a:off x="6999644" y="1382814"/>
              <a:ext cx="4535458" cy="834333"/>
              <a:chOff x="7014158" y="1382814"/>
              <a:chExt cx="4535458" cy="834333"/>
            </a:xfrm>
          </p:grpSpPr>
          <p:sp>
            <p:nvSpPr>
              <p:cNvPr id="42" name="文本框 41"/>
              <p:cNvSpPr txBox="1"/>
              <p:nvPr/>
            </p:nvSpPr>
            <p:spPr>
              <a:xfrm>
                <a:off x="7014158" y="1382814"/>
                <a:ext cx="1568058"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BRAND STRATEGY</a:t>
                </a:r>
                <a:endParaRPr lang="zh-CN" altLang="en-US" b="1" dirty="0">
                  <a:solidFill>
                    <a:schemeClr val="tx1">
                      <a:lumMod val="65000"/>
                      <a:lumOff val="35000"/>
                    </a:schemeClr>
                  </a:solidFill>
                  <a:latin typeface="Agency FB" panose="020B0503020202020204" pitchFamily="34" charset="0"/>
                  <a:cs typeface="Arial" panose="020B0604020202020204" pitchFamily="34" charset="0"/>
                </a:endParaRPr>
              </a:p>
            </p:txBody>
          </p:sp>
          <p:sp>
            <p:nvSpPr>
              <p:cNvPr id="43" name="矩形 42"/>
              <p:cNvSpPr>
                <a:spLocks noChangeArrowheads="1"/>
              </p:cNvSpPr>
              <p:nvPr/>
            </p:nvSpPr>
            <p:spPr bwMode="auto">
              <a:xfrm>
                <a:off x="7030487" y="1714445"/>
                <a:ext cx="451912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6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Youth is not a time of life; it is a state of mind; it is not a matter of rosy cheeks, red lips and supple knees;</a:t>
                </a:r>
                <a:endParaRPr lang="en-US" altLang="zh-CN" sz="1600" dirty="0">
                  <a:solidFill>
                    <a:schemeClr val="tx1">
                      <a:lumMod val="65000"/>
                      <a:lumOff val="35000"/>
                    </a:schemeClr>
                  </a:solidFill>
                  <a:latin typeface="Agency FB" panose="020B0503020202020204" pitchFamily="34" charset="0"/>
                  <a:cs typeface="Arial" panose="020B0604020202020204" pitchFamily="34" charset="0"/>
                </a:endParaRPr>
              </a:p>
            </p:txBody>
          </p:sp>
        </p:grpSp>
      </p:grpSp>
      <p:grpSp>
        <p:nvGrpSpPr>
          <p:cNvPr id="45" name="组合 44"/>
          <p:cNvGrpSpPr/>
          <p:nvPr/>
        </p:nvGrpSpPr>
        <p:grpSpPr>
          <a:xfrm>
            <a:off x="6604126" y="3501974"/>
            <a:ext cx="4854773" cy="834333"/>
            <a:chOff x="6680329" y="2910506"/>
            <a:chExt cx="4854773" cy="834333"/>
          </a:xfrm>
        </p:grpSpPr>
        <p:sp>
          <p:nvSpPr>
            <p:cNvPr id="46" name="矩形 45"/>
            <p:cNvSpPr/>
            <p:nvPr/>
          </p:nvSpPr>
          <p:spPr>
            <a:xfrm>
              <a:off x="6680329" y="2997567"/>
              <a:ext cx="333829" cy="333829"/>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bg1"/>
                  </a:solidFill>
                  <a:latin typeface="Agency FB" panose="020B0503020202020204" pitchFamily="34" charset="0"/>
                </a:rPr>
                <a:t>+</a:t>
              </a:r>
              <a:endParaRPr lang="zh-CN" altLang="en-US" sz="2800" b="1" dirty="0">
                <a:solidFill>
                  <a:schemeClr val="bg1"/>
                </a:solidFill>
                <a:latin typeface="Agency FB" panose="020B0503020202020204" pitchFamily="34" charset="0"/>
              </a:endParaRPr>
            </a:p>
          </p:txBody>
        </p:sp>
        <p:grpSp>
          <p:nvGrpSpPr>
            <p:cNvPr id="47" name="组合 46"/>
            <p:cNvGrpSpPr/>
            <p:nvPr/>
          </p:nvGrpSpPr>
          <p:grpSpPr>
            <a:xfrm>
              <a:off x="6999644" y="2910506"/>
              <a:ext cx="4535458" cy="834333"/>
              <a:chOff x="6999644" y="2910506"/>
              <a:chExt cx="4535458" cy="834333"/>
            </a:xfrm>
          </p:grpSpPr>
          <p:sp>
            <p:nvSpPr>
              <p:cNvPr id="78" name="文本框 77"/>
              <p:cNvSpPr txBox="1"/>
              <p:nvPr/>
            </p:nvSpPr>
            <p:spPr>
              <a:xfrm>
                <a:off x="6999644" y="2910506"/>
                <a:ext cx="1568058"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BRAND STRATEGY</a:t>
                </a:r>
                <a:endParaRPr lang="zh-CN" altLang="en-US" b="1" dirty="0">
                  <a:solidFill>
                    <a:schemeClr val="tx1">
                      <a:lumMod val="65000"/>
                      <a:lumOff val="35000"/>
                    </a:schemeClr>
                  </a:solidFill>
                  <a:latin typeface="Agency FB" panose="020B0503020202020204" pitchFamily="34" charset="0"/>
                  <a:cs typeface="Arial" panose="020B0604020202020204" pitchFamily="34" charset="0"/>
                </a:endParaRPr>
              </a:p>
            </p:txBody>
          </p:sp>
          <p:sp>
            <p:nvSpPr>
              <p:cNvPr id="79" name="矩形 78"/>
              <p:cNvSpPr>
                <a:spLocks noChangeArrowheads="1"/>
              </p:cNvSpPr>
              <p:nvPr/>
            </p:nvSpPr>
            <p:spPr bwMode="auto">
              <a:xfrm>
                <a:off x="7015973" y="3242137"/>
                <a:ext cx="451912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6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Youth is not a time of life; it is a state of mind; it is not a matter of rosy cheeks, red lips and supple knees;</a:t>
                </a:r>
                <a:endParaRPr lang="en-US" altLang="zh-CN" sz="1600" dirty="0">
                  <a:solidFill>
                    <a:schemeClr val="tx1">
                      <a:lumMod val="65000"/>
                      <a:lumOff val="35000"/>
                    </a:schemeClr>
                  </a:solidFill>
                  <a:latin typeface="Agency FB" panose="020B0503020202020204" pitchFamily="34" charset="0"/>
                  <a:cs typeface="Arial" panose="020B0604020202020204" pitchFamily="34" charset="0"/>
                </a:endParaRPr>
              </a:p>
            </p:txBody>
          </p:sp>
        </p:grpSp>
      </p:grpSp>
      <p:grpSp>
        <p:nvGrpSpPr>
          <p:cNvPr id="80" name="组合 79"/>
          <p:cNvGrpSpPr/>
          <p:nvPr/>
        </p:nvGrpSpPr>
        <p:grpSpPr>
          <a:xfrm>
            <a:off x="6604126" y="5152051"/>
            <a:ext cx="4854773" cy="834333"/>
            <a:chOff x="6680329" y="4682969"/>
            <a:chExt cx="4854773" cy="834333"/>
          </a:xfrm>
        </p:grpSpPr>
        <p:sp>
          <p:nvSpPr>
            <p:cNvPr id="81" name="矩形 80"/>
            <p:cNvSpPr/>
            <p:nvPr/>
          </p:nvSpPr>
          <p:spPr>
            <a:xfrm>
              <a:off x="6680329" y="4776389"/>
              <a:ext cx="333829" cy="33382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Agency FB" panose="020B0503020202020204" pitchFamily="34" charset="0"/>
                </a:rPr>
                <a:t>-</a:t>
              </a:r>
              <a:endParaRPr lang="zh-CN" altLang="en-US" sz="3200" b="1" dirty="0">
                <a:solidFill>
                  <a:schemeClr val="bg1"/>
                </a:solidFill>
                <a:latin typeface="Agency FB" panose="020B0503020202020204" pitchFamily="34" charset="0"/>
              </a:endParaRPr>
            </a:p>
          </p:txBody>
        </p:sp>
        <p:grpSp>
          <p:nvGrpSpPr>
            <p:cNvPr id="82" name="组合 81"/>
            <p:cNvGrpSpPr/>
            <p:nvPr/>
          </p:nvGrpSpPr>
          <p:grpSpPr>
            <a:xfrm>
              <a:off x="6999644" y="4682969"/>
              <a:ext cx="4535458" cy="834333"/>
              <a:chOff x="6999644" y="4473419"/>
              <a:chExt cx="4535458" cy="834333"/>
            </a:xfrm>
          </p:grpSpPr>
          <p:sp>
            <p:nvSpPr>
              <p:cNvPr id="83" name="文本框 82"/>
              <p:cNvSpPr txBox="1"/>
              <p:nvPr/>
            </p:nvSpPr>
            <p:spPr>
              <a:xfrm>
                <a:off x="6999644" y="4473419"/>
                <a:ext cx="1568058"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BRAND STRATEGY</a:t>
                </a:r>
                <a:endParaRPr lang="zh-CN" altLang="en-US" b="1" dirty="0">
                  <a:solidFill>
                    <a:schemeClr val="tx1">
                      <a:lumMod val="65000"/>
                      <a:lumOff val="35000"/>
                    </a:schemeClr>
                  </a:solidFill>
                  <a:latin typeface="Agency FB" panose="020B0503020202020204" pitchFamily="34" charset="0"/>
                  <a:cs typeface="Arial" panose="020B0604020202020204" pitchFamily="34" charset="0"/>
                </a:endParaRPr>
              </a:p>
            </p:txBody>
          </p:sp>
          <p:sp>
            <p:nvSpPr>
              <p:cNvPr id="84" name="矩形 83"/>
              <p:cNvSpPr>
                <a:spLocks noChangeArrowheads="1"/>
              </p:cNvSpPr>
              <p:nvPr/>
            </p:nvSpPr>
            <p:spPr bwMode="auto">
              <a:xfrm>
                <a:off x="7015973" y="4805050"/>
                <a:ext cx="4519129"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6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Youth is not a time of life; it is a state of mind; it is not a matter of rosy cheeks, red lips and supple knees;</a:t>
                </a:r>
                <a:endParaRPr lang="en-US" altLang="zh-CN" sz="1600" dirty="0">
                  <a:solidFill>
                    <a:schemeClr val="tx1">
                      <a:lumMod val="65000"/>
                      <a:lumOff val="35000"/>
                    </a:schemeClr>
                  </a:solidFill>
                  <a:latin typeface="Agency FB" panose="020B0503020202020204" pitchFamily="34" charset="0"/>
                  <a:cs typeface="Arial" panose="020B0604020202020204" pitchFamily="34" charset="0"/>
                </a:endParaRPr>
              </a:p>
            </p:txBody>
          </p:sp>
        </p:grpSp>
      </p:grpSp>
      <p:grpSp>
        <p:nvGrpSpPr>
          <p:cNvPr id="85" name="组合 84"/>
          <p:cNvGrpSpPr/>
          <p:nvPr/>
        </p:nvGrpSpPr>
        <p:grpSpPr>
          <a:xfrm>
            <a:off x="972454" y="2009710"/>
            <a:ext cx="421910" cy="2477673"/>
            <a:chOff x="1048657" y="1540628"/>
            <a:chExt cx="421910" cy="2477673"/>
          </a:xfrm>
        </p:grpSpPr>
        <p:sp>
          <p:nvSpPr>
            <p:cNvPr id="86" name="矩形 85"/>
            <p:cNvSpPr/>
            <p:nvPr/>
          </p:nvSpPr>
          <p:spPr>
            <a:xfrm>
              <a:off x="1168077" y="1819274"/>
              <a:ext cx="252000" cy="2199027"/>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87" name="文本框 86"/>
            <p:cNvSpPr txBox="1"/>
            <p:nvPr/>
          </p:nvSpPr>
          <p:spPr>
            <a:xfrm>
              <a:off x="1048657" y="1540628"/>
              <a:ext cx="421910"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76%</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88" name="组合 87"/>
          <p:cNvGrpSpPr/>
          <p:nvPr/>
        </p:nvGrpSpPr>
        <p:grpSpPr>
          <a:xfrm>
            <a:off x="1382789" y="3049583"/>
            <a:ext cx="421910" cy="1437801"/>
            <a:chOff x="1458992" y="2580501"/>
            <a:chExt cx="421910" cy="1437801"/>
          </a:xfrm>
        </p:grpSpPr>
        <p:sp>
          <p:nvSpPr>
            <p:cNvPr id="89" name="矩形 88"/>
            <p:cNvSpPr/>
            <p:nvPr/>
          </p:nvSpPr>
          <p:spPr>
            <a:xfrm>
              <a:off x="1577606" y="2857500"/>
              <a:ext cx="252000" cy="1160802"/>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90" name="文本框 89"/>
            <p:cNvSpPr txBox="1"/>
            <p:nvPr/>
          </p:nvSpPr>
          <p:spPr>
            <a:xfrm>
              <a:off x="1458992" y="2580501"/>
              <a:ext cx="421910"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57%</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91" name="组合 90"/>
          <p:cNvGrpSpPr/>
          <p:nvPr/>
        </p:nvGrpSpPr>
        <p:grpSpPr>
          <a:xfrm>
            <a:off x="1791512" y="2401883"/>
            <a:ext cx="428322" cy="2085501"/>
            <a:chOff x="1867715" y="1932801"/>
            <a:chExt cx="428322" cy="2085501"/>
          </a:xfrm>
        </p:grpSpPr>
        <p:sp>
          <p:nvSpPr>
            <p:cNvPr id="92" name="矩形 91"/>
            <p:cNvSpPr/>
            <p:nvPr/>
          </p:nvSpPr>
          <p:spPr>
            <a:xfrm>
              <a:off x="1987135" y="2209800"/>
              <a:ext cx="252000" cy="1808502"/>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93" name="文本框 92"/>
            <p:cNvSpPr txBox="1"/>
            <p:nvPr/>
          </p:nvSpPr>
          <p:spPr>
            <a:xfrm>
              <a:off x="1867715" y="1932801"/>
              <a:ext cx="428322"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68%</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94" name="组合 93"/>
          <p:cNvGrpSpPr/>
          <p:nvPr/>
        </p:nvGrpSpPr>
        <p:grpSpPr>
          <a:xfrm>
            <a:off x="2203413" y="2666468"/>
            <a:ext cx="428322" cy="1820915"/>
            <a:chOff x="2279616" y="2197386"/>
            <a:chExt cx="428322" cy="1820915"/>
          </a:xfrm>
        </p:grpSpPr>
        <p:sp>
          <p:nvSpPr>
            <p:cNvPr id="95" name="矩形 94"/>
            <p:cNvSpPr/>
            <p:nvPr/>
          </p:nvSpPr>
          <p:spPr>
            <a:xfrm>
              <a:off x="2396664" y="2486024"/>
              <a:ext cx="252000" cy="1532277"/>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96" name="文本框 95"/>
            <p:cNvSpPr txBox="1"/>
            <p:nvPr/>
          </p:nvSpPr>
          <p:spPr>
            <a:xfrm>
              <a:off x="2279616" y="2197386"/>
              <a:ext cx="428322"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60%</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97" name="组合 96"/>
          <p:cNvGrpSpPr/>
          <p:nvPr/>
        </p:nvGrpSpPr>
        <p:grpSpPr>
          <a:xfrm>
            <a:off x="2610570" y="4607657"/>
            <a:ext cx="426720" cy="1385587"/>
            <a:chOff x="2686773" y="4123077"/>
            <a:chExt cx="426720" cy="1385587"/>
          </a:xfrm>
        </p:grpSpPr>
        <p:sp>
          <p:nvSpPr>
            <p:cNvPr id="98" name="矩形 97"/>
            <p:cNvSpPr/>
            <p:nvPr/>
          </p:nvSpPr>
          <p:spPr>
            <a:xfrm flipV="1">
              <a:off x="2806193" y="4123077"/>
              <a:ext cx="252000" cy="11061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99" name="文本框 98"/>
            <p:cNvSpPr txBox="1"/>
            <p:nvPr/>
          </p:nvSpPr>
          <p:spPr>
            <a:xfrm>
              <a:off x="2686773" y="5231665"/>
              <a:ext cx="426720"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34%</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100" name="组合 99"/>
          <p:cNvGrpSpPr/>
          <p:nvPr/>
        </p:nvGrpSpPr>
        <p:grpSpPr>
          <a:xfrm>
            <a:off x="3020099" y="4607657"/>
            <a:ext cx="423514" cy="876707"/>
            <a:chOff x="3096302" y="4123077"/>
            <a:chExt cx="423514" cy="876707"/>
          </a:xfrm>
        </p:grpSpPr>
        <p:sp>
          <p:nvSpPr>
            <p:cNvPr id="101" name="矩形 100"/>
            <p:cNvSpPr/>
            <p:nvPr/>
          </p:nvSpPr>
          <p:spPr>
            <a:xfrm flipV="1">
              <a:off x="3215722" y="4123077"/>
              <a:ext cx="252000" cy="59179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102" name="文本框 101"/>
            <p:cNvSpPr txBox="1"/>
            <p:nvPr/>
          </p:nvSpPr>
          <p:spPr>
            <a:xfrm>
              <a:off x="3096302" y="4722785"/>
              <a:ext cx="423514"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23%</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103" name="组合 102"/>
          <p:cNvGrpSpPr/>
          <p:nvPr/>
        </p:nvGrpSpPr>
        <p:grpSpPr>
          <a:xfrm>
            <a:off x="3425279" y="3888684"/>
            <a:ext cx="394660" cy="598700"/>
            <a:chOff x="3501482" y="3419602"/>
            <a:chExt cx="394660" cy="598700"/>
          </a:xfrm>
        </p:grpSpPr>
        <p:sp>
          <p:nvSpPr>
            <p:cNvPr id="104" name="矩形 103"/>
            <p:cNvSpPr/>
            <p:nvPr/>
          </p:nvSpPr>
          <p:spPr>
            <a:xfrm>
              <a:off x="3625251" y="3695700"/>
              <a:ext cx="252000" cy="322602"/>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105" name="文本框 104"/>
            <p:cNvSpPr txBox="1"/>
            <p:nvPr/>
          </p:nvSpPr>
          <p:spPr>
            <a:xfrm>
              <a:off x="3501482" y="3419602"/>
              <a:ext cx="394660"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18%</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106" name="组合 105"/>
          <p:cNvGrpSpPr/>
          <p:nvPr/>
        </p:nvGrpSpPr>
        <p:grpSpPr>
          <a:xfrm>
            <a:off x="3839157" y="3561766"/>
            <a:ext cx="425116" cy="925618"/>
            <a:chOff x="3915360" y="3092684"/>
            <a:chExt cx="425116" cy="925618"/>
          </a:xfrm>
        </p:grpSpPr>
        <p:sp>
          <p:nvSpPr>
            <p:cNvPr id="107" name="矩形 106"/>
            <p:cNvSpPr/>
            <p:nvPr/>
          </p:nvSpPr>
          <p:spPr>
            <a:xfrm>
              <a:off x="4034780" y="3371850"/>
              <a:ext cx="252000" cy="646452"/>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108" name="文本框 107"/>
            <p:cNvSpPr txBox="1"/>
            <p:nvPr/>
          </p:nvSpPr>
          <p:spPr>
            <a:xfrm>
              <a:off x="3915360" y="3092684"/>
              <a:ext cx="425116"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20%</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109" name="组合 108"/>
          <p:cNvGrpSpPr/>
          <p:nvPr/>
        </p:nvGrpSpPr>
        <p:grpSpPr>
          <a:xfrm>
            <a:off x="4248686" y="3116046"/>
            <a:ext cx="426720" cy="1371337"/>
            <a:chOff x="4324889" y="2646964"/>
            <a:chExt cx="426720" cy="1371337"/>
          </a:xfrm>
        </p:grpSpPr>
        <p:sp>
          <p:nvSpPr>
            <p:cNvPr id="110" name="矩形 109"/>
            <p:cNvSpPr/>
            <p:nvPr/>
          </p:nvSpPr>
          <p:spPr>
            <a:xfrm>
              <a:off x="4444309" y="2924174"/>
              <a:ext cx="252000" cy="1094127"/>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111" name="文本框 110"/>
            <p:cNvSpPr txBox="1"/>
            <p:nvPr/>
          </p:nvSpPr>
          <p:spPr>
            <a:xfrm>
              <a:off x="4324889" y="2646964"/>
              <a:ext cx="426720"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56%</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112" name="组合 111"/>
          <p:cNvGrpSpPr/>
          <p:nvPr/>
        </p:nvGrpSpPr>
        <p:grpSpPr>
          <a:xfrm>
            <a:off x="4658215" y="4607657"/>
            <a:ext cx="389850" cy="639247"/>
            <a:chOff x="4734418" y="4123077"/>
            <a:chExt cx="389850" cy="639247"/>
          </a:xfrm>
        </p:grpSpPr>
        <p:sp>
          <p:nvSpPr>
            <p:cNvPr id="113" name="矩形 112"/>
            <p:cNvSpPr/>
            <p:nvPr/>
          </p:nvSpPr>
          <p:spPr>
            <a:xfrm flipV="1">
              <a:off x="4853838" y="4123077"/>
              <a:ext cx="252000" cy="36319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114" name="文本框 113"/>
            <p:cNvSpPr txBox="1"/>
            <p:nvPr/>
          </p:nvSpPr>
          <p:spPr>
            <a:xfrm>
              <a:off x="4734418" y="4485325"/>
              <a:ext cx="389850"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12%</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115" name="组合 114"/>
          <p:cNvGrpSpPr/>
          <p:nvPr/>
        </p:nvGrpSpPr>
        <p:grpSpPr>
          <a:xfrm>
            <a:off x="5067744" y="4607656"/>
            <a:ext cx="428322" cy="477647"/>
            <a:chOff x="5143947" y="4123076"/>
            <a:chExt cx="428322" cy="477647"/>
          </a:xfrm>
        </p:grpSpPr>
        <p:sp>
          <p:nvSpPr>
            <p:cNvPr id="116" name="矩形 115"/>
            <p:cNvSpPr/>
            <p:nvPr/>
          </p:nvSpPr>
          <p:spPr>
            <a:xfrm flipV="1">
              <a:off x="5263367" y="4123076"/>
              <a:ext cx="252000" cy="20127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117" name="文本框 116"/>
            <p:cNvSpPr txBox="1"/>
            <p:nvPr/>
          </p:nvSpPr>
          <p:spPr>
            <a:xfrm>
              <a:off x="5143947" y="4323724"/>
              <a:ext cx="428322"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09%</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118" name="组合 117"/>
          <p:cNvGrpSpPr/>
          <p:nvPr/>
        </p:nvGrpSpPr>
        <p:grpSpPr>
          <a:xfrm>
            <a:off x="5481424" y="3418466"/>
            <a:ext cx="426720" cy="1068917"/>
            <a:chOff x="5557627" y="2949384"/>
            <a:chExt cx="426720" cy="1068917"/>
          </a:xfrm>
        </p:grpSpPr>
        <p:sp>
          <p:nvSpPr>
            <p:cNvPr id="119" name="矩形 118"/>
            <p:cNvSpPr/>
            <p:nvPr/>
          </p:nvSpPr>
          <p:spPr>
            <a:xfrm>
              <a:off x="5672901" y="3228974"/>
              <a:ext cx="252000" cy="789327"/>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120" name="文本框 119"/>
            <p:cNvSpPr txBox="1"/>
            <p:nvPr/>
          </p:nvSpPr>
          <p:spPr>
            <a:xfrm>
              <a:off x="5557627" y="2949384"/>
              <a:ext cx="426720"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45%</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spTree>
    <p:extLst>
      <p:ext uri="{BB962C8B-B14F-4D97-AF65-F5344CB8AC3E}">
        <p14:creationId xmlns:p14="http://schemas.microsoft.com/office/powerpoint/2010/main" val="3810256957"/>
      </p:ext>
    </p:extLst>
  </p:cSld>
  <p:clrMapOvr>
    <a:masterClrMapping/>
  </p:clrMapOvr>
  <p:transition spd="slow" advClick="0" advTm="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outVertical)">
                                      <p:cBhvr>
                                        <p:cTn id="19" dur="500"/>
                                        <p:tgtEl>
                                          <p:spTgt spid="3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wipe(down)">
                                      <p:cBhvr>
                                        <p:cTn id="23" dur="500"/>
                                        <p:tgtEl>
                                          <p:spTgt spid="85"/>
                                        </p:tgtEl>
                                      </p:cBhvr>
                                    </p:animEffect>
                                  </p:childTnLst>
                                </p:cTn>
                              </p:par>
                              <p:par>
                                <p:cTn id="24" presetID="22" presetClass="entr" presetSubtype="4" fill="hold" nodeType="with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wipe(down)">
                                      <p:cBhvr>
                                        <p:cTn id="26" dur="500"/>
                                        <p:tgtEl>
                                          <p:spTgt spid="88"/>
                                        </p:tgtEl>
                                      </p:cBhvr>
                                    </p:animEffect>
                                  </p:childTnLst>
                                </p:cTn>
                              </p:par>
                              <p:par>
                                <p:cTn id="27" presetID="22" presetClass="entr" presetSubtype="4" fill="hold" nodeType="with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wipe(down)">
                                      <p:cBhvr>
                                        <p:cTn id="29" dur="500"/>
                                        <p:tgtEl>
                                          <p:spTgt spid="91"/>
                                        </p:tgtEl>
                                      </p:cBhvr>
                                    </p:animEffect>
                                  </p:childTnLst>
                                </p:cTn>
                              </p:par>
                              <p:par>
                                <p:cTn id="30" presetID="22" presetClass="entr" presetSubtype="4" fill="hold" nodeType="with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wipe(down)">
                                      <p:cBhvr>
                                        <p:cTn id="32" dur="500"/>
                                        <p:tgtEl>
                                          <p:spTgt spid="94"/>
                                        </p:tgtEl>
                                      </p:cBhvr>
                                    </p:animEffect>
                                  </p:childTnLst>
                                </p:cTn>
                              </p:par>
                              <p:par>
                                <p:cTn id="33" presetID="22" presetClass="entr" presetSubtype="4" fill="hold" nodeType="with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wipe(down)">
                                      <p:cBhvr>
                                        <p:cTn id="35" dur="500"/>
                                        <p:tgtEl>
                                          <p:spTgt spid="103"/>
                                        </p:tgtEl>
                                      </p:cBhvr>
                                    </p:animEffect>
                                  </p:childTnLst>
                                </p:cTn>
                              </p:par>
                              <p:par>
                                <p:cTn id="36" presetID="22" presetClass="entr" presetSubtype="4" fill="hold" nodeType="with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wipe(down)">
                                      <p:cBhvr>
                                        <p:cTn id="38" dur="500"/>
                                        <p:tgtEl>
                                          <p:spTgt spid="106"/>
                                        </p:tgtEl>
                                      </p:cBhvr>
                                    </p:animEffect>
                                  </p:childTnLst>
                                </p:cTn>
                              </p:par>
                              <p:par>
                                <p:cTn id="39" presetID="22" presetClass="entr" presetSubtype="4" fill="hold" nodeType="withEffect">
                                  <p:stCondLst>
                                    <p:cond delay="0"/>
                                  </p:stCondLst>
                                  <p:childTnLst>
                                    <p:set>
                                      <p:cBhvr>
                                        <p:cTn id="40" dur="1" fill="hold">
                                          <p:stCondLst>
                                            <p:cond delay="0"/>
                                          </p:stCondLst>
                                        </p:cTn>
                                        <p:tgtEl>
                                          <p:spTgt spid="109"/>
                                        </p:tgtEl>
                                        <p:attrNameLst>
                                          <p:attrName>style.visibility</p:attrName>
                                        </p:attrNameLst>
                                      </p:cBhvr>
                                      <p:to>
                                        <p:strVal val="visible"/>
                                      </p:to>
                                    </p:set>
                                    <p:animEffect transition="in" filter="wipe(down)">
                                      <p:cBhvr>
                                        <p:cTn id="41" dur="500"/>
                                        <p:tgtEl>
                                          <p:spTgt spid="109"/>
                                        </p:tgtEl>
                                      </p:cBhvr>
                                    </p:animEffect>
                                  </p:childTnLst>
                                </p:cTn>
                              </p:par>
                              <p:par>
                                <p:cTn id="42" presetID="22" presetClass="entr" presetSubtype="4" fill="hold" nodeType="withEffect">
                                  <p:stCondLst>
                                    <p:cond delay="0"/>
                                  </p:stCondLst>
                                  <p:childTnLst>
                                    <p:set>
                                      <p:cBhvr>
                                        <p:cTn id="43" dur="1" fill="hold">
                                          <p:stCondLst>
                                            <p:cond delay="0"/>
                                          </p:stCondLst>
                                        </p:cTn>
                                        <p:tgtEl>
                                          <p:spTgt spid="118"/>
                                        </p:tgtEl>
                                        <p:attrNameLst>
                                          <p:attrName>style.visibility</p:attrName>
                                        </p:attrNameLst>
                                      </p:cBhvr>
                                      <p:to>
                                        <p:strVal val="visible"/>
                                      </p:to>
                                    </p:set>
                                    <p:animEffect transition="in" filter="wipe(down)">
                                      <p:cBhvr>
                                        <p:cTn id="44" dur="500"/>
                                        <p:tgtEl>
                                          <p:spTgt spid="118"/>
                                        </p:tgtEl>
                                      </p:cBhvr>
                                    </p:animEffect>
                                  </p:childTnLst>
                                </p:cTn>
                              </p:par>
                              <p:par>
                                <p:cTn id="45" presetID="22" presetClass="entr" presetSubtype="1" fill="hold" nodeType="withEffect">
                                  <p:stCondLst>
                                    <p:cond delay="0"/>
                                  </p:stCondLst>
                                  <p:childTnLst>
                                    <p:set>
                                      <p:cBhvr>
                                        <p:cTn id="46" dur="1" fill="hold">
                                          <p:stCondLst>
                                            <p:cond delay="0"/>
                                          </p:stCondLst>
                                        </p:cTn>
                                        <p:tgtEl>
                                          <p:spTgt spid="97"/>
                                        </p:tgtEl>
                                        <p:attrNameLst>
                                          <p:attrName>style.visibility</p:attrName>
                                        </p:attrNameLst>
                                      </p:cBhvr>
                                      <p:to>
                                        <p:strVal val="visible"/>
                                      </p:to>
                                    </p:set>
                                    <p:animEffect transition="in" filter="wipe(up)">
                                      <p:cBhvr>
                                        <p:cTn id="47" dur="500"/>
                                        <p:tgtEl>
                                          <p:spTgt spid="97"/>
                                        </p:tgtEl>
                                      </p:cBhvr>
                                    </p:animEffect>
                                  </p:childTnLst>
                                </p:cTn>
                              </p:par>
                              <p:par>
                                <p:cTn id="48" presetID="22" presetClass="entr" presetSubtype="1" fill="hold" nodeType="withEffect">
                                  <p:stCondLst>
                                    <p:cond delay="0"/>
                                  </p:stCondLst>
                                  <p:childTnLst>
                                    <p:set>
                                      <p:cBhvr>
                                        <p:cTn id="49" dur="1" fill="hold">
                                          <p:stCondLst>
                                            <p:cond delay="0"/>
                                          </p:stCondLst>
                                        </p:cTn>
                                        <p:tgtEl>
                                          <p:spTgt spid="100"/>
                                        </p:tgtEl>
                                        <p:attrNameLst>
                                          <p:attrName>style.visibility</p:attrName>
                                        </p:attrNameLst>
                                      </p:cBhvr>
                                      <p:to>
                                        <p:strVal val="visible"/>
                                      </p:to>
                                    </p:set>
                                    <p:animEffect transition="in" filter="wipe(up)">
                                      <p:cBhvr>
                                        <p:cTn id="50" dur="500"/>
                                        <p:tgtEl>
                                          <p:spTgt spid="100"/>
                                        </p:tgtEl>
                                      </p:cBhvr>
                                    </p:animEffect>
                                  </p:childTnLst>
                                </p:cTn>
                              </p:par>
                              <p:par>
                                <p:cTn id="51" presetID="22" presetClass="entr" presetSubtype="1" fill="hold" nodeType="withEffect">
                                  <p:stCondLst>
                                    <p:cond delay="0"/>
                                  </p:stCondLst>
                                  <p:childTnLst>
                                    <p:set>
                                      <p:cBhvr>
                                        <p:cTn id="52" dur="1" fill="hold">
                                          <p:stCondLst>
                                            <p:cond delay="0"/>
                                          </p:stCondLst>
                                        </p:cTn>
                                        <p:tgtEl>
                                          <p:spTgt spid="112"/>
                                        </p:tgtEl>
                                        <p:attrNameLst>
                                          <p:attrName>style.visibility</p:attrName>
                                        </p:attrNameLst>
                                      </p:cBhvr>
                                      <p:to>
                                        <p:strVal val="visible"/>
                                      </p:to>
                                    </p:set>
                                    <p:animEffect transition="in" filter="wipe(up)">
                                      <p:cBhvr>
                                        <p:cTn id="53" dur="500"/>
                                        <p:tgtEl>
                                          <p:spTgt spid="112"/>
                                        </p:tgtEl>
                                      </p:cBhvr>
                                    </p:animEffect>
                                  </p:childTnLst>
                                </p:cTn>
                              </p:par>
                              <p:par>
                                <p:cTn id="54" presetID="22" presetClass="entr" presetSubtype="1" fill="hold" nodeType="withEffect">
                                  <p:stCondLst>
                                    <p:cond delay="0"/>
                                  </p:stCondLst>
                                  <p:childTnLst>
                                    <p:set>
                                      <p:cBhvr>
                                        <p:cTn id="55" dur="1" fill="hold">
                                          <p:stCondLst>
                                            <p:cond delay="0"/>
                                          </p:stCondLst>
                                        </p:cTn>
                                        <p:tgtEl>
                                          <p:spTgt spid="115"/>
                                        </p:tgtEl>
                                        <p:attrNameLst>
                                          <p:attrName>style.visibility</p:attrName>
                                        </p:attrNameLst>
                                      </p:cBhvr>
                                      <p:to>
                                        <p:strVal val="visible"/>
                                      </p:to>
                                    </p:set>
                                    <p:animEffect transition="in" filter="wipe(up)">
                                      <p:cBhvr>
                                        <p:cTn id="56" dur="500"/>
                                        <p:tgtEl>
                                          <p:spTgt spid="115"/>
                                        </p:tgtEl>
                                      </p:cBhvr>
                                    </p:animEffect>
                                  </p:childTnLst>
                                </p:cTn>
                              </p:par>
                            </p:childTnLst>
                          </p:cTn>
                        </p:par>
                        <p:par>
                          <p:cTn id="57" fill="hold">
                            <p:stCondLst>
                              <p:cond delay="2500"/>
                            </p:stCondLst>
                            <p:childTnLst>
                              <p:par>
                                <p:cTn id="58" presetID="12" presetClass="entr" presetSubtype="4" fill="hold" nodeType="afterEffect">
                                  <p:stCondLst>
                                    <p:cond delay="0"/>
                                  </p:stCondLst>
                                  <p:childTnLst>
                                    <p:set>
                                      <p:cBhvr>
                                        <p:cTn id="59" dur="1" fill="hold">
                                          <p:stCondLst>
                                            <p:cond delay="0"/>
                                          </p:stCondLst>
                                        </p:cTn>
                                        <p:tgtEl>
                                          <p:spTgt spid="39"/>
                                        </p:tgtEl>
                                        <p:attrNameLst>
                                          <p:attrName>style.visibility</p:attrName>
                                        </p:attrNameLst>
                                      </p:cBhvr>
                                      <p:to>
                                        <p:strVal val="visible"/>
                                      </p:to>
                                    </p:set>
                                    <p:anim calcmode="lin" valueType="num">
                                      <p:cBhvr additive="base">
                                        <p:cTn id="60" dur="750"/>
                                        <p:tgtEl>
                                          <p:spTgt spid="39"/>
                                        </p:tgtEl>
                                        <p:attrNameLst>
                                          <p:attrName>ppt_y</p:attrName>
                                        </p:attrNameLst>
                                      </p:cBhvr>
                                      <p:tavLst>
                                        <p:tav tm="0">
                                          <p:val>
                                            <p:strVal val="#ppt_y+#ppt_h*1.125000"/>
                                          </p:val>
                                        </p:tav>
                                        <p:tav tm="100000">
                                          <p:val>
                                            <p:strVal val="#ppt_y"/>
                                          </p:val>
                                        </p:tav>
                                      </p:tavLst>
                                    </p:anim>
                                    <p:animEffect transition="in" filter="wipe(up)">
                                      <p:cBhvr>
                                        <p:cTn id="61" dur="750"/>
                                        <p:tgtEl>
                                          <p:spTgt spid="39"/>
                                        </p:tgtEl>
                                      </p:cBhvr>
                                    </p:animEffect>
                                  </p:childTnLst>
                                </p:cTn>
                              </p:par>
                            </p:childTnLst>
                          </p:cTn>
                        </p:par>
                        <p:par>
                          <p:cTn id="62" fill="hold">
                            <p:stCondLst>
                              <p:cond delay="3250"/>
                            </p:stCondLst>
                            <p:childTnLst>
                              <p:par>
                                <p:cTn id="63" presetID="12" presetClass="entr" presetSubtype="4" fill="hold" nodeType="after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additive="base">
                                        <p:cTn id="65" dur="750"/>
                                        <p:tgtEl>
                                          <p:spTgt spid="45"/>
                                        </p:tgtEl>
                                        <p:attrNameLst>
                                          <p:attrName>ppt_y</p:attrName>
                                        </p:attrNameLst>
                                      </p:cBhvr>
                                      <p:tavLst>
                                        <p:tav tm="0">
                                          <p:val>
                                            <p:strVal val="#ppt_y+#ppt_h*1.125000"/>
                                          </p:val>
                                        </p:tav>
                                        <p:tav tm="100000">
                                          <p:val>
                                            <p:strVal val="#ppt_y"/>
                                          </p:val>
                                        </p:tav>
                                      </p:tavLst>
                                    </p:anim>
                                    <p:animEffect transition="in" filter="wipe(up)">
                                      <p:cBhvr>
                                        <p:cTn id="66" dur="750"/>
                                        <p:tgtEl>
                                          <p:spTgt spid="45"/>
                                        </p:tgtEl>
                                      </p:cBhvr>
                                    </p:animEffect>
                                  </p:childTnLst>
                                </p:cTn>
                              </p:par>
                            </p:childTnLst>
                          </p:cTn>
                        </p:par>
                        <p:par>
                          <p:cTn id="67" fill="hold">
                            <p:stCondLst>
                              <p:cond delay="4000"/>
                            </p:stCondLst>
                            <p:childTnLst>
                              <p:par>
                                <p:cTn id="68" presetID="12" presetClass="entr" presetSubtype="4" fill="hold" nodeType="afterEffect">
                                  <p:stCondLst>
                                    <p:cond delay="0"/>
                                  </p:stCondLst>
                                  <p:childTnLst>
                                    <p:set>
                                      <p:cBhvr>
                                        <p:cTn id="69" dur="1" fill="hold">
                                          <p:stCondLst>
                                            <p:cond delay="0"/>
                                          </p:stCondLst>
                                        </p:cTn>
                                        <p:tgtEl>
                                          <p:spTgt spid="80"/>
                                        </p:tgtEl>
                                        <p:attrNameLst>
                                          <p:attrName>style.visibility</p:attrName>
                                        </p:attrNameLst>
                                      </p:cBhvr>
                                      <p:to>
                                        <p:strVal val="visible"/>
                                      </p:to>
                                    </p:set>
                                    <p:anim calcmode="lin" valueType="num">
                                      <p:cBhvr additive="base">
                                        <p:cTn id="70" dur="750"/>
                                        <p:tgtEl>
                                          <p:spTgt spid="80"/>
                                        </p:tgtEl>
                                        <p:attrNameLst>
                                          <p:attrName>ppt_y</p:attrName>
                                        </p:attrNameLst>
                                      </p:cBhvr>
                                      <p:tavLst>
                                        <p:tav tm="0">
                                          <p:val>
                                            <p:strVal val="#ppt_y+#ppt_h*1.125000"/>
                                          </p:val>
                                        </p:tav>
                                        <p:tav tm="100000">
                                          <p:val>
                                            <p:strVal val="#ppt_y"/>
                                          </p:val>
                                        </p:tav>
                                      </p:tavLst>
                                    </p:anim>
                                    <p:animEffect transition="in" filter="wipe(up)">
                                      <p:cBhvr>
                                        <p:cTn id="71" dur="75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16010" y="327662"/>
            <a:ext cx="5083782" cy="769441"/>
          </a:xfrm>
          <a:prstGeom prst="rect">
            <a:avLst/>
          </a:prstGeom>
          <a:noFill/>
        </p:spPr>
        <p:txBody>
          <a:bodyPr wrap="square" rtlCol="0">
            <a:spAutoFit/>
          </a:bodyPr>
          <a:lstStyle/>
          <a:p>
            <a:pPr algn="r"/>
            <a:r>
              <a:rPr lang="en-US" altLang="zh-CN" sz="4400" dirty="0" smtClean="0">
                <a:solidFill>
                  <a:schemeClr val="bg2">
                    <a:lumMod val="25000"/>
                  </a:schemeClr>
                </a:solidFill>
                <a:latin typeface="Impact" panose="020B0806030902050204" pitchFamily="34" charset="0"/>
              </a:rPr>
              <a:t>DATA </a:t>
            </a:r>
            <a:r>
              <a:rPr lang="en-US" altLang="zh-CN" sz="4400" dirty="0" smtClean="0">
                <a:solidFill>
                  <a:srgbClr val="D70000"/>
                </a:solidFill>
                <a:latin typeface="Impact" panose="020B0806030902050204" pitchFamily="34" charset="0"/>
              </a:rPr>
              <a:t>ANALYSIS</a:t>
            </a:r>
          </a:p>
        </p:txBody>
      </p:sp>
      <p:grpSp>
        <p:nvGrpSpPr>
          <p:cNvPr id="5" name="组合 4"/>
          <p:cNvGrpSpPr/>
          <p:nvPr/>
        </p:nvGrpSpPr>
        <p:grpSpPr>
          <a:xfrm>
            <a:off x="-14514" y="255662"/>
            <a:ext cx="4752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435430" y="951141"/>
            <a:ext cx="4332342" cy="430887"/>
          </a:xfrm>
          <a:prstGeom prst="rect">
            <a:avLst/>
          </a:prstGeom>
          <a:noFill/>
        </p:spPr>
        <p:txBody>
          <a:bodyPr wrap="square" rtlCol="0">
            <a:spAutoFit/>
          </a:bodyPr>
          <a:lstStyle/>
          <a:p>
            <a:pPr algn="r"/>
            <a:r>
              <a:rPr lang="en-US" altLang="zh-CN" sz="1100" dirty="0" smtClean="0">
                <a:solidFill>
                  <a:schemeClr val="bg2">
                    <a:lumMod val="25000"/>
                  </a:schemeClr>
                </a:solidFill>
                <a:latin typeface="Arial" panose="020B0604020202020204" pitchFamily="34" charset="0"/>
                <a:cs typeface="Arial" panose="020B0604020202020204" pitchFamily="34" charset="0"/>
              </a:rPr>
              <a:t>Books possess an </a:t>
            </a:r>
            <a:r>
              <a:rPr lang="en-US" altLang="zh-CN" sz="1100" dirty="0" smtClean="0">
                <a:solidFill>
                  <a:schemeClr val="bg2">
                    <a:lumMod val="25000"/>
                  </a:schemeClr>
                </a:solidFill>
                <a:latin typeface="Agency FB" panose="020B0503020202020204" pitchFamily="34" charset="0"/>
                <a:cs typeface="Arial" panose="020B0604020202020204" pitchFamily="34" charset="0"/>
              </a:rPr>
              <a:t>essence</a:t>
            </a:r>
            <a:r>
              <a:rPr lang="en-US" altLang="zh-CN" sz="1100" dirty="0" smtClean="0">
                <a:solidFill>
                  <a:schemeClr val="bg2">
                    <a:lumMod val="25000"/>
                  </a:schemeClr>
                </a:solidFill>
                <a:latin typeface="Arial" panose="020B0604020202020204" pitchFamily="34" charset="0"/>
                <a:cs typeface="Arial" panose="020B0604020202020204" pitchFamily="34" charset="0"/>
              </a:rPr>
              <a:t> of immortality. They are by far the most lasting products of human effort. Temples and statues decay.</a:t>
            </a:r>
          </a:p>
        </p:txBody>
      </p:sp>
      <p:grpSp>
        <p:nvGrpSpPr>
          <p:cNvPr id="25" name="组合 24"/>
          <p:cNvGrpSpPr/>
          <p:nvPr/>
        </p:nvGrpSpPr>
        <p:grpSpPr>
          <a:xfrm>
            <a:off x="359611" y="2041184"/>
            <a:ext cx="3310021" cy="2206681"/>
            <a:chOff x="359611" y="1419604"/>
            <a:chExt cx="3310021" cy="2206681"/>
          </a:xfrm>
        </p:grpSpPr>
        <p:graphicFrame>
          <p:nvGraphicFramePr>
            <p:cNvPr id="26" name="图表 25"/>
            <p:cNvGraphicFramePr/>
            <p:nvPr>
              <p:extLst>
                <p:ext uri="{D42A27DB-BD31-4B8C-83A1-F6EECF244321}">
                  <p14:modId xmlns:p14="http://schemas.microsoft.com/office/powerpoint/2010/main" val="2886504682"/>
                </p:ext>
              </p:extLst>
            </p:nvPr>
          </p:nvGraphicFramePr>
          <p:xfrm>
            <a:off x="359611" y="1419604"/>
            <a:ext cx="3310021" cy="2206681"/>
          </p:xfrm>
          <a:graphic>
            <a:graphicData uri="http://schemas.openxmlformats.org/drawingml/2006/chart">
              <c:chart xmlns:c="http://schemas.openxmlformats.org/drawingml/2006/chart" xmlns:r="http://schemas.openxmlformats.org/officeDocument/2006/relationships" r:id="rId3"/>
            </a:graphicData>
          </a:graphic>
        </p:graphicFrame>
        <p:sp>
          <p:nvSpPr>
            <p:cNvPr id="27" name="文本框 26"/>
            <p:cNvSpPr txBox="1"/>
            <p:nvPr/>
          </p:nvSpPr>
          <p:spPr>
            <a:xfrm>
              <a:off x="1600085" y="2230557"/>
              <a:ext cx="829073" cy="584775"/>
            </a:xfrm>
            <a:prstGeom prst="rect">
              <a:avLst/>
            </a:prstGeom>
            <a:noFill/>
          </p:spPr>
          <p:txBody>
            <a:bodyPr wrap="none" rtlCol="0">
              <a:spAutoFit/>
            </a:bodyPr>
            <a:lstStyle/>
            <a:p>
              <a:pPr algn="ctr"/>
              <a:r>
                <a:rPr lang="en-US" altLang="zh-CN" sz="3200" b="1" dirty="0" smtClean="0">
                  <a:solidFill>
                    <a:schemeClr val="tx1">
                      <a:lumMod val="75000"/>
                      <a:lumOff val="25000"/>
                    </a:schemeClr>
                  </a:solidFill>
                  <a:latin typeface="Agency FB" panose="020B0503020202020204" pitchFamily="34" charset="0"/>
                </a:rPr>
                <a:t>59%</a:t>
              </a:r>
              <a:endParaRPr lang="zh-CN" altLang="en-US" sz="3200" b="1" dirty="0">
                <a:solidFill>
                  <a:schemeClr val="tx1">
                    <a:lumMod val="75000"/>
                    <a:lumOff val="25000"/>
                  </a:schemeClr>
                </a:solidFill>
                <a:latin typeface="Agency FB" panose="020B0503020202020204" pitchFamily="34" charset="0"/>
              </a:endParaRPr>
            </a:p>
          </p:txBody>
        </p:sp>
      </p:grpSp>
      <p:cxnSp>
        <p:nvCxnSpPr>
          <p:cNvPr id="28" name="直接连接符 27"/>
          <p:cNvCxnSpPr/>
          <p:nvPr/>
        </p:nvCxnSpPr>
        <p:spPr>
          <a:xfrm>
            <a:off x="1077361" y="4431580"/>
            <a:ext cx="187452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9" name="组合 28"/>
          <p:cNvGrpSpPr/>
          <p:nvPr/>
        </p:nvGrpSpPr>
        <p:grpSpPr>
          <a:xfrm>
            <a:off x="1247658" y="4431580"/>
            <a:ext cx="1594602" cy="728959"/>
            <a:chOff x="1247658" y="4431580"/>
            <a:chExt cx="1533926" cy="728959"/>
          </a:xfrm>
        </p:grpSpPr>
        <p:sp>
          <p:nvSpPr>
            <p:cNvPr id="30" name="文本框 29"/>
            <p:cNvSpPr txBox="1"/>
            <p:nvPr/>
          </p:nvSpPr>
          <p:spPr>
            <a:xfrm>
              <a:off x="1247658" y="4431580"/>
              <a:ext cx="1533926" cy="523220"/>
            </a:xfrm>
            <a:prstGeom prst="rect">
              <a:avLst/>
            </a:prstGeom>
            <a:noFill/>
          </p:spPr>
          <p:txBody>
            <a:bodyPr wrap="square" rtlCol="0">
              <a:spAutoFit/>
            </a:bodyPr>
            <a:lstStyle/>
            <a:p>
              <a:pPr algn="ctr"/>
              <a:r>
                <a:rPr lang="en-US" altLang="zh-CN" sz="2800" b="1" dirty="0" smtClean="0">
                  <a:solidFill>
                    <a:srgbClr val="C70216"/>
                  </a:solidFill>
                  <a:latin typeface="Agency FB" panose="020B0503020202020204" pitchFamily="34" charset="0"/>
                </a:rPr>
                <a:t>123,456</a:t>
              </a:r>
              <a:endParaRPr lang="zh-CN" altLang="en-US" sz="2800" b="1" dirty="0">
                <a:solidFill>
                  <a:srgbClr val="C70216"/>
                </a:solidFill>
                <a:latin typeface="Agency FB" panose="020B0503020202020204" pitchFamily="34" charset="0"/>
              </a:endParaRPr>
            </a:p>
          </p:txBody>
        </p:sp>
        <p:sp>
          <p:nvSpPr>
            <p:cNvPr id="31" name="文本框 30"/>
            <p:cNvSpPr txBox="1"/>
            <p:nvPr/>
          </p:nvSpPr>
          <p:spPr>
            <a:xfrm>
              <a:off x="1606605" y="4791207"/>
              <a:ext cx="816030" cy="369332"/>
            </a:xfrm>
            <a:prstGeom prst="rect">
              <a:avLst/>
            </a:prstGeom>
            <a:noFill/>
          </p:spPr>
          <p:txBody>
            <a:bodyPr wrap="none" rtlCol="0">
              <a:spAutoFit/>
            </a:bodyPr>
            <a:lstStyle/>
            <a:p>
              <a:pPr algn="ctr"/>
              <a:r>
                <a:rPr lang="en-US" altLang="zh-CN" b="1" dirty="0" smtClean="0">
                  <a:solidFill>
                    <a:schemeClr val="tx1">
                      <a:lumMod val="75000"/>
                      <a:lumOff val="25000"/>
                    </a:schemeClr>
                  </a:solidFill>
                  <a:latin typeface="Agency FB" panose="020B0503020202020204" pitchFamily="34" charset="0"/>
                </a:rPr>
                <a:t>Revenue</a:t>
              </a:r>
              <a:endParaRPr lang="zh-CN" altLang="en-US" b="1" dirty="0">
                <a:solidFill>
                  <a:schemeClr val="tx1">
                    <a:lumMod val="75000"/>
                    <a:lumOff val="25000"/>
                  </a:schemeClr>
                </a:solidFill>
                <a:latin typeface="Agency FB" panose="020B0503020202020204" pitchFamily="34" charset="0"/>
              </a:endParaRPr>
            </a:p>
          </p:txBody>
        </p:sp>
      </p:grpSp>
      <p:sp>
        <p:nvSpPr>
          <p:cNvPr id="32" name="矩形 31"/>
          <p:cNvSpPr/>
          <p:nvPr/>
        </p:nvSpPr>
        <p:spPr>
          <a:xfrm>
            <a:off x="914553" y="5157511"/>
            <a:ext cx="2200136" cy="523220"/>
          </a:xfrm>
          <a:prstGeom prst="rect">
            <a:avLst/>
          </a:prstGeom>
        </p:spPr>
        <p:txBody>
          <a:bodyPr wrap="square">
            <a:spAutoFit/>
          </a:bodyPr>
          <a:lstStyle/>
          <a:p>
            <a:pPr algn="ctr"/>
            <a:r>
              <a:rPr lang="en-US" altLang="zh-CN" sz="1400" dirty="0">
                <a:solidFill>
                  <a:schemeClr val="tx1">
                    <a:lumMod val="65000"/>
                    <a:lumOff val="35000"/>
                  </a:schemeClr>
                </a:solidFill>
                <a:latin typeface="Agency FB" panose="020B0503020202020204" pitchFamily="34" charset="0"/>
              </a:rPr>
              <a:t>But all sunshine without shade, all pleasure </a:t>
            </a:r>
            <a:r>
              <a:rPr lang="en-US" altLang="zh-CN" sz="1400" dirty="0" smtClean="0">
                <a:solidFill>
                  <a:schemeClr val="tx1">
                    <a:lumMod val="65000"/>
                    <a:lumOff val="35000"/>
                  </a:schemeClr>
                </a:solidFill>
                <a:latin typeface="Agency FB" panose="020B0503020202020204" pitchFamily="34" charset="0"/>
              </a:rPr>
              <a:t>without</a:t>
            </a:r>
            <a:endParaRPr lang="zh-CN" altLang="en-US" sz="1400" dirty="0">
              <a:solidFill>
                <a:schemeClr val="tx1">
                  <a:lumMod val="65000"/>
                  <a:lumOff val="35000"/>
                </a:schemeClr>
              </a:solidFill>
              <a:latin typeface="Agency FB" panose="020B0503020202020204" pitchFamily="34" charset="0"/>
            </a:endParaRPr>
          </a:p>
        </p:txBody>
      </p:sp>
      <p:grpSp>
        <p:nvGrpSpPr>
          <p:cNvPr id="33" name="组合 32"/>
          <p:cNvGrpSpPr/>
          <p:nvPr/>
        </p:nvGrpSpPr>
        <p:grpSpPr>
          <a:xfrm>
            <a:off x="3014706" y="2041184"/>
            <a:ext cx="3310021" cy="2206681"/>
            <a:chOff x="359611" y="1419604"/>
            <a:chExt cx="3310021" cy="2206681"/>
          </a:xfrm>
        </p:grpSpPr>
        <p:graphicFrame>
          <p:nvGraphicFramePr>
            <p:cNvPr id="34" name="图表 33"/>
            <p:cNvGraphicFramePr/>
            <p:nvPr>
              <p:extLst>
                <p:ext uri="{D42A27DB-BD31-4B8C-83A1-F6EECF244321}">
                  <p14:modId xmlns:p14="http://schemas.microsoft.com/office/powerpoint/2010/main" val="2325368415"/>
                </p:ext>
              </p:extLst>
            </p:nvPr>
          </p:nvGraphicFramePr>
          <p:xfrm>
            <a:off x="359611" y="1419604"/>
            <a:ext cx="3310021" cy="2206681"/>
          </p:xfrm>
          <a:graphic>
            <a:graphicData uri="http://schemas.openxmlformats.org/drawingml/2006/chart">
              <c:chart xmlns:c="http://schemas.openxmlformats.org/drawingml/2006/chart" xmlns:r="http://schemas.openxmlformats.org/officeDocument/2006/relationships" r:id="rId4"/>
            </a:graphicData>
          </a:graphic>
        </p:graphicFrame>
        <p:sp>
          <p:nvSpPr>
            <p:cNvPr id="35" name="文本框 34"/>
            <p:cNvSpPr txBox="1"/>
            <p:nvPr/>
          </p:nvSpPr>
          <p:spPr>
            <a:xfrm>
              <a:off x="1600085" y="2230557"/>
              <a:ext cx="829073" cy="584775"/>
            </a:xfrm>
            <a:prstGeom prst="rect">
              <a:avLst/>
            </a:prstGeom>
            <a:noFill/>
          </p:spPr>
          <p:txBody>
            <a:bodyPr wrap="none" rtlCol="0">
              <a:spAutoFit/>
            </a:bodyPr>
            <a:lstStyle/>
            <a:p>
              <a:pPr algn="ctr"/>
              <a:r>
                <a:rPr lang="en-US" altLang="zh-CN" sz="3200" b="1" dirty="0" smtClean="0">
                  <a:solidFill>
                    <a:schemeClr val="tx1">
                      <a:lumMod val="75000"/>
                      <a:lumOff val="25000"/>
                    </a:schemeClr>
                  </a:solidFill>
                  <a:latin typeface="Agency FB" panose="020B0503020202020204" pitchFamily="34" charset="0"/>
                </a:rPr>
                <a:t>59%</a:t>
              </a:r>
              <a:endParaRPr lang="zh-CN" altLang="en-US" sz="3200" b="1" dirty="0">
                <a:solidFill>
                  <a:schemeClr val="tx1">
                    <a:lumMod val="75000"/>
                    <a:lumOff val="25000"/>
                  </a:schemeClr>
                </a:solidFill>
                <a:latin typeface="Agency FB" panose="020B0503020202020204" pitchFamily="34" charset="0"/>
              </a:endParaRPr>
            </a:p>
          </p:txBody>
        </p:sp>
      </p:grpSp>
      <p:cxnSp>
        <p:nvCxnSpPr>
          <p:cNvPr id="36" name="直接连接符 35"/>
          <p:cNvCxnSpPr/>
          <p:nvPr/>
        </p:nvCxnSpPr>
        <p:spPr>
          <a:xfrm>
            <a:off x="3732456" y="4431580"/>
            <a:ext cx="187452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3902753" y="4431580"/>
            <a:ext cx="1533926" cy="728959"/>
            <a:chOff x="3902753" y="4431580"/>
            <a:chExt cx="1533926" cy="728959"/>
          </a:xfrm>
        </p:grpSpPr>
        <p:sp>
          <p:nvSpPr>
            <p:cNvPr id="38" name="文本框 37"/>
            <p:cNvSpPr txBox="1"/>
            <p:nvPr/>
          </p:nvSpPr>
          <p:spPr>
            <a:xfrm>
              <a:off x="3902753" y="4431580"/>
              <a:ext cx="1533926" cy="523220"/>
            </a:xfrm>
            <a:prstGeom prst="rect">
              <a:avLst/>
            </a:prstGeom>
            <a:noFill/>
          </p:spPr>
          <p:txBody>
            <a:bodyPr wrap="square" rtlCol="0">
              <a:spAutoFit/>
            </a:bodyPr>
            <a:lstStyle/>
            <a:p>
              <a:pPr algn="ctr"/>
              <a:r>
                <a:rPr lang="en-US" altLang="zh-CN" sz="2800" b="1" dirty="0" smtClean="0">
                  <a:solidFill>
                    <a:srgbClr val="C70216"/>
                  </a:solidFill>
                  <a:latin typeface="Agency FB" panose="020B0503020202020204" pitchFamily="34" charset="0"/>
                </a:rPr>
                <a:t>123,456</a:t>
              </a:r>
              <a:endParaRPr lang="zh-CN" altLang="en-US" sz="2800" b="1" dirty="0">
                <a:solidFill>
                  <a:srgbClr val="C70216"/>
                </a:solidFill>
                <a:latin typeface="Agency FB" panose="020B0503020202020204" pitchFamily="34" charset="0"/>
              </a:endParaRPr>
            </a:p>
          </p:txBody>
        </p:sp>
        <p:sp>
          <p:nvSpPr>
            <p:cNvPr id="39" name="文本框 38"/>
            <p:cNvSpPr txBox="1"/>
            <p:nvPr/>
          </p:nvSpPr>
          <p:spPr>
            <a:xfrm>
              <a:off x="4245561" y="4791207"/>
              <a:ext cx="848309" cy="369332"/>
            </a:xfrm>
            <a:prstGeom prst="rect">
              <a:avLst/>
            </a:prstGeom>
            <a:noFill/>
          </p:spPr>
          <p:txBody>
            <a:bodyPr wrap="none" rtlCol="0">
              <a:spAutoFit/>
            </a:bodyPr>
            <a:lstStyle/>
            <a:p>
              <a:pPr algn="ctr"/>
              <a:r>
                <a:rPr lang="en-US" altLang="zh-CN" b="1" dirty="0" smtClean="0">
                  <a:solidFill>
                    <a:schemeClr val="tx1">
                      <a:lumMod val="75000"/>
                      <a:lumOff val="25000"/>
                    </a:schemeClr>
                  </a:solidFill>
                  <a:latin typeface="Agency FB" panose="020B0503020202020204" pitchFamily="34" charset="0"/>
                </a:rPr>
                <a:t>Revenue</a:t>
              </a:r>
              <a:endParaRPr lang="zh-CN" altLang="en-US" b="1" dirty="0">
                <a:solidFill>
                  <a:schemeClr val="tx1">
                    <a:lumMod val="75000"/>
                    <a:lumOff val="25000"/>
                  </a:schemeClr>
                </a:solidFill>
                <a:latin typeface="Agency FB" panose="020B0503020202020204" pitchFamily="34" charset="0"/>
              </a:endParaRPr>
            </a:p>
          </p:txBody>
        </p:sp>
      </p:grpSp>
      <p:sp>
        <p:nvSpPr>
          <p:cNvPr id="40" name="矩形 39"/>
          <p:cNvSpPr/>
          <p:nvPr/>
        </p:nvSpPr>
        <p:spPr>
          <a:xfrm>
            <a:off x="3569648" y="5157511"/>
            <a:ext cx="2200136" cy="523220"/>
          </a:xfrm>
          <a:prstGeom prst="rect">
            <a:avLst/>
          </a:prstGeom>
        </p:spPr>
        <p:txBody>
          <a:bodyPr wrap="square">
            <a:spAutoFit/>
          </a:bodyPr>
          <a:lstStyle/>
          <a:p>
            <a:pPr algn="ctr"/>
            <a:r>
              <a:rPr lang="en-US" altLang="zh-CN" sz="1400" dirty="0">
                <a:solidFill>
                  <a:schemeClr val="tx1">
                    <a:lumMod val="65000"/>
                    <a:lumOff val="35000"/>
                  </a:schemeClr>
                </a:solidFill>
                <a:latin typeface="Agency FB" panose="020B0503020202020204" pitchFamily="34" charset="0"/>
              </a:rPr>
              <a:t>But all sunshine without shade, all pleasure </a:t>
            </a:r>
            <a:r>
              <a:rPr lang="en-US" altLang="zh-CN" sz="1400" dirty="0" smtClean="0">
                <a:solidFill>
                  <a:schemeClr val="tx1">
                    <a:lumMod val="65000"/>
                    <a:lumOff val="35000"/>
                  </a:schemeClr>
                </a:solidFill>
                <a:latin typeface="Agency FB" panose="020B0503020202020204" pitchFamily="34" charset="0"/>
              </a:rPr>
              <a:t>without</a:t>
            </a:r>
            <a:endParaRPr lang="zh-CN" altLang="en-US" sz="1400" dirty="0">
              <a:solidFill>
                <a:schemeClr val="tx1">
                  <a:lumMod val="65000"/>
                  <a:lumOff val="35000"/>
                </a:schemeClr>
              </a:solidFill>
              <a:latin typeface="Agency FB" panose="020B0503020202020204" pitchFamily="34" charset="0"/>
            </a:endParaRPr>
          </a:p>
        </p:txBody>
      </p:sp>
      <p:grpSp>
        <p:nvGrpSpPr>
          <p:cNvPr id="41" name="组合 40"/>
          <p:cNvGrpSpPr/>
          <p:nvPr/>
        </p:nvGrpSpPr>
        <p:grpSpPr>
          <a:xfrm>
            <a:off x="5669801" y="2041184"/>
            <a:ext cx="3310021" cy="2206681"/>
            <a:chOff x="359611" y="1419604"/>
            <a:chExt cx="3310021" cy="2206681"/>
          </a:xfrm>
        </p:grpSpPr>
        <p:graphicFrame>
          <p:nvGraphicFramePr>
            <p:cNvPr id="42" name="图表 41"/>
            <p:cNvGraphicFramePr/>
            <p:nvPr>
              <p:extLst>
                <p:ext uri="{D42A27DB-BD31-4B8C-83A1-F6EECF244321}">
                  <p14:modId xmlns:p14="http://schemas.microsoft.com/office/powerpoint/2010/main" val="3606950286"/>
                </p:ext>
              </p:extLst>
            </p:nvPr>
          </p:nvGraphicFramePr>
          <p:xfrm>
            <a:off x="359611" y="1419604"/>
            <a:ext cx="3310021" cy="2206681"/>
          </p:xfrm>
          <a:graphic>
            <a:graphicData uri="http://schemas.openxmlformats.org/drawingml/2006/chart">
              <c:chart xmlns:c="http://schemas.openxmlformats.org/drawingml/2006/chart" xmlns:r="http://schemas.openxmlformats.org/officeDocument/2006/relationships" r:id="rId5"/>
            </a:graphicData>
          </a:graphic>
        </p:graphicFrame>
        <p:sp>
          <p:nvSpPr>
            <p:cNvPr id="43" name="文本框 42"/>
            <p:cNvSpPr txBox="1"/>
            <p:nvPr/>
          </p:nvSpPr>
          <p:spPr>
            <a:xfrm>
              <a:off x="1600085" y="2230557"/>
              <a:ext cx="829073" cy="584775"/>
            </a:xfrm>
            <a:prstGeom prst="rect">
              <a:avLst/>
            </a:prstGeom>
            <a:noFill/>
          </p:spPr>
          <p:txBody>
            <a:bodyPr wrap="none" rtlCol="0">
              <a:spAutoFit/>
            </a:bodyPr>
            <a:lstStyle/>
            <a:p>
              <a:pPr algn="ctr"/>
              <a:r>
                <a:rPr lang="en-US" altLang="zh-CN" sz="3200" b="1" dirty="0" smtClean="0">
                  <a:solidFill>
                    <a:schemeClr val="tx1">
                      <a:lumMod val="75000"/>
                      <a:lumOff val="25000"/>
                    </a:schemeClr>
                  </a:solidFill>
                  <a:latin typeface="Agency FB" panose="020B0503020202020204" pitchFamily="34" charset="0"/>
                </a:rPr>
                <a:t>59%</a:t>
              </a:r>
              <a:endParaRPr lang="zh-CN" altLang="en-US" sz="3200" b="1" dirty="0">
                <a:solidFill>
                  <a:schemeClr val="tx1">
                    <a:lumMod val="75000"/>
                    <a:lumOff val="25000"/>
                  </a:schemeClr>
                </a:solidFill>
                <a:latin typeface="Agency FB" panose="020B0503020202020204" pitchFamily="34" charset="0"/>
              </a:endParaRPr>
            </a:p>
          </p:txBody>
        </p:sp>
      </p:grpSp>
      <p:cxnSp>
        <p:nvCxnSpPr>
          <p:cNvPr id="44" name="直接连接符 43"/>
          <p:cNvCxnSpPr/>
          <p:nvPr/>
        </p:nvCxnSpPr>
        <p:spPr>
          <a:xfrm>
            <a:off x="6387551" y="4431580"/>
            <a:ext cx="187452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45" name="组合 44"/>
          <p:cNvGrpSpPr/>
          <p:nvPr/>
        </p:nvGrpSpPr>
        <p:grpSpPr>
          <a:xfrm>
            <a:off x="6557848" y="4431580"/>
            <a:ext cx="1533926" cy="728959"/>
            <a:chOff x="6557848" y="4431580"/>
            <a:chExt cx="1533926" cy="728959"/>
          </a:xfrm>
        </p:grpSpPr>
        <p:sp>
          <p:nvSpPr>
            <p:cNvPr id="46" name="文本框 45"/>
            <p:cNvSpPr txBox="1"/>
            <p:nvPr/>
          </p:nvSpPr>
          <p:spPr>
            <a:xfrm>
              <a:off x="6557848" y="4431580"/>
              <a:ext cx="1533926" cy="523220"/>
            </a:xfrm>
            <a:prstGeom prst="rect">
              <a:avLst/>
            </a:prstGeom>
            <a:noFill/>
          </p:spPr>
          <p:txBody>
            <a:bodyPr wrap="square" rtlCol="0">
              <a:spAutoFit/>
            </a:bodyPr>
            <a:lstStyle/>
            <a:p>
              <a:pPr algn="ctr"/>
              <a:r>
                <a:rPr lang="en-US" altLang="zh-CN" sz="2800" b="1" dirty="0" smtClean="0">
                  <a:solidFill>
                    <a:srgbClr val="C70216"/>
                  </a:solidFill>
                  <a:latin typeface="Agency FB" panose="020B0503020202020204" pitchFamily="34" charset="0"/>
                </a:rPr>
                <a:t>123,456</a:t>
              </a:r>
              <a:endParaRPr lang="zh-CN" altLang="en-US" sz="2800" b="1" dirty="0">
                <a:solidFill>
                  <a:srgbClr val="C70216"/>
                </a:solidFill>
                <a:latin typeface="Agency FB" panose="020B0503020202020204" pitchFamily="34" charset="0"/>
              </a:endParaRPr>
            </a:p>
          </p:txBody>
        </p:sp>
        <p:sp>
          <p:nvSpPr>
            <p:cNvPr id="47" name="文本框 46"/>
            <p:cNvSpPr txBox="1"/>
            <p:nvPr/>
          </p:nvSpPr>
          <p:spPr>
            <a:xfrm>
              <a:off x="6900656" y="4791207"/>
              <a:ext cx="848309" cy="369332"/>
            </a:xfrm>
            <a:prstGeom prst="rect">
              <a:avLst/>
            </a:prstGeom>
            <a:noFill/>
          </p:spPr>
          <p:txBody>
            <a:bodyPr wrap="none" rtlCol="0">
              <a:spAutoFit/>
            </a:bodyPr>
            <a:lstStyle/>
            <a:p>
              <a:pPr algn="ctr"/>
              <a:r>
                <a:rPr lang="en-US" altLang="zh-CN" b="1" dirty="0" smtClean="0">
                  <a:solidFill>
                    <a:schemeClr val="tx1">
                      <a:lumMod val="75000"/>
                      <a:lumOff val="25000"/>
                    </a:schemeClr>
                  </a:solidFill>
                  <a:latin typeface="Agency FB" panose="020B0503020202020204" pitchFamily="34" charset="0"/>
                </a:rPr>
                <a:t>Revenue</a:t>
              </a:r>
              <a:endParaRPr lang="zh-CN" altLang="en-US" b="1" dirty="0">
                <a:solidFill>
                  <a:schemeClr val="tx1">
                    <a:lumMod val="75000"/>
                    <a:lumOff val="25000"/>
                  </a:schemeClr>
                </a:solidFill>
                <a:latin typeface="Agency FB" panose="020B0503020202020204" pitchFamily="34" charset="0"/>
              </a:endParaRPr>
            </a:p>
          </p:txBody>
        </p:sp>
      </p:grpSp>
      <p:sp>
        <p:nvSpPr>
          <p:cNvPr id="48" name="矩形 47"/>
          <p:cNvSpPr/>
          <p:nvPr/>
        </p:nvSpPr>
        <p:spPr>
          <a:xfrm>
            <a:off x="6224743" y="5157511"/>
            <a:ext cx="2200136" cy="523220"/>
          </a:xfrm>
          <a:prstGeom prst="rect">
            <a:avLst/>
          </a:prstGeom>
        </p:spPr>
        <p:txBody>
          <a:bodyPr wrap="square">
            <a:spAutoFit/>
          </a:bodyPr>
          <a:lstStyle/>
          <a:p>
            <a:pPr algn="ctr"/>
            <a:r>
              <a:rPr lang="en-US" altLang="zh-CN" sz="1400" dirty="0">
                <a:solidFill>
                  <a:schemeClr val="tx1">
                    <a:lumMod val="65000"/>
                    <a:lumOff val="35000"/>
                  </a:schemeClr>
                </a:solidFill>
                <a:latin typeface="Agency FB" panose="020B0503020202020204" pitchFamily="34" charset="0"/>
              </a:rPr>
              <a:t>But all sunshine without shade, all pleasure </a:t>
            </a:r>
            <a:r>
              <a:rPr lang="en-US" altLang="zh-CN" sz="1400" dirty="0" smtClean="0">
                <a:solidFill>
                  <a:schemeClr val="tx1">
                    <a:lumMod val="65000"/>
                    <a:lumOff val="35000"/>
                  </a:schemeClr>
                </a:solidFill>
                <a:latin typeface="Agency FB" panose="020B0503020202020204" pitchFamily="34" charset="0"/>
              </a:rPr>
              <a:t>without</a:t>
            </a:r>
            <a:endParaRPr lang="zh-CN" altLang="en-US" sz="1400" dirty="0">
              <a:solidFill>
                <a:schemeClr val="tx1">
                  <a:lumMod val="65000"/>
                  <a:lumOff val="35000"/>
                </a:schemeClr>
              </a:solidFill>
              <a:latin typeface="Agency FB" panose="020B0503020202020204" pitchFamily="34" charset="0"/>
            </a:endParaRPr>
          </a:p>
        </p:txBody>
      </p:sp>
      <p:grpSp>
        <p:nvGrpSpPr>
          <p:cNvPr id="49" name="组合 48"/>
          <p:cNvGrpSpPr/>
          <p:nvPr/>
        </p:nvGrpSpPr>
        <p:grpSpPr>
          <a:xfrm>
            <a:off x="8324895" y="2041184"/>
            <a:ext cx="3310021" cy="2206681"/>
            <a:chOff x="359611" y="1419604"/>
            <a:chExt cx="3310021" cy="2206681"/>
          </a:xfrm>
        </p:grpSpPr>
        <p:graphicFrame>
          <p:nvGraphicFramePr>
            <p:cNvPr id="50" name="图表 49"/>
            <p:cNvGraphicFramePr/>
            <p:nvPr>
              <p:extLst>
                <p:ext uri="{D42A27DB-BD31-4B8C-83A1-F6EECF244321}">
                  <p14:modId xmlns:p14="http://schemas.microsoft.com/office/powerpoint/2010/main" val="2961057654"/>
                </p:ext>
              </p:extLst>
            </p:nvPr>
          </p:nvGraphicFramePr>
          <p:xfrm>
            <a:off x="359611" y="1419604"/>
            <a:ext cx="3310021" cy="2206681"/>
          </p:xfrm>
          <a:graphic>
            <a:graphicData uri="http://schemas.openxmlformats.org/drawingml/2006/chart">
              <c:chart xmlns:c="http://schemas.openxmlformats.org/drawingml/2006/chart" xmlns:r="http://schemas.openxmlformats.org/officeDocument/2006/relationships" r:id="rId6"/>
            </a:graphicData>
          </a:graphic>
        </p:graphicFrame>
        <p:sp>
          <p:nvSpPr>
            <p:cNvPr id="51" name="文本框 50"/>
            <p:cNvSpPr txBox="1"/>
            <p:nvPr/>
          </p:nvSpPr>
          <p:spPr>
            <a:xfrm>
              <a:off x="1600085" y="2230557"/>
              <a:ext cx="829073" cy="584775"/>
            </a:xfrm>
            <a:prstGeom prst="rect">
              <a:avLst/>
            </a:prstGeom>
            <a:noFill/>
          </p:spPr>
          <p:txBody>
            <a:bodyPr wrap="none" rtlCol="0">
              <a:spAutoFit/>
            </a:bodyPr>
            <a:lstStyle/>
            <a:p>
              <a:pPr algn="ctr"/>
              <a:r>
                <a:rPr lang="en-US" altLang="zh-CN" sz="3200" b="1" dirty="0" smtClean="0">
                  <a:solidFill>
                    <a:schemeClr val="tx1">
                      <a:lumMod val="75000"/>
                      <a:lumOff val="25000"/>
                    </a:schemeClr>
                  </a:solidFill>
                  <a:latin typeface="Agency FB" panose="020B0503020202020204" pitchFamily="34" charset="0"/>
                </a:rPr>
                <a:t>59%</a:t>
              </a:r>
              <a:endParaRPr lang="zh-CN" altLang="en-US" sz="3200" b="1" dirty="0">
                <a:solidFill>
                  <a:schemeClr val="tx1">
                    <a:lumMod val="75000"/>
                    <a:lumOff val="25000"/>
                  </a:schemeClr>
                </a:solidFill>
                <a:latin typeface="Agency FB" panose="020B0503020202020204" pitchFamily="34" charset="0"/>
              </a:endParaRPr>
            </a:p>
          </p:txBody>
        </p:sp>
      </p:grpSp>
      <p:cxnSp>
        <p:nvCxnSpPr>
          <p:cNvPr id="52" name="直接连接符 51"/>
          <p:cNvCxnSpPr/>
          <p:nvPr/>
        </p:nvCxnSpPr>
        <p:spPr>
          <a:xfrm>
            <a:off x="9042645" y="4431580"/>
            <a:ext cx="1874520" cy="0"/>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53" name="组合 52"/>
          <p:cNvGrpSpPr/>
          <p:nvPr/>
        </p:nvGrpSpPr>
        <p:grpSpPr>
          <a:xfrm>
            <a:off x="9212942" y="4431580"/>
            <a:ext cx="1533926" cy="728959"/>
            <a:chOff x="9212942" y="4431580"/>
            <a:chExt cx="1533926" cy="728959"/>
          </a:xfrm>
        </p:grpSpPr>
        <p:sp>
          <p:nvSpPr>
            <p:cNvPr id="54" name="文本框 53"/>
            <p:cNvSpPr txBox="1"/>
            <p:nvPr/>
          </p:nvSpPr>
          <p:spPr>
            <a:xfrm>
              <a:off x="9212942" y="4431580"/>
              <a:ext cx="1533926" cy="523220"/>
            </a:xfrm>
            <a:prstGeom prst="rect">
              <a:avLst/>
            </a:prstGeom>
            <a:noFill/>
          </p:spPr>
          <p:txBody>
            <a:bodyPr wrap="square" rtlCol="0">
              <a:spAutoFit/>
            </a:bodyPr>
            <a:lstStyle/>
            <a:p>
              <a:pPr algn="ctr"/>
              <a:r>
                <a:rPr lang="en-US" altLang="zh-CN" sz="2800" b="1" dirty="0" smtClean="0">
                  <a:solidFill>
                    <a:srgbClr val="C70216"/>
                  </a:solidFill>
                  <a:latin typeface="Agency FB" panose="020B0503020202020204" pitchFamily="34" charset="0"/>
                </a:rPr>
                <a:t>123,456</a:t>
              </a:r>
              <a:endParaRPr lang="zh-CN" altLang="en-US" sz="2800" b="1" dirty="0">
                <a:solidFill>
                  <a:srgbClr val="C70216"/>
                </a:solidFill>
                <a:latin typeface="Agency FB" panose="020B0503020202020204" pitchFamily="34" charset="0"/>
              </a:endParaRPr>
            </a:p>
          </p:txBody>
        </p:sp>
        <p:sp>
          <p:nvSpPr>
            <p:cNvPr id="55" name="文本框 54"/>
            <p:cNvSpPr txBox="1"/>
            <p:nvPr/>
          </p:nvSpPr>
          <p:spPr>
            <a:xfrm>
              <a:off x="9555750" y="4791207"/>
              <a:ext cx="848309" cy="369332"/>
            </a:xfrm>
            <a:prstGeom prst="rect">
              <a:avLst/>
            </a:prstGeom>
            <a:noFill/>
          </p:spPr>
          <p:txBody>
            <a:bodyPr wrap="none" rtlCol="0">
              <a:spAutoFit/>
            </a:bodyPr>
            <a:lstStyle/>
            <a:p>
              <a:pPr algn="ctr"/>
              <a:r>
                <a:rPr lang="en-US" altLang="zh-CN" b="1" dirty="0" smtClean="0">
                  <a:solidFill>
                    <a:schemeClr val="tx1">
                      <a:lumMod val="75000"/>
                      <a:lumOff val="25000"/>
                    </a:schemeClr>
                  </a:solidFill>
                  <a:latin typeface="Agency FB" panose="020B0503020202020204" pitchFamily="34" charset="0"/>
                </a:rPr>
                <a:t>Revenue</a:t>
              </a:r>
              <a:endParaRPr lang="zh-CN" altLang="en-US" b="1" dirty="0">
                <a:solidFill>
                  <a:schemeClr val="tx1">
                    <a:lumMod val="75000"/>
                    <a:lumOff val="25000"/>
                  </a:schemeClr>
                </a:solidFill>
                <a:latin typeface="Agency FB" panose="020B0503020202020204" pitchFamily="34" charset="0"/>
              </a:endParaRPr>
            </a:p>
          </p:txBody>
        </p:sp>
      </p:grpSp>
      <p:sp>
        <p:nvSpPr>
          <p:cNvPr id="56" name="矩形 55"/>
          <p:cNvSpPr/>
          <p:nvPr/>
        </p:nvSpPr>
        <p:spPr>
          <a:xfrm>
            <a:off x="8879837" y="5157511"/>
            <a:ext cx="2200136" cy="523220"/>
          </a:xfrm>
          <a:prstGeom prst="rect">
            <a:avLst/>
          </a:prstGeom>
        </p:spPr>
        <p:txBody>
          <a:bodyPr wrap="square">
            <a:spAutoFit/>
          </a:bodyPr>
          <a:lstStyle/>
          <a:p>
            <a:pPr algn="ctr"/>
            <a:r>
              <a:rPr lang="en-US" altLang="zh-CN" sz="1400" dirty="0">
                <a:solidFill>
                  <a:schemeClr val="tx1">
                    <a:lumMod val="65000"/>
                    <a:lumOff val="35000"/>
                  </a:schemeClr>
                </a:solidFill>
                <a:latin typeface="Agency FB" panose="020B0503020202020204" pitchFamily="34" charset="0"/>
              </a:rPr>
              <a:t>But all sunshine without shade, all pleasure </a:t>
            </a:r>
            <a:r>
              <a:rPr lang="en-US" altLang="zh-CN" sz="1400" dirty="0" smtClean="0">
                <a:solidFill>
                  <a:schemeClr val="tx1">
                    <a:lumMod val="65000"/>
                    <a:lumOff val="35000"/>
                  </a:schemeClr>
                </a:solidFill>
                <a:latin typeface="Agency FB" panose="020B0503020202020204" pitchFamily="34" charset="0"/>
              </a:rPr>
              <a:t>without</a:t>
            </a:r>
            <a:endParaRPr lang="zh-CN" altLang="en-US" sz="1400" dirty="0">
              <a:solidFill>
                <a:schemeClr val="tx1">
                  <a:lumMod val="65000"/>
                  <a:lumOff val="35000"/>
                </a:schemeClr>
              </a:solidFill>
              <a:latin typeface="Agency FB" panose="020B0503020202020204" pitchFamily="34" charset="0"/>
            </a:endParaRPr>
          </a:p>
        </p:txBody>
      </p:sp>
    </p:spTree>
    <p:extLst>
      <p:ext uri="{BB962C8B-B14F-4D97-AF65-F5344CB8AC3E}">
        <p14:creationId xmlns:p14="http://schemas.microsoft.com/office/powerpoint/2010/main" val="2404310792"/>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23" presetClass="entr" presetSubtype="32"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strVal val="4*#ppt_w"/>
                                          </p:val>
                                        </p:tav>
                                        <p:tav tm="100000">
                                          <p:val>
                                            <p:strVal val="#ppt_w"/>
                                          </p:val>
                                        </p:tav>
                                      </p:tavLst>
                                    </p:anim>
                                    <p:anim calcmode="lin" valueType="num">
                                      <p:cBhvr>
                                        <p:cTn id="20" dur="500" fill="hold"/>
                                        <p:tgtEl>
                                          <p:spTgt spid="25"/>
                                        </p:tgtEl>
                                        <p:attrNameLst>
                                          <p:attrName>ppt_h</p:attrName>
                                        </p:attrNameLst>
                                      </p:cBhvr>
                                      <p:tavLst>
                                        <p:tav tm="0">
                                          <p:val>
                                            <p:strVal val="4*#ppt_h"/>
                                          </p:val>
                                        </p:tav>
                                        <p:tav tm="100000">
                                          <p:val>
                                            <p:strVal val="#ppt_h"/>
                                          </p:val>
                                        </p:tav>
                                      </p:tavLst>
                                    </p:anim>
                                  </p:childTnLst>
                                </p:cTn>
                              </p:par>
                            </p:childTnLst>
                          </p:cTn>
                        </p:par>
                        <p:par>
                          <p:cTn id="21" fill="hold">
                            <p:stCondLst>
                              <p:cond delay="2000"/>
                            </p:stCondLst>
                            <p:childTnLst>
                              <p:par>
                                <p:cTn id="22" presetID="16" presetClass="entr" presetSubtype="21"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250"/>
                                        <p:tgtEl>
                                          <p:spTgt spid="28"/>
                                        </p:tgtEl>
                                      </p:cBhvr>
                                    </p:animEffect>
                                  </p:childTnLst>
                                </p:cTn>
                              </p:par>
                            </p:childTnLst>
                          </p:cTn>
                        </p:par>
                        <p:par>
                          <p:cTn id="25" fill="hold">
                            <p:stCondLst>
                              <p:cond delay="2250"/>
                            </p:stCondLst>
                            <p:childTnLst>
                              <p:par>
                                <p:cTn id="26" presetID="12" presetClass="entr" presetSubtype="1"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p:tgtEl>
                                          <p:spTgt spid="29"/>
                                        </p:tgtEl>
                                        <p:attrNameLst>
                                          <p:attrName>ppt_y</p:attrName>
                                        </p:attrNameLst>
                                      </p:cBhvr>
                                      <p:tavLst>
                                        <p:tav tm="0">
                                          <p:val>
                                            <p:strVal val="#ppt_y-#ppt_h*1.125000"/>
                                          </p:val>
                                        </p:tav>
                                        <p:tav tm="100000">
                                          <p:val>
                                            <p:strVal val="#ppt_y"/>
                                          </p:val>
                                        </p:tav>
                                      </p:tavLst>
                                    </p:anim>
                                    <p:animEffect transition="in" filter="wipe(down)">
                                      <p:cBhvr>
                                        <p:cTn id="29" dur="500"/>
                                        <p:tgtEl>
                                          <p:spTgt spid="29"/>
                                        </p:tgtEl>
                                      </p:cBhvr>
                                    </p:animEffect>
                                  </p:childTnLst>
                                </p:cTn>
                              </p:par>
                            </p:childTnLst>
                          </p:cTn>
                        </p:par>
                        <p:par>
                          <p:cTn id="30" fill="hold">
                            <p:stCondLst>
                              <p:cond delay="2750"/>
                            </p:stCondLst>
                            <p:childTnLst>
                              <p:par>
                                <p:cTn id="31" presetID="22" presetClass="entr" presetSubtype="1"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up)">
                                      <p:cBhvr>
                                        <p:cTn id="33" dur="500"/>
                                        <p:tgtEl>
                                          <p:spTgt spid="32"/>
                                        </p:tgtEl>
                                      </p:cBhvr>
                                    </p:animEffect>
                                  </p:childTnLst>
                                </p:cTn>
                              </p:par>
                            </p:childTnLst>
                          </p:cTn>
                        </p:par>
                        <p:par>
                          <p:cTn id="34" fill="hold">
                            <p:stCondLst>
                              <p:cond delay="3250"/>
                            </p:stCondLst>
                            <p:childTnLst>
                              <p:par>
                                <p:cTn id="35" presetID="23" presetClass="entr" presetSubtype="32"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strVal val="4*#ppt_w"/>
                                          </p:val>
                                        </p:tav>
                                        <p:tav tm="100000">
                                          <p:val>
                                            <p:strVal val="#ppt_w"/>
                                          </p:val>
                                        </p:tav>
                                      </p:tavLst>
                                    </p:anim>
                                    <p:anim calcmode="lin" valueType="num">
                                      <p:cBhvr>
                                        <p:cTn id="38" dur="500" fill="hold"/>
                                        <p:tgtEl>
                                          <p:spTgt spid="33"/>
                                        </p:tgtEl>
                                        <p:attrNameLst>
                                          <p:attrName>ppt_h</p:attrName>
                                        </p:attrNameLst>
                                      </p:cBhvr>
                                      <p:tavLst>
                                        <p:tav tm="0">
                                          <p:val>
                                            <p:strVal val="4*#ppt_h"/>
                                          </p:val>
                                        </p:tav>
                                        <p:tav tm="100000">
                                          <p:val>
                                            <p:strVal val="#ppt_h"/>
                                          </p:val>
                                        </p:tav>
                                      </p:tavLst>
                                    </p:anim>
                                  </p:childTnLst>
                                </p:cTn>
                              </p:par>
                            </p:childTnLst>
                          </p:cTn>
                        </p:par>
                        <p:par>
                          <p:cTn id="39" fill="hold">
                            <p:stCondLst>
                              <p:cond delay="3750"/>
                            </p:stCondLst>
                            <p:childTnLst>
                              <p:par>
                                <p:cTn id="40" presetID="16" presetClass="entr" presetSubtype="21" fill="hold"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250"/>
                                        <p:tgtEl>
                                          <p:spTgt spid="36"/>
                                        </p:tgtEl>
                                      </p:cBhvr>
                                    </p:animEffect>
                                  </p:childTnLst>
                                </p:cTn>
                              </p:par>
                            </p:childTnLst>
                          </p:cTn>
                        </p:par>
                        <p:par>
                          <p:cTn id="43" fill="hold">
                            <p:stCondLst>
                              <p:cond delay="4000"/>
                            </p:stCondLst>
                            <p:childTnLst>
                              <p:par>
                                <p:cTn id="44" presetID="12" presetClass="entr" presetSubtype="1" fill="hold" nodeType="afterEffect">
                                  <p:stCondLst>
                                    <p:cond delay="0"/>
                                  </p:stCondLst>
                                  <p:childTnLst>
                                    <p:set>
                                      <p:cBhvr>
                                        <p:cTn id="45" dur="1" fill="hold">
                                          <p:stCondLst>
                                            <p:cond delay="0"/>
                                          </p:stCondLst>
                                        </p:cTn>
                                        <p:tgtEl>
                                          <p:spTgt spid="37"/>
                                        </p:tgtEl>
                                        <p:attrNameLst>
                                          <p:attrName>style.visibility</p:attrName>
                                        </p:attrNameLst>
                                      </p:cBhvr>
                                      <p:to>
                                        <p:strVal val="visible"/>
                                      </p:to>
                                    </p:set>
                                    <p:anim calcmode="lin" valueType="num">
                                      <p:cBhvr additive="base">
                                        <p:cTn id="46" dur="500"/>
                                        <p:tgtEl>
                                          <p:spTgt spid="37"/>
                                        </p:tgtEl>
                                        <p:attrNameLst>
                                          <p:attrName>ppt_y</p:attrName>
                                        </p:attrNameLst>
                                      </p:cBhvr>
                                      <p:tavLst>
                                        <p:tav tm="0">
                                          <p:val>
                                            <p:strVal val="#ppt_y-#ppt_h*1.125000"/>
                                          </p:val>
                                        </p:tav>
                                        <p:tav tm="100000">
                                          <p:val>
                                            <p:strVal val="#ppt_y"/>
                                          </p:val>
                                        </p:tav>
                                      </p:tavLst>
                                    </p:anim>
                                    <p:animEffect transition="in" filter="wipe(down)">
                                      <p:cBhvr>
                                        <p:cTn id="47" dur="500"/>
                                        <p:tgtEl>
                                          <p:spTgt spid="37"/>
                                        </p:tgtEl>
                                      </p:cBhvr>
                                    </p:animEffect>
                                  </p:childTnLst>
                                </p:cTn>
                              </p:par>
                            </p:childTnLst>
                          </p:cTn>
                        </p:par>
                        <p:par>
                          <p:cTn id="48" fill="hold">
                            <p:stCondLst>
                              <p:cond delay="4500"/>
                            </p:stCondLst>
                            <p:childTnLst>
                              <p:par>
                                <p:cTn id="49" presetID="22" presetClass="entr" presetSubtype="1"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up)">
                                      <p:cBhvr>
                                        <p:cTn id="51" dur="500"/>
                                        <p:tgtEl>
                                          <p:spTgt spid="40"/>
                                        </p:tgtEl>
                                      </p:cBhvr>
                                    </p:animEffect>
                                  </p:childTnLst>
                                </p:cTn>
                              </p:par>
                            </p:childTnLst>
                          </p:cTn>
                        </p:par>
                        <p:par>
                          <p:cTn id="52" fill="hold">
                            <p:stCondLst>
                              <p:cond delay="5000"/>
                            </p:stCondLst>
                            <p:childTnLst>
                              <p:par>
                                <p:cTn id="53" presetID="23" presetClass="entr" presetSubtype="32" fill="hold" nodeType="after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p:cTn id="55" dur="500" fill="hold"/>
                                        <p:tgtEl>
                                          <p:spTgt spid="41"/>
                                        </p:tgtEl>
                                        <p:attrNameLst>
                                          <p:attrName>ppt_w</p:attrName>
                                        </p:attrNameLst>
                                      </p:cBhvr>
                                      <p:tavLst>
                                        <p:tav tm="0">
                                          <p:val>
                                            <p:strVal val="4*#ppt_w"/>
                                          </p:val>
                                        </p:tav>
                                        <p:tav tm="100000">
                                          <p:val>
                                            <p:strVal val="#ppt_w"/>
                                          </p:val>
                                        </p:tav>
                                      </p:tavLst>
                                    </p:anim>
                                    <p:anim calcmode="lin" valueType="num">
                                      <p:cBhvr>
                                        <p:cTn id="56" dur="500" fill="hold"/>
                                        <p:tgtEl>
                                          <p:spTgt spid="41"/>
                                        </p:tgtEl>
                                        <p:attrNameLst>
                                          <p:attrName>ppt_h</p:attrName>
                                        </p:attrNameLst>
                                      </p:cBhvr>
                                      <p:tavLst>
                                        <p:tav tm="0">
                                          <p:val>
                                            <p:strVal val="4*#ppt_h"/>
                                          </p:val>
                                        </p:tav>
                                        <p:tav tm="100000">
                                          <p:val>
                                            <p:strVal val="#ppt_h"/>
                                          </p:val>
                                        </p:tav>
                                      </p:tavLst>
                                    </p:anim>
                                  </p:childTnLst>
                                </p:cTn>
                              </p:par>
                            </p:childTnLst>
                          </p:cTn>
                        </p:par>
                        <p:par>
                          <p:cTn id="57" fill="hold">
                            <p:stCondLst>
                              <p:cond delay="5500"/>
                            </p:stCondLst>
                            <p:childTnLst>
                              <p:par>
                                <p:cTn id="58" presetID="16" presetClass="entr" presetSubtype="21"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barn(inVertical)">
                                      <p:cBhvr>
                                        <p:cTn id="60" dur="250"/>
                                        <p:tgtEl>
                                          <p:spTgt spid="44"/>
                                        </p:tgtEl>
                                      </p:cBhvr>
                                    </p:animEffect>
                                  </p:childTnLst>
                                </p:cTn>
                              </p:par>
                            </p:childTnLst>
                          </p:cTn>
                        </p:par>
                        <p:par>
                          <p:cTn id="61" fill="hold">
                            <p:stCondLst>
                              <p:cond delay="5750"/>
                            </p:stCondLst>
                            <p:childTnLst>
                              <p:par>
                                <p:cTn id="62" presetID="12" presetClass="entr" presetSubtype="1" fill="hold" nodeType="after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p:tgtEl>
                                          <p:spTgt spid="45"/>
                                        </p:tgtEl>
                                        <p:attrNameLst>
                                          <p:attrName>ppt_y</p:attrName>
                                        </p:attrNameLst>
                                      </p:cBhvr>
                                      <p:tavLst>
                                        <p:tav tm="0">
                                          <p:val>
                                            <p:strVal val="#ppt_y-#ppt_h*1.125000"/>
                                          </p:val>
                                        </p:tav>
                                        <p:tav tm="100000">
                                          <p:val>
                                            <p:strVal val="#ppt_y"/>
                                          </p:val>
                                        </p:tav>
                                      </p:tavLst>
                                    </p:anim>
                                    <p:animEffect transition="in" filter="wipe(down)">
                                      <p:cBhvr>
                                        <p:cTn id="65" dur="500"/>
                                        <p:tgtEl>
                                          <p:spTgt spid="45"/>
                                        </p:tgtEl>
                                      </p:cBhvr>
                                    </p:animEffect>
                                  </p:childTnLst>
                                </p:cTn>
                              </p:par>
                            </p:childTnLst>
                          </p:cTn>
                        </p:par>
                        <p:par>
                          <p:cTn id="66" fill="hold">
                            <p:stCondLst>
                              <p:cond delay="6250"/>
                            </p:stCondLst>
                            <p:childTnLst>
                              <p:par>
                                <p:cTn id="67" presetID="22" presetClass="entr" presetSubtype="1" fill="hold" grpId="0" nodeType="after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up)">
                                      <p:cBhvr>
                                        <p:cTn id="69" dur="500"/>
                                        <p:tgtEl>
                                          <p:spTgt spid="48"/>
                                        </p:tgtEl>
                                      </p:cBhvr>
                                    </p:animEffect>
                                  </p:childTnLst>
                                </p:cTn>
                              </p:par>
                            </p:childTnLst>
                          </p:cTn>
                        </p:par>
                        <p:par>
                          <p:cTn id="70" fill="hold">
                            <p:stCondLst>
                              <p:cond delay="6750"/>
                            </p:stCondLst>
                            <p:childTnLst>
                              <p:par>
                                <p:cTn id="71" presetID="23" presetClass="entr" presetSubtype="32" fill="hold" nodeType="afterEffect">
                                  <p:stCondLst>
                                    <p:cond delay="0"/>
                                  </p:stCondLst>
                                  <p:childTnLst>
                                    <p:set>
                                      <p:cBhvr>
                                        <p:cTn id="72" dur="1" fill="hold">
                                          <p:stCondLst>
                                            <p:cond delay="0"/>
                                          </p:stCondLst>
                                        </p:cTn>
                                        <p:tgtEl>
                                          <p:spTgt spid="49"/>
                                        </p:tgtEl>
                                        <p:attrNameLst>
                                          <p:attrName>style.visibility</p:attrName>
                                        </p:attrNameLst>
                                      </p:cBhvr>
                                      <p:to>
                                        <p:strVal val="visible"/>
                                      </p:to>
                                    </p:set>
                                    <p:anim calcmode="lin" valueType="num">
                                      <p:cBhvr>
                                        <p:cTn id="73" dur="500" fill="hold"/>
                                        <p:tgtEl>
                                          <p:spTgt spid="49"/>
                                        </p:tgtEl>
                                        <p:attrNameLst>
                                          <p:attrName>ppt_w</p:attrName>
                                        </p:attrNameLst>
                                      </p:cBhvr>
                                      <p:tavLst>
                                        <p:tav tm="0">
                                          <p:val>
                                            <p:strVal val="4*#ppt_w"/>
                                          </p:val>
                                        </p:tav>
                                        <p:tav tm="100000">
                                          <p:val>
                                            <p:strVal val="#ppt_w"/>
                                          </p:val>
                                        </p:tav>
                                      </p:tavLst>
                                    </p:anim>
                                    <p:anim calcmode="lin" valueType="num">
                                      <p:cBhvr>
                                        <p:cTn id="74" dur="500" fill="hold"/>
                                        <p:tgtEl>
                                          <p:spTgt spid="49"/>
                                        </p:tgtEl>
                                        <p:attrNameLst>
                                          <p:attrName>ppt_h</p:attrName>
                                        </p:attrNameLst>
                                      </p:cBhvr>
                                      <p:tavLst>
                                        <p:tav tm="0">
                                          <p:val>
                                            <p:strVal val="4*#ppt_h"/>
                                          </p:val>
                                        </p:tav>
                                        <p:tav tm="100000">
                                          <p:val>
                                            <p:strVal val="#ppt_h"/>
                                          </p:val>
                                        </p:tav>
                                      </p:tavLst>
                                    </p:anim>
                                  </p:childTnLst>
                                </p:cTn>
                              </p:par>
                            </p:childTnLst>
                          </p:cTn>
                        </p:par>
                        <p:par>
                          <p:cTn id="75" fill="hold">
                            <p:stCondLst>
                              <p:cond delay="7250"/>
                            </p:stCondLst>
                            <p:childTnLst>
                              <p:par>
                                <p:cTn id="76" presetID="16" presetClass="entr" presetSubtype="21" fill="hold" nodeType="after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barn(inVertical)">
                                      <p:cBhvr>
                                        <p:cTn id="78" dur="250"/>
                                        <p:tgtEl>
                                          <p:spTgt spid="52"/>
                                        </p:tgtEl>
                                      </p:cBhvr>
                                    </p:animEffect>
                                  </p:childTnLst>
                                </p:cTn>
                              </p:par>
                            </p:childTnLst>
                          </p:cTn>
                        </p:par>
                        <p:par>
                          <p:cTn id="79" fill="hold">
                            <p:stCondLst>
                              <p:cond delay="7500"/>
                            </p:stCondLst>
                            <p:childTnLst>
                              <p:par>
                                <p:cTn id="80" presetID="12" presetClass="entr" presetSubtype="1" fill="hold" nodeType="afterEffect">
                                  <p:stCondLst>
                                    <p:cond delay="0"/>
                                  </p:stCondLst>
                                  <p:childTnLst>
                                    <p:set>
                                      <p:cBhvr>
                                        <p:cTn id="81" dur="1" fill="hold">
                                          <p:stCondLst>
                                            <p:cond delay="0"/>
                                          </p:stCondLst>
                                        </p:cTn>
                                        <p:tgtEl>
                                          <p:spTgt spid="53"/>
                                        </p:tgtEl>
                                        <p:attrNameLst>
                                          <p:attrName>style.visibility</p:attrName>
                                        </p:attrNameLst>
                                      </p:cBhvr>
                                      <p:to>
                                        <p:strVal val="visible"/>
                                      </p:to>
                                    </p:set>
                                    <p:anim calcmode="lin" valueType="num">
                                      <p:cBhvr additive="base">
                                        <p:cTn id="82" dur="500"/>
                                        <p:tgtEl>
                                          <p:spTgt spid="53"/>
                                        </p:tgtEl>
                                        <p:attrNameLst>
                                          <p:attrName>ppt_y</p:attrName>
                                        </p:attrNameLst>
                                      </p:cBhvr>
                                      <p:tavLst>
                                        <p:tav tm="0">
                                          <p:val>
                                            <p:strVal val="#ppt_y-#ppt_h*1.125000"/>
                                          </p:val>
                                        </p:tav>
                                        <p:tav tm="100000">
                                          <p:val>
                                            <p:strVal val="#ppt_y"/>
                                          </p:val>
                                        </p:tav>
                                      </p:tavLst>
                                    </p:anim>
                                    <p:animEffect transition="in" filter="wipe(down)">
                                      <p:cBhvr>
                                        <p:cTn id="83" dur="500"/>
                                        <p:tgtEl>
                                          <p:spTgt spid="53"/>
                                        </p:tgtEl>
                                      </p:cBhvr>
                                    </p:animEffect>
                                  </p:childTnLst>
                                </p:cTn>
                              </p:par>
                            </p:childTnLst>
                          </p:cTn>
                        </p:par>
                        <p:par>
                          <p:cTn id="84" fill="hold">
                            <p:stCondLst>
                              <p:cond delay="8000"/>
                            </p:stCondLst>
                            <p:childTnLst>
                              <p:par>
                                <p:cTn id="85" presetID="22" presetClass="entr" presetSubtype="1" fill="hold" grpId="0" nodeType="after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up)">
                                      <p:cBhvr>
                                        <p:cTn id="8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32" grpId="0"/>
      <p:bldP spid="40" grpId="0"/>
      <p:bldP spid="48" grpId="0"/>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16010" y="327662"/>
            <a:ext cx="5083782" cy="769441"/>
          </a:xfrm>
          <a:prstGeom prst="rect">
            <a:avLst/>
          </a:prstGeom>
          <a:noFill/>
        </p:spPr>
        <p:txBody>
          <a:bodyPr wrap="square" rtlCol="0">
            <a:spAutoFit/>
          </a:bodyPr>
          <a:lstStyle/>
          <a:p>
            <a:pPr algn="r"/>
            <a:r>
              <a:rPr lang="en-US" altLang="zh-CN" sz="4400" dirty="0" smtClean="0">
                <a:solidFill>
                  <a:schemeClr val="bg2">
                    <a:lumMod val="25000"/>
                  </a:schemeClr>
                </a:solidFill>
                <a:latin typeface="Impact" panose="020B0806030902050204" pitchFamily="34" charset="0"/>
              </a:rPr>
              <a:t>DATA </a:t>
            </a:r>
            <a:r>
              <a:rPr lang="en-US" altLang="zh-CN" sz="4400" dirty="0" smtClean="0">
                <a:solidFill>
                  <a:srgbClr val="D70000"/>
                </a:solidFill>
                <a:latin typeface="Impact" panose="020B0806030902050204" pitchFamily="34" charset="0"/>
              </a:rPr>
              <a:t>ANALYSIS</a:t>
            </a:r>
          </a:p>
        </p:txBody>
      </p:sp>
      <p:grpSp>
        <p:nvGrpSpPr>
          <p:cNvPr id="5" name="组合 4"/>
          <p:cNvGrpSpPr/>
          <p:nvPr/>
        </p:nvGrpSpPr>
        <p:grpSpPr>
          <a:xfrm>
            <a:off x="-14514" y="255662"/>
            <a:ext cx="4752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435430" y="951141"/>
            <a:ext cx="4332342" cy="430887"/>
          </a:xfrm>
          <a:prstGeom prst="rect">
            <a:avLst/>
          </a:prstGeom>
          <a:noFill/>
        </p:spPr>
        <p:txBody>
          <a:bodyPr wrap="square" rtlCol="0">
            <a:spAutoFit/>
          </a:bodyPr>
          <a:lstStyle/>
          <a:p>
            <a:pPr algn="r"/>
            <a:r>
              <a:rPr lang="en-US" altLang="zh-CN" sz="1100" dirty="0" smtClean="0">
                <a:solidFill>
                  <a:schemeClr val="bg2">
                    <a:lumMod val="25000"/>
                  </a:schemeClr>
                </a:solidFill>
                <a:latin typeface="Arial" panose="020B0604020202020204" pitchFamily="34" charset="0"/>
                <a:cs typeface="Arial" panose="020B0604020202020204" pitchFamily="34" charset="0"/>
              </a:rPr>
              <a:t>Books possess an </a:t>
            </a:r>
            <a:r>
              <a:rPr lang="en-US" altLang="zh-CN" sz="1100" dirty="0" smtClean="0">
                <a:solidFill>
                  <a:schemeClr val="bg2">
                    <a:lumMod val="25000"/>
                  </a:schemeClr>
                </a:solidFill>
                <a:latin typeface="Agency FB" panose="020B0503020202020204" pitchFamily="34" charset="0"/>
                <a:cs typeface="Arial" panose="020B0604020202020204" pitchFamily="34" charset="0"/>
              </a:rPr>
              <a:t>essence</a:t>
            </a:r>
            <a:r>
              <a:rPr lang="en-US" altLang="zh-CN" sz="1100" dirty="0" smtClean="0">
                <a:solidFill>
                  <a:schemeClr val="bg2">
                    <a:lumMod val="25000"/>
                  </a:schemeClr>
                </a:solidFill>
                <a:latin typeface="Arial" panose="020B0604020202020204" pitchFamily="34" charset="0"/>
                <a:cs typeface="Arial" panose="020B0604020202020204" pitchFamily="34" charset="0"/>
              </a:rPr>
              <a:t> of immortality. They are by far the most lasting products of human effort. Temples and statues decay.</a:t>
            </a:r>
          </a:p>
        </p:txBody>
      </p:sp>
      <p:graphicFrame>
        <p:nvGraphicFramePr>
          <p:cNvPr id="27" name="图表 26"/>
          <p:cNvGraphicFramePr/>
          <p:nvPr>
            <p:extLst>
              <p:ext uri="{D42A27DB-BD31-4B8C-83A1-F6EECF244321}">
                <p14:modId xmlns:p14="http://schemas.microsoft.com/office/powerpoint/2010/main" val="460757021"/>
              </p:ext>
            </p:extLst>
          </p:nvPr>
        </p:nvGraphicFramePr>
        <p:xfrm>
          <a:off x="759280" y="1382028"/>
          <a:ext cx="4581817" cy="26296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图表 36"/>
          <p:cNvGraphicFramePr/>
          <p:nvPr>
            <p:extLst>
              <p:ext uri="{D42A27DB-BD31-4B8C-83A1-F6EECF244321}">
                <p14:modId xmlns:p14="http://schemas.microsoft.com/office/powerpoint/2010/main" val="4059526175"/>
              </p:ext>
            </p:extLst>
          </p:nvPr>
        </p:nvGraphicFramePr>
        <p:xfrm>
          <a:off x="759280" y="4025136"/>
          <a:ext cx="4581817" cy="2629664"/>
        </p:xfrm>
        <a:graphic>
          <a:graphicData uri="http://schemas.openxmlformats.org/drawingml/2006/chart">
            <c:chart xmlns:c="http://schemas.openxmlformats.org/drawingml/2006/chart" xmlns:r="http://schemas.openxmlformats.org/officeDocument/2006/relationships" r:id="rId4"/>
          </a:graphicData>
        </a:graphic>
      </p:graphicFrame>
      <p:cxnSp>
        <p:nvCxnSpPr>
          <p:cNvPr id="29" name="直接连接符 28"/>
          <p:cNvCxnSpPr/>
          <p:nvPr/>
        </p:nvCxnSpPr>
        <p:spPr>
          <a:xfrm>
            <a:off x="715734" y="4034973"/>
            <a:ext cx="4702629"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6192838" y="1458228"/>
            <a:ext cx="1393371" cy="461665"/>
          </a:xfrm>
          <a:prstGeom prst="rect">
            <a:avLst/>
          </a:prstGeom>
          <a:noFill/>
        </p:spPr>
        <p:txBody>
          <a:bodyPr wrap="square" rtlCol="0">
            <a:spAutoFit/>
          </a:bodyPr>
          <a:lstStyle/>
          <a:p>
            <a:r>
              <a:rPr lang="en-US" altLang="zh-CN" sz="2400" b="1" dirty="0" smtClean="0">
                <a:solidFill>
                  <a:srgbClr val="D70000"/>
                </a:solidFill>
                <a:latin typeface="Agency FB" panose="020B0503020202020204" pitchFamily="34" charset="0"/>
              </a:rPr>
              <a:t>Project 01</a:t>
            </a:r>
            <a:endParaRPr lang="zh-CN" altLang="en-US" sz="2400" b="1" dirty="0">
              <a:solidFill>
                <a:srgbClr val="D70000"/>
              </a:solidFill>
              <a:latin typeface="Agency FB" panose="020B0503020202020204" pitchFamily="34" charset="0"/>
            </a:endParaRPr>
          </a:p>
        </p:txBody>
      </p:sp>
      <p:sp>
        <p:nvSpPr>
          <p:cNvPr id="42" name="文本框 41"/>
          <p:cNvSpPr txBox="1"/>
          <p:nvPr/>
        </p:nvSpPr>
        <p:spPr>
          <a:xfrm>
            <a:off x="6192838" y="3122438"/>
            <a:ext cx="1393371" cy="461665"/>
          </a:xfrm>
          <a:prstGeom prst="rect">
            <a:avLst/>
          </a:prstGeom>
          <a:noFill/>
        </p:spPr>
        <p:txBody>
          <a:bodyPr wrap="square" rtlCol="0">
            <a:spAutoFit/>
          </a:bodyPr>
          <a:lstStyle/>
          <a:p>
            <a:r>
              <a:rPr lang="en-US" altLang="zh-CN" sz="2400" b="1" dirty="0" smtClean="0">
                <a:solidFill>
                  <a:schemeClr val="bg2">
                    <a:lumMod val="25000"/>
                  </a:schemeClr>
                </a:solidFill>
                <a:latin typeface="Agency FB" panose="020B0503020202020204" pitchFamily="34" charset="0"/>
              </a:rPr>
              <a:t>Project 02</a:t>
            </a:r>
            <a:endParaRPr lang="zh-CN" altLang="en-US" sz="2400" b="1" dirty="0">
              <a:solidFill>
                <a:schemeClr val="bg2">
                  <a:lumMod val="25000"/>
                </a:schemeClr>
              </a:solidFill>
              <a:latin typeface="Agency FB" panose="020B0503020202020204" pitchFamily="34" charset="0"/>
            </a:endParaRPr>
          </a:p>
        </p:txBody>
      </p:sp>
      <p:sp>
        <p:nvSpPr>
          <p:cNvPr id="43" name="文本框 42"/>
          <p:cNvSpPr txBox="1"/>
          <p:nvPr/>
        </p:nvSpPr>
        <p:spPr>
          <a:xfrm>
            <a:off x="6192838" y="4786649"/>
            <a:ext cx="1393371" cy="461665"/>
          </a:xfrm>
          <a:prstGeom prst="rect">
            <a:avLst/>
          </a:prstGeom>
          <a:noFill/>
        </p:spPr>
        <p:txBody>
          <a:bodyPr wrap="square" rtlCol="0">
            <a:spAutoFit/>
          </a:bodyPr>
          <a:lstStyle/>
          <a:p>
            <a:r>
              <a:rPr lang="en-US" altLang="zh-CN" sz="2400" b="1" dirty="0" smtClean="0">
                <a:solidFill>
                  <a:srgbClr val="AC0000"/>
                </a:solidFill>
                <a:latin typeface="Agency FB" panose="020B0503020202020204" pitchFamily="34" charset="0"/>
              </a:rPr>
              <a:t>Project 03</a:t>
            </a:r>
            <a:endParaRPr lang="zh-CN" altLang="en-US" sz="2400" b="1" dirty="0">
              <a:solidFill>
                <a:srgbClr val="AC0000"/>
              </a:solidFill>
              <a:latin typeface="Agency FB" panose="020B0503020202020204" pitchFamily="34" charset="0"/>
            </a:endParaRPr>
          </a:p>
        </p:txBody>
      </p:sp>
      <p:cxnSp>
        <p:nvCxnSpPr>
          <p:cNvPr id="33" name="直接连接符 32"/>
          <p:cNvCxnSpPr/>
          <p:nvPr/>
        </p:nvCxnSpPr>
        <p:spPr>
          <a:xfrm>
            <a:off x="6192838" y="1919893"/>
            <a:ext cx="530519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6192838" y="3584103"/>
            <a:ext cx="530519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6192838" y="5248314"/>
            <a:ext cx="5305198"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6198394" y="1961620"/>
            <a:ext cx="5250656" cy="830997"/>
          </a:xfrm>
          <a:prstGeom prst="rect">
            <a:avLst/>
          </a:prstGeom>
        </p:spPr>
        <p:txBody>
          <a:bodyPr wrap="square">
            <a:spAutoFit/>
          </a:bodyPr>
          <a:lstStyle/>
          <a:p>
            <a:pPr algn="just"/>
            <a:r>
              <a:rPr lang="en-US" altLang="zh-CN" sz="1200" dirty="0" smtClean="0">
                <a:latin typeface="Agency FB" panose="020B0503020202020204" pitchFamily="34" charset="0"/>
                <a:cs typeface="Arial" panose="020B0604020202020204" pitchFamily="34" charset="0"/>
              </a:rPr>
              <a:t>A good book is often the best urn of a life enshrining the best that life could think out; for the world of a man’s life is, for the most part, but the world of his thoughts. Thus the best books are treasuries of good words, the golden thoughts, which, remembered and cherished, become our constant companions and comforters.</a:t>
            </a:r>
            <a:endParaRPr lang="zh-CN" altLang="en-US" sz="1200" dirty="0">
              <a:latin typeface="Agency FB" panose="020B0503020202020204" pitchFamily="34" charset="0"/>
              <a:cs typeface="Arial" panose="020B0604020202020204" pitchFamily="34" charset="0"/>
            </a:endParaRPr>
          </a:p>
        </p:txBody>
      </p:sp>
      <p:sp>
        <p:nvSpPr>
          <p:cNvPr id="49" name="矩形 48"/>
          <p:cNvSpPr/>
          <p:nvPr/>
        </p:nvSpPr>
        <p:spPr>
          <a:xfrm>
            <a:off x="6198394" y="3622045"/>
            <a:ext cx="5250656" cy="830997"/>
          </a:xfrm>
          <a:prstGeom prst="rect">
            <a:avLst/>
          </a:prstGeom>
        </p:spPr>
        <p:txBody>
          <a:bodyPr wrap="square">
            <a:spAutoFit/>
          </a:bodyPr>
          <a:lstStyle/>
          <a:p>
            <a:pPr algn="just"/>
            <a:r>
              <a:rPr lang="en-US" altLang="zh-CN" sz="1200" dirty="0" smtClean="0">
                <a:latin typeface="Agency FB" panose="020B0503020202020204" pitchFamily="34" charset="0"/>
                <a:cs typeface="Arial" panose="020B0604020202020204" pitchFamily="34" charset="0"/>
              </a:rPr>
              <a:t>A good book is often the best urn of a life enshrining the best that life could think out; for the world of a man’s life is, for the most part, but the world of his thoughts. Thus the best books are treasuries of good words, the golden thoughts, which, remembered and cherished, become our constant companions and comforters.</a:t>
            </a:r>
            <a:endParaRPr lang="zh-CN" altLang="en-US" sz="1200" dirty="0">
              <a:latin typeface="Agency FB" panose="020B0503020202020204" pitchFamily="34" charset="0"/>
              <a:cs typeface="Arial" panose="020B0604020202020204" pitchFamily="34" charset="0"/>
            </a:endParaRPr>
          </a:p>
        </p:txBody>
      </p:sp>
      <p:sp>
        <p:nvSpPr>
          <p:cNvPr id="50" name="矩形 49"/>
          <p:cNvSpPr/>
          <p:nvPr/>
        </p:nvSpPr>
        <p:spPr>
          <a:xfrm>
            <a:off x="6198394" y="5275528"/>
            <a:ext cx="5250656" cy="830997"/>
          </a:xfrm>
          <a:prstGeom prst="rect">
            <a:avLst/>
          </a:prstGeom>
        </p:spPr>
        <p:txBody>
          <a:bodyPr wrap="square">
            <a:spAutoFit/>
          </a:bodyPr>
          <a:lstStyle/>
          <a:p>
            <a:pPr algn="just"/>
            <a:r>
              <a:rPr lang="en-US" altLang="zh-CN" sz="1200" dirty="0" smtClean="0">
                <a:latin typeface="Agency FB" panose="020B0503020202020204" pitchFamily="34" charset="0"/>
                <a:cs typeface="Arial" panose="020B0604020202020204" pitchFamily="34" charset="0"/>
              </a:rPr>
              <a:t>A good book is often the best urn of a life enshrining the best that life could think out; for the world of a man’s life is, for the most part, but the world of his thoughts. Thus the best books are treasuries of good words, the golden thoughts, which, remembered and cherished, become our constant companions and comforters.</a:t>
            </a:r>
            <a:endParaRPr lang="zh-CN" altLang="en-US" sz="1200" dirty="0">
              <a:latin typeface="Agency FB" panose="020B0503020202020204" pitchFamily="34" charset="0"/>
              <a:cs typeface="Arial" panose="020B0604020202020204" pitchFamily="34" charset="0"/>
            </a:endParaRPr>
          </a:p>
        </p:txBody>
      </p:sp>
    </p:spTree>
    <p:extLst>
      <p:ext uri="{BB962C8B-B14F-4D97-AF65-F5344CB8AC3E}">
        <p14:creationId xmlns:p14="http://schemas.microsoft.com/office/powerpoint/2010/main" val="4229899006"/>
      </p:ext>
    </p:extLst>
  </p:cSld>
  <p:clrMapOvr>
    <a:masterClrMapping/>
  </p:clrMapOvr>
  <mc:AlternateContent xmlns:mc="http://schemas.openxmlformats.org/markup-compatibility/2006" xmlns:p14="http://schemas.microsoft.com/office/powerpoint/2010/main">
    <mc:Choice Requires="p14">
      <p:transition spd="slow" p14:dur="1250" advClick="0" advTm="0">
        <p14:flip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3500"/>
                            </p:stCondLst>
                            <p:childTnLst>
                              <p:par>
                                <p:cTn id="29" presetID="22" presetClass="entr" presetSubtype="4"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par>
                          <p:cTn id="36" fill="hold">
                            <p:stCondLst>
                              <p:cond delay="4500"/>
                            </p:stCondLst>
                            <p:childTnLst>
                              <p:par>
                                <p:cTn id="37" presetID="14" presetClass="entr" presetSubtype="1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randombar(horizontal)">
                                      <p:cBhvr>
                                        <p:cTn id="39" dur="750"/>
                                        <p:tgtEl>
                                          <p:spTgt spid="34"/>
                                        </p:tgtEl>
                                      </p:cBhvr>
                                    </p:animEffect>
                                  </p:childTnLst>
                                </p:cTn>
                              </p:par>
                            </p:childTnLst>
                          </p:cTn>
                        </p:par>
                        <p:par>
                          <p:cTn id="40" fill="hold">
                            <p:stCondLst>
                              <p:cond delay="5250"/>
                            </p:stCondLst>
                            <p:childTnLst>
                              <p:par>
                                <p:cTn id="41" presetID="22" presetClass="entr" presetSubtype="4"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par>
                          <p:cTn id="44" fill="hold">
                            <p:stCondLst>
                              <p:cond delay="5750"/>
                            </p:stCondLst>
                            <p:childTnLst>
                              <p:par>
                                <p:cTn id="45" presetID="22" presetClass="entr" presetSubtype="8" fill="hold"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left)">
                                      <p:cBhvr>
                                        <p:cTn id="47" dur="500"/>
                                        <p:tgtEl>
                                          <p:spTgt spid="46"/>
                                        </p:tgtEl>
                                      </p:cBhvr>
                                    </p:animEffect>
                                  </p:childTnLst>
                                </p:cTn>
                              </p:par>
                            </p:childTnLst>
                          </p:cTn>
                        </p:par>
                        <p:par>
                          <p:cTn id="48" fill="hold">
                            <p:stCondLst>
                              <p:cond delay="6250"/>
                            </p:stCondLst>
                            <p:childTnLst>
                              <p:par>
                                <p:cTn id="49" presetID="14" presetClass="entr" presetSubtype="10" fill="hold" grpId="0" nodeType="after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randombar(horizontal)">
                                      <p:cBhvr>
                                        <p:cTn id="51" dur="750"/>
                                        <p:tgtEl>
                                          <p:spTgt spid="49"/>
                                        </p:tgtEl>
                                      </p:cBhvr>
                                    </p:animEffect>
                                  </p:childTnLst>
                                </p:cTn>
                              </p:par>
                            </p:childTnLst>
                          </p:cTn>
                        </p:par>
                        <p:par>
                          <p:cTn id="52" fill="hold">
                            <p:stCondLst>
                              <p:cond delay="7000"/>
                            </p:stCondLst>
                            <p:childTnLst>
                              <p:par>
                                <p:cTn id="53" presetID="22" presetClass="entr" presetSubtype="4" fill="hold" grpId="0" nodeType="after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down)">
                                      <p:cBhvr>
                                        <p:cTn id="55" dur="500"/>
                                        <p:tgtEl>
                                          <p:spTgt spid="43"/>
                                        </p:tgtEl>
                                      </p:cBhvr>
                                    </p:animEffect>
                                  </p:childTnLst>
                                </p:cTn>
                              </p:par>
                            </p:childTnLst>
                          </p:cTn>
                        </p:par>
                        <p:par>
                          <p:cTn id="56" fill="hold">
                            <p:stCondLst>
                              <p:cond delay="7500"/>
                            </p:stCondLst>
                            <p:childTnLst>
                              <p:par>
                                <p:cTn id="57" presetID="22" presetClass="entr" presetSubtype="8"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left)">
                                      <p:cBhvr>
                                        <p:cTn id="59" dur="500"/>
                                        <p:tgtEl>
                                          <p:spTgt spid="47"/>
                                        </p:tgtEl>
                                      </p:cBhvr>
                                    </p:animEffect>
                                  </p:childTnLst>
                                </p:cTn>
                              </p:par>
                            </p:childTnLst>
                          </p:cTn>
                        </p:par>
                        <p:par>
                          <p:cTn id="60" fill="hold">
                            <p:stCondLst>
                              <p:cond delay="8000"/>
                            </p:stCondLst>
                            <p:childTnLst>
                              <p:par>
                                <p:cTn id="61" presetID="14" presetClass="entr" presetSubtype="10" fill="hold" grpId="0" nodeType="after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Graphic spid="27" grpId="0">
        <p:bldAsOne/>
      </p:bldGraphic>
      <p:bldGraphic spid="37" grpId="0">
        <p:bldAsOne/>
      </p:bldGraphic>
      <p:bldP spid="31" grpId="0"/>
      <p:bldP spid="42" grpId="0"/>
      <p:bldP spid="43" grpId="0"/>
      <p:bldP spid="34" grpId="0"/>
      <p:bldP spid="49"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16010" y="327662"/>
            <a:ext cx="5083782" cy="769441"/>
          </a:xfrm>
          <a:prstGeom prst="rect">
            <a:avLst/>
          </a:prstGeom>
          <a:noFill/>
        </p:spPr>
        <p:txBody>
          <a:bodyPr wrap="square" rtlCol="0">
            <a:spAutoFit/>
          </a:bodyPr>
          <a:lstStyle/>
          <a:p>
            <a:pPr algn="r"/>
            <a:r>
              <a:rPr lang="en-US" altLang="zh-CN" sz="4400" dirty="0" smtClean="0">
                <a:solidFill>
                  <a:schemeClr val="bg2">
                    <a:lumMod val="25000"/>
                  </a:schemeClr>
                </a:solidFill>
                <a:latin typeface="Impact" panose="020B0806030902050204" pitchFamily="34" charset="0"/>
              </a:rPr>
              <a:t>DATA </a:t>
            </a:r>
            <a:r>
              <a:rPr lang="en-US" altLang="zh-CN" sz="4400" dirty="0" smtClean="0">
                <a:solidFill>
                  <a:srgbClr val="D70000"/>
                </a:solidFill>
                <a:latin typeface="Impact" panose="020B0806030902050204" pitchFamily="34" charset="0"/>
              </a:rPr>
              <a:t>ANALYSIS</a:t>
            </a:r>
          </a:p>
        </p:txBody>
      </p:sp>
      <p:grpSp>
        <p:nvGrpSpPr>
          <p:cNvPr id="5" name="组合 4"/>
          <p:cNvGrpSpPr/>
          <p:nvPr/>
        </p:nvGrpSpPr>
        <p:grpSpPr>
          <a:xfrm>
            <a:off x="-14514" y="255662"/>
            <a:ext cx="4752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435430" y="951141"/>
            <a:ext cx="4332342" cy="430887"/>
          </a:xfrm>
          <a:prstGeom prst="rect">
            <a:avLst/>
          </a:prstGeom>
          <a:noFill/>
        </p:spPr>
        <p:txBody>
          <a:bodyPr wrap="square" rtlCol="0">
            <a:spAutoFit/>
          </a:bodyPr>
          <a:lstStyle/>
          <a:p>
            <a:pPr algn="r"/>
            <a:r>
              <a:rPr lang="en-US" altLang="zh-CN" sz="1100" dirty="0" smtClean="0">
                <a:solidFill>
                  <a:schemeClr val="bg2">
                    <a:lumMod val="25000"/>
                  </a:schemeClr>
                </a:solidFill>
                <a:latin typeface="Arial" panose="020B0604020202020204" pitchFamily="34" charset="0"/>
                <a:cs typeface="Arial" panose="020B0604020202020204" pitchFamily="34" charset="0"/>
              </a:rPr>
              <a:t>Books possess an </a:t>
            </a:r>
            <a:r>
              <a:rPr lang="en-US" altLang="zh-CN" sz="1100" dirty="0" smtClean="0">
                <a:solidFill>
                  <a:schemeClr val="bg2">
                    <a:lumMod val="25000"/>
                  </a:schemeClr>
                </a:solidFill>
                <a:latin typeface="Agency FB" panose="020B0503020202020204" pitchFamily="34" charset="0"/>
                <a:cs typeface="Arial" panose="020B0604020202020204" pitchFamily="34" charset="0"/>
              </a:rPr>
              <a:t>essence</a:t>
            </a:r>
            <a:r>
              <a:rPr lang="en-US" altLang="zh-CN" sz="1100" dirty="0" smtClean="0">
                <a:solidFill>
                  <a:schemeClr val="bg2">
                    <a:lumMod val="25000"/>
                  </a:schemeClr>
                </a:solidFill>
                <a:latin typeface="Arial" panose="020B0604020202020204" pitchFamily="34" charset="0"/>
                <a:cs typeface="Arial" panose="020B0604020202020204" pitchFamily="34" charset="0"/>
              </a:rPr>
              <a:t> of immortality. They are by far the most lasting products of human effort. Temples and statues decay.</a:t>
            </a:r>
          </a:p>
        </p:txBody>
      </p:sp>
      <p:grpSp>
        <p:nvGrpSpPr>
          <p:cNvPr id="31" name="组合 30"/>
          <p:cNvGrpSpPr/>
          <p:nvPr/>
        </p:nvGrpSpPr>
        <p:grpSpPr>
          <a:xfrm>
            <a:off x="5480578" y="3371695"/>
            <a:ext cx="856527" cy="856527"/>
            <a:chOff x="7471457" y="-694481"/>
            <a:chExt cx="856527" cy="856527"/>
          </a:xfrm>
        </p:grpSpPr>
        <p:grpSp>
          <p:nvGrpSpPr>
            <p:cNvPr id="33" name="组合 32"/>
            <p:cNvGrpSpPr/>
            <p:nvPr/>
          </p:nvGrpSpPr>
          <p:grpSpPr>
            <a:xfrm>
              <a:off x="7471457" y="-694481"/>
              <a:ext cx="856527" cy="856527"/>
              <a:chOff x="4299994" y="-439838"/>
              <a:chExt cx="856527" cy="856527"/>
            </a:xfrm>
          </p:grpSpPr>
          <p:sp>
            <p:nvSpPr>
              <p:cNvPr id="37" name="椭圆 36"/>
              <p:cNvSpPr/>
              <p:nvPr/>
            </p:nvSpPr>
            <p:spPr>
              <a:xfrm>
                <a:off x="4375229" y="-364603"/>
                <a:ext cx="706056" cy="70605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sp>
            <p:nvSpPr>
              <p:cNvPr id="42" name="椭圆 41"/>
              <p:cNvSpPr/>
              <p:nvPr/>
            </p:nvSpPr>
            <p:spPr>
              <a:xfrm>
                <a:off x="4299994" y="-439838"/>
                <a:ext cx="856527" cy="856527"/>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grpSp>
        <p:sp>
          <p:nvSpPr>
            <p:cNvPr id="34" name="Freeform 5"/>
            <p:cNvSpPr>
              <a:spLocks noEditPoints="1"/>
            </p:cNvSpPr>
            <p:nvPr/>
          </p:nvSpPr>
          <p:spPr bwMode="auto">
            <a:xfrm>
              <a:off x="7624744" y="-496361"/>
              <a:ext cx="549952" cy="460286"/>
            </a:xfrm>
            <a:custGeom>
              <a:avLst/>
              <a:gdLst>
                <a:gd name="T0" fmla="*/ 267 w 270"/>
                <a:gd name="T1" fmla="*/ 129 h 225"/>
                <a:gd name="T2" fmla="*/ 141 w 270"/>
                <a:gd name="T3" fmla="*/ 3 h 225"/>
                <a:gd name="T4" fmla="*/ 135 w 270"/>
                <a:gd name="T5" fmla="*/ 0 h 225"/>
                <a:gd name="T6" fmla="*/ 129 w 270"/>
                <a:gd name="T7" fmla="*/ 3 h 225"/>
                <a:gd name="T8" fmla="*/ 3 w 270"/>
                <a:gd name="T9" fmla="*/ 129 h 225"/>
                <a:gd name="T10" fmla="*/ 3 w 270"/>
                <a:gd name="T11" fmla="*/ 140 h 225"/>
                <a:gd name="T12" fmla="*/ 13 w 270"/>
                <a:gd name="T13" fmla="*/ 140 h 225"/>
                <a:gd name="T14" fmla="*/ 37 w 270"/>
                <a:gd name="T15" fmla="*/ 115 h 225"/>
                <a:gd name="T16" fmla="*/ 37 w 270"/>
                <a:gd name="T17" fmla="*/ 215 h 225"/>
                <a:gd name="T18" fmla="*/ 47 w 270"/>
                <a:gd name="T19" fmla="*/ 225 h 225"/>
                <a:gd name="T20" fmla="*/ 103 w 270"/>
                <a:gd name="T21" fmla="*/ 225 h 225"/>
                <a:gd name="T22" fmla="*/ 167 w 270"/>
                <a:gd name="T23" fmla="*/ 225 h 225"/>
                <a:gd name="T24" fmla="*/ 223 w 270"/>
                <a:gd name="T25" fmla="*/ 225 h 225"/>
                <a:gd name="T26" fmla="*/ 229 w 270"/>
                <a:gd name="T27" fmla="*/ 215 h 225"/>
                <a:gd name="T28" fmla="*/ 229 w 270"/>
                <a:gd name="T29" fmla="*/ 116 h 225"/>
                <a:gd name="T30" fmla="*/ 255 w 270"/>
                <a:gd name="T31" fmla="*/ 140 h 225"/>
                <a:gd name="T32" fmla="*/ 261 w 270"/>
                <a:gd name="T33" fmla="*/ 143 h 225"/>
                <a:gd name="T34" fmla="*/ 267 w 270"/>
                <a:gd name="T35" fmla="*/ 140 h 225"/>
                <a:gd name="T36" fmla="*/ 267 w 270"/>
                <a:gd name="T37" fmla="*/ 129 h 225"/>
                <a:gd name="T38" fmla="*/ 157 w 270"/>
                <a:gd name="T39" fmla="*/ 209 h 225"/>
                <a:gd name="T40" fmla="*/ 109 w 270"/>
                <a:gd name="T41" fmla="*/ 209 h 225"/>
                <a:gd name="T42" fmla="*/ 109 w 270"/>
                <a:gd name="T43" fmla="*/ 155 h 225"/>
                <a:gd name="T44" fmla="*/ 123 w 270"/>
                <a:gd name="T45" fmla="*/ 145 h 225"/>
                <a:gd name="T46" fmla="*/ 147 w 270"/>
                <a:gd name="T47" fmla="*/ 145 h 225"/>
                <a:gd name="T48" fmla="*/ 157 w 270"/>
                <a:gd name="T49" fmla="*/ 155 h 225"/>
                <a:gd name="T50" fmla="*/ 157 w 270"/>
                <a:gd name="T51" fmla="*/ 209 h 225"/>
                <a:gd name="T52" fmla="*/ 213 w 270"/>
                <a:gd name="T53" fmla="*/ 209 h 225"/>
                <a:gd name="T54" fmla="*/ 173 w 270"/>
                <a:gd name="T55" fmla="*/ 209 h 225"/>
                <a:gd name="T56" fmla="*/ 173 w 270"/>
                <a:gd name="T57" fmla="*/ 155 h 225"/>
                <a:gd name="T58" fmla="*/ 147 w 270"/>
                <a:gd name="T59" fmla="*/ 129 h 225"/>
                <a:gd name="T60" fmla="*/ 123 w 270"/>
                <a:gd name="T61" fmla="*/ 129 h 225"/>
                <a:gd name="T62" fmla="*/ 93 w 270"/>
                <a:gd name="T63" fmla="*/ 155 h 225"/>
                <a:gd name="T64" fmla="*/ 93 w 270"/>
                <a:gd name="T65" fmla="*/ 209 h 225"/>
                <a:gd name="T66" fmla="*/ 53 w 270"/>
                <a:gd name="T67" fmla="*/ 209 h 225"/>
                <a:gd name="T68" fmla="*/ 53 w 270"/>
                <a:gd name="T69" fmla="*/ 99 h 225"/>
                <a:gd name="T70" fmla="*/ 54 w 270"/>
                <a:gd name="T71" fmla="*/ 99 h 225"/>
                <a:gd name="T72" fmla="*/ 133 w 270"/>
                <a:gd name="T73" fmla="*/ 20 h 225"/>
                <a:gd name="T74" fmla="*/ 213 w 270"/>
                <a:gd name="T75" fmla="*/ 100 h 225"/>
                <a:gd name="T76" fmla="*/ 213 w 270"/>
                <a:gd name="T77" fmla="*/ 20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0" h="225">
                  <a:moveTo>
                    <a:pt x="267" y="129"/>
                  </a:moveTo>
                  <a:cubicBezTo>
                    <a:pt x="141" y="3"/>
                    <a:pt x="141" y="3"/>
                    <a:pt x="141" y="3"/>
                  </a:cubicBezTo>
                  <a:cubicBezTo>
                    <a:pt x="139" y="1"/>
                    <a:pt x="137" y="0"/>
                    <a:pt x="135" y="0"/>
                  </a:cubicBezTo>
                  <a:cubicBezTo>
                    <a:pt x="133" y="0"/>
                    <a:pt x="131" y="1"/>
                    <a:pt x="129" y="3"/>
                  </a:cubicBezTo>
                  <a:cubicBezTo>
                    <a:pt x="3" y="129"/>
                    <a:pt x="3" y="129"/>
                    <a:pt x="3" y="129"/>
                  </a:cubicBezTo>
                  <a:cubicBezTo>
                    <a:pt x="0" y="132"/>
                    <a:pt x="0" y="137"/>
                    <a:pt x="3" y="140"/>
                  </a:cubicBezTo>
                  <a:cubicBezTo>
                    <a:pt x="6" y="144"/>
                    <a:pt x="10" y="144"/>
                    <a:pt x="13" y="140"/>
                  </a:cubicBezTo>
                  <a:cubicBezTo>
                    <a:pt x="37" y="115"/>
                    <a:pt x="37" y="115"/>
                    <a:pt x="37" y="115"/>
                  </a:cubicBezTo>
                  <a:cubicBezTo>
                    <a:pt x="37" y="215"/>
                    <a:pt x="37" y="215"/>
                    <a:pt x="37" y="215"/>
                  </a:cubicBezTo>
                  <a:cubicBezTo>
                    <a:pt x="37" y="220"/>
                    <a:pt x="43" y="225"/>
                    <a:pt x="47" y="225"/>
                  </a:cubicBezTo>
                  <a:cubicBezTo>
                    <a:pt x="103" y="225"/>
                    <a:pt x="103" y="225"/>
                    <a:pt x="103" y="225"/>
                  </a:cubicBezTo>
                  <a:cubicBezTo>
                    <a:pt x="167" y="225"/>
                    <a:pt x="167" y="225"/>
                    <a:pt x="167" y="225"/>
                  </a:cubicBezTo>
                  <a:cubicBezTo>
                    <a:pt x="223" y="225"/>
                    <a:pt x="223" y="225"/>
                    <a:pt x="223" y="225"/>
                  </a:cubicBezTo>
                  <a:cubicBezTo>
                    <a:pt x="228" y="225"/>
                    <a:pt x="229" y="220"/>
                    <a:pt x="229" y="215"/>
                  </a:cubicBezTo>
                  <a:cubicBezTo>
                    <a:pt x="229" y="116"/>
                    <a:pt x="229" y="116"/>
                    <a:pt x="229" y="116"/>
                  </a:cubicBezTo>
                  <a:cubicBezTo>
                    <a:pt x="255" y="140"/>
                    <a:pt x="255" y="140"/>
                    <a:pt x="255" y="140"/>
                  </a:cubicBezTo>
                  <a:cubicBezTo>
                    <a:pt x="256" y="142"/>
                    <a:pt x="259" y="143"/>
                    <a:pt x="261" y="143"/>
                  </a:cubicBezTo>
                  <a:cubicBezTo>
                    <a:pt x="263" y="143"/>
                    <a:pt x="265" y="142"/>
                    <a:pt x="267" y="140"/>
                  </a:cubicBezTo>
                  <a:cubicBezTo>
                    <a:pt x="270" y="137"/>
                    <a:pt x="270" y="132"/>
                    <a:pt x="267" y="129"/>
                  </a:cubicBezTo>
                  <a:close/>
                  <a:moveTo>
                    <a:pt x="157" y="209"/>
                  </a:moveTo>
                  <a:cubicBezTo>
                    <a:pt x="109" y="209"/>
                    <a:pt x="109" y="209"/>
                    <a:pt x="109" y="209"/>
                  </a:cubicBezTo>
                  <a:cubicBezTo>
                    <a:pt x="109" y="155"/>
                    <a:pt x="109" y="155"/>
                    <a:pt x="109" y="155"/>
                  </a:cubicBezTo>
                  <a:cubicBezTo>
                    <a:pt x="109" y="149"/>
                    <a:pt x="117" y="145"/>
                    <a:pt x="123" y="145"/>
                  </a:cubicBezTo>
                  <a:cubicBezTo>
                    <a:pt x="147" y="145"/>
                    <a:pt x="147" y="145"/>
                    <a:pt x="147" y="145"/>
                  </a:cubicBezTo>
                  <a:cubicBezTo>
                    <a:pt x="154" y="145"/>
                    <a:pt x="157" y="149"/>
                    <a:pt x="157" y="155"/>
                  </a:cubicBezTo>
                  <a:lnTo>
                    <a:pt x="157" y="209"/>
                  </a:lnTo>
                  <a:close/>
                  <a:moveTo>
                    <a:pt x="213" y="209"/>
                  </a:moveTo>
                  <a:cubicBezTo>
                    <a:pt x="173" y="209"/>
                    <a:pt x="173" y="209"/>
                    <a:pt x="173" y="209"/>
                  </a:cubicBezTo>
                  <a:cubicBezTo>
                    <a:pt x="173" y="155"/>
                    <a:pt x="173" y="155"/>
                    <a:pt x="173" y="155"/>
                  </a:cubicBezTo>
                  <a:cubicBezTo>
                    <a:pt x="173" y="140"/>
                    <a:pt x="163" y="129"/>
                    <a:pt x="147" y="129"/>
                  </a:cubicBezTo>
                  <a:cubicBezTo>
                    <a:pt x="123" y="129"/>
                    <a:pt x="123" y="129"/>
                    <a:pt x="123" y="129"/>
                  </a:cubicBezTo>
                  <a:cubicBezTo>
                    <a:pt x="108" y="129"/>
                    <a:pt x="93" y="140"/>
                    <a:pt x="93" y="155"/>
                  </a:cubicBezTo>
                  <a:cubicBezTo>
                    <a:pt x="93" y="209"/>
                    <a:pt x="93" y="209"/>
                    <a:pt x="93" y="209"/>
                  </a:cubicBezTo>
                  <a:cubicBezTo>
                    <a:pt x="53" y="209"/>
                    <a:pt x="53" y="209"/>
                    <a:pt x="53" y="209"/>
                  </a:cubicBezTo>
                  <a:cubicBezTo>
                    <a:pt x="53" y="99"/>
                    <a:pt x="53" y="99"/>
                    <a:pt x="53" y="99"/>
                  </a:cubicBezTo>
                  <a:cubicBezTo>
                    <a:pt x="53" y="99"/>
                    <a:pt x="54" y="99"/>
                    <a:pt x="54" y="99"/>
                  </a:cubicBezTo>
                  <a:cubicBezTo>
                    <a:pt x="133" y="20"/>
                    <a:pt x="133" y="20"/>
                    <a:pt x="133" y="20"/>
                  </a:cubicBezTo>
                  <a:cubicBezTo>
                    <a:pt x="213" y="100"/>
                    <a:pt x="213" y="100"/>
                    <a:pt x="213" y="100"/>
                  </a:cubicBezTo>
                  <a:lnTo>
                    <a:pt x="213" y="20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aphicFrame>
        <p:nvGraphicFramePr>
          <p:cNvPr id="43" name="图表 42"/>
          <p:cNvGraphicFramePr/>
          <p:nvPr>
            <p:extLst>
              <p:ext uri="{D42A27DB-BD31-4B8C-83A1-F6EECF244321}">
                <p14:modId xmlns:p14="http://schemas.microsoft.com/office/powerpoint/2010/main" val="3418637187"/>
              </p:ext>
            </p:extLst>
          </p:nvPr>
        </p:nvGraphicFramePr>
        <p:xfrm>
          <a:off x="3784678" y="2383849"/>
          <a:ext cx="4248327" cy="2832218"/>
        </p:xfrm>
        <a:graphic>
          <a:graphicData uri="http://schemas.openxmlformats.org/drawingml/2006/chart">
            <c:chart xmlns:c="http://schemas.openxmlformats.org/drawingml/2006/chart" xmlns:r="http://schemas.openxmlformats.org/officeDocument/2006/relationships" r:id="rId3"/>
          </a:graphicData>
        </a:graphic>
      </p:graphicFrame>
      <p:cxnSp>
        <p:nvCxnSpPr>
          <p:cNvPr id="45" name="直接箭头连接符 44"/>
          <p:cNvCxnSpPr/>
          <p:nvPr/>
        </p:nvCxnSpPr>
        <p:spPr>
          <a:xfrm flipV="1">
            <a:off x="5986585" y="1773038"/>
            <a:ext cx="0" cy="939800"/>
          </a:xfrm>
          <a:prstGeom prst="straightConnector1">
            <a:avLst/>
          </a:prstGeom>
          <a:ln w="158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flipV="1">
            <a:off x="6961400" y="3243698"/>
            <a:ext cx="938801" cy="303257"/>
          </a:xfrm>
          <a:prstGeom prst="straightConnector1">
            <a:avLst/>
          </a:prstGeom>
          <a:ln w="158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a:off x="6471815" y="4731866"/>
            <a:ext cx="858156" cy="969282"/>
          </a:xfrm>
          <a:prstGeom prst="straightConnector1">
            <a:avLst/>
          </a:prstGeom>
          <a:ln w="158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H="1">
            <a:off x="4632719" y="4644236"/>
            <a:ext cx="568258" cy="695760"/>
          </a:xfrm>
          <a:prstGeom prst="straightConnector1">
            <a:avLst/>
          </a:prstGeom>
          <a:ln w="158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H="1" flipV="1">
            <a:off x="3354350" y="2947634"/>
            <a:ext cx="1551192" cy="447694"/>
          </a:xfrm>
          <a:prstGeom prst="straightConnector1">
            <a:avLst/>
          </a:prstGeom>
          <a:ln w="15875">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55" name="组合 54"/>
          <p:cNvGrpSpPr/>
          <p:nvPr/>
        </p:nvGrpSpPr>
        <p:grpSpPr>
          <a:xfrm>
            <a:off x="6071773" y="1626294"/>
            <a:ext cx="3380411" cy="574476"/>
            <a:chOff x="13262699" y="6577039"/>
            <a:chExt cx="3380411" cy="574476"/>
          </a:xfrm>
        </p:grpSpPr>
        <p:sp>
          <p:nvSpPr>
            <p:cNvPr id="56" name="文本框 55"/>
            <p:cNvSpPr txBox="1"/>
            <p:nvPr/>
          </p:nvSpPr>
          <p:spPr>
            <a:xfrm>
              <a:off x="13262699" y="6577039"/>
              <a:ext cx="1615092" cy="369332"/>
            </a:xfrm>
            <a:prstGeom prst="rect">
              <a:avLst/>
            </a:prstGeom>
            <a:noFill/>
          </p:spPr>
          <p:txBody>
            <a:bodyPr wrap="square" rtlCol="0">
              <a:spAutoFit/>
            </a:bodyPr>
            <a:lstStyle/>
            <a:p>
              <a:r>
                <a:rPr lang="en-US" altLang="zh-CN" b="1" dirty="0" smtClean="0">
                  <a:solidFill>
                    <a:srgbClr val="2C3E50"/>
                  </a:solidFill>
                  <a:latin typeface="Agency FB" panose="020B0503020202020204" pitchFamily="34" charset="0"/>
                </a:rPr>
                <a:t>Mobile Access </a:t>
              </a:r>
              <a:endParaRPr lang="zh-CN" altLang="en-US" b="1" dirty="0">
                <a:solidFill>
                  <a:srgbClr val="2C3E50"/>
                </a:solidFill>
                <a:latin typeface="Agency FB" panose="020B0503020202020204" pitchFamily="34" charset="0"/>
              </a:endParaRPr>
            </a:p>
          </p:txBody>
        </p:sp>
        <p:sp>
          <p:nvSpPr>
            <p:cNvPr id="57" name="矩形 56"/>
            <p:cNvSpPr/>
            <p:nvPr/>
          </p:nvSpPr>
          <p:spPr>
            <a:xfrm>
              <a:off x="13262699" y="6843738"/>
              <a:ext cx="3380411" cy="307777"/>
            </a:xfrm>
            <a:prstGeom prst="rect">
              <a:avLst/>
            </a:prstGeom>
          </p:spPr>
          <p:txBody>
            <a:bodyPr wrap="square">
              <a:spAutoFit/>
            </a:bodyPr>
            <a:lstStyle/>
            <a:p>
              <a:r>
                <a:rPr lang="en-US" altLang="zh-CN" sz="1400" dirty="0">
                  <a:solidFill>
                    <a:schemeClr val="tx1">
                      <a:lumMod val="65000"/>
                      <a:lumOff val="35000"/>
                    </a:schemeClr>
                  </a:solidFill>
                  <a:latin typeface="Agency FB" panose="020B0503020202020204" pitchFamily="34" charset="0"/>
                </a:rPr>
                <a:t>But all sunshine without shade, all pleasure </a:t>
              </a:r>
              <a:r>
                <a:rPr lang="en-US" altLang="zh-CN" sz="1400" dirty="0" smtClean="0">
                  <a:solidFill>
                    <a:schemeClr val="tx1">
                      <a:lumMod val="65000"/>
                      <a:lumOff val="35000"/>
                    </a:schemeClr>
                  </a:solidFill>
                  <a:latin typeface="Agency FB" panose="020B0503020202020204" pitchFamily="34" charset="0"/>
                </a:rPr>
                <a:t>without</a:t>
              </a:r>
              <a:endParaRPr lang="zh-CN" altLang="en-US" sz="1400" dirty="0">
                <a:solidFill>
                  <a:schemeClr val="tx1">
                    <a:lumMod val="65000"/>
                    <a:lumOff val="35000"/>
                  </a:schemeClr>
                </a:solidFill>
                <a:latin typeface="Agency FB" panose="020B0503020202020204" pitchFamily="34" charset="0"/>
              </a:endParaRPr>
            </a:p>
          </p:txBody>
        </p:sp>
      </p:grpSp>
      <p:grpSp>
        <p:nvGrpSpPr>
          <p:cNvPr id="58" name="组合 57"/>
          <p:cNvGrpSpPr/>
          <p:nvPr/>
        </p:nvGrpSpPr>
        <p:grpSpPr>
          <a:xfrm>
            <a:off x="7976402" y="2680935"/>
            <a:ext cx="2892157" cy="2083929"/>
            <a:chOff x="8018737" y="2901071"/>
            <a:chExt cx="2892157" cy="2083929"/>
          </a:xfrm>
        </p:grpSpPr>
        <p:grpSp>
          <p:nvGrpSpPr>
            <p:cNvPr id="59" name="组合 58"/>
            <p:cNvGrpSpPr/>
            <p:nvPr/>
          </p:nvGrpSpPr>
          <p:grpSpPr>
            <a:xfrm>
              <a:off x="8018737" y="2901071"/>
              <a:ext cx="2892157" cy="789919"/>
              <a:chOff x="13262698" y="6577039"/>
              <a:chExt cx="3380412" cy="789919"/>
            </a:xfrm>
          </p:grpSpPr>
          <p:sp>
            <p:nvSpPr>
              <p:cNvPr id="61" name="文本框 60"/>
              <p:cNvSpPr txBox="1"/>
              <p:nvPr/>
            </p:nvSpPr>
            <p:spPr>
              <a:xfrm>
                <a:off x="13262698" y="6577039"/>
                <a:ext cx="1935743" cy="369332"/>
              </a:xfrm>
              <a:prstGeom prst="rect">
                <a:avLst/>
              </a:prstGeom>
              <a:noFill/>
            </p:spPr>
            <p:txBody>
              <a:bodyPr wrap="square" rtlCol="0">
                <a:spAutoFit/>
              </a:bodyPr>
              <a:lstStyle/>
              <a:p>
                <a:r>
                  <a:rPr lang="en-US" altLang="zh-CN" b="1" dirty="0" smtClean="0">
                    <a:solidFill>
                      <a:srgbClr val="2C3E50"/>
                    </a:solidFill>
                    <a:latin typeface="Agency FB" panose="020B0503020202020204" pitchFamily="34" charset="0"/>
                  </a:rPr>
                  <a:t>Mobile Access </a:t>
                </a:r>
                <a:endParaRPr lang="zh-CN" altLang="en-US" b="1" dirty="0">
                  <a:solidFill>
                    <a:srgbClr val="2C3E50"/>
                  </a:solidFill>
                  <a:latin typeface="Agency FB" panose="020B0503020202020204" pitchFamily="34" charset="0"/>
                </a:endParaRPr>
              </a:p>
            </p:txBody>
          </p:sp>
          <p:sp>
            <p:nvSpPr>
              <p:cNvPr id="62" name="矩形 61"/>
              <p:cNvSpPr/>
              <p:nvPr/>
            </p:nvSpPr>
            <p:spPr>
              <a:xfrm>
                <a:off x="13262699" y="6843738"/>
                <a:ext cx="3380411" cy="523220"/>
              </a:xfrm>
              <a:prstGeom prst="rect">
                <a:avLst/>
              </a:prstGeom>
            </p:spPr>
            <p:txBody>
              <a:bodyPr wrap="square">
                <a:spAutoFit/>
              </a:bodyPr>
              <a:lstStyle/>
              <a:p>
                <a:r>
                  <a:rPr lang="en-US" altLang="zh-CN" sz="1400" dirty="0">
                    <a:solidFill>
                      <a:schemeClr val="tx1">
                        <a:lumMod val="65000"/>
                        <a:lumOff val="35000"/>
                      </a:schemeClr>
                    </a:solidFill>
                    <a:latin typeface="Agency FB" panose="020B0503020202020204" pitchFamily="34" charset="0"/>
                  </a:rPr>
                  <a:t>But all sunshine without shade, all pleasure </a:t>
                </a:r>
                <a:r>
                  <a:rPr lang="en-US" altLang="zh-CN" sz="1400" dirty="0" smtClean="0">
                    <a:solidFill>
                      <a:schemeClr val="tx1">
                        <a:lumMod val="65000"/>
                        <a:lumOff val="35000"/>
                      </a:schemeClr>
                    </a:solidFill>
                    <a:latin typeface="Agency FB" panose="020B0503020202020204" pitchFamily="34" charset="0"/>
                  </a:rPr>
                  <a:t>without</a:t>
                </a:r>
                <a:endParaRPr lang="zh-CN" altLang="en-US" sz="1400" dirty="0">
                  <a:solidFill>
                    <a:schemeClr val="tx1">
                      <a:lumMod val="65000"/>
                      <a:lumOff val="35000"/>
                    </a:schemeClr>
                  </a:solidFill>
                  <a:latin typeface="Agency FB" panose="020B0503020202020204" pitchFamily="34" charset="0"/>
                </a:endParaRPr>
              </a:p>
            </p:txBody>
          </p:sp>
        </p:grpSp>
        <p:graphicFrame>
          <p:nvGraphicFramePr>
            <p:cNvPr id="60" name="图表 59"/>
            <p:cNvGraphicFramePr/>
            <p:nvPr>
              <p:extLst>
                <p:ext uri="{D42A27DB-BD31-4B8C-83A1-F6EECF244321}">
                  <p14:modId xmlns:p14="http://schemas.microsoft.com/office/powerpoint/2010/main" val="772647595"/>
                </p:ext>
              </p:extLst>
            </p:nvPr>
          </p:nvGraphicFramePr>
          <p:xfrm>
            <a:off x="8018737" y="3509821"/>
            <a:ext cx="2751422" cy="1475179"/>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63" name="组合 62"/>
          <p:cNvGrpSpPr/>
          <p:nvPr/>
        </p:nvGrpSpPr>
        <p:grpSpPr>
          <a:xfrm>
            <a:off x="7352183" y="5355904"/>
            <a:ext cx="3380411" cy="789919"/>
            <a:chOff x="13262699" y="6577039"/>
            <a:chExt cx="3380411" cy="789919"/>
          </a:xfrm>
        </p:grpSpPr>
        <p:sp>
          <p:nvSpPr>
            <p:cNvPr id="64" name="文本框 63"/>
            <p:cNvSpPr txBox="1"/>
            <p:nvPr/>
          </p:nvSpPr>
          <p:spPr>
            <a:xfrm>
              <a:off x="13262699" y="6577039"/>
              <a:ext cx="1615092" cy="369332"/>
            </a:xfrm>
            <a:prstGeom prst="rect">
              <a:avLst/>
            </a:prstGeom>
            <a:noFill/>
          </p:spPr>
          <p:txBody>
            <a:bodyPr wrap="square" rtlCol="0">
              <a:spAutoFit/>
            </a:bodyPr>
            <a:lstStyle/>
            <a:p>
              <a:r>
                <a:rPr lang="en-US" altLang="zh-CN" b="1" dirty="0" smtClean="0">
                  <a:solidFill>
                    <a:srgbClr val="2C3E50"/>
                  </a:solidFill>
                  <a:latin typeface="Agency FB" panose="020B0503020202020204" pitchFamily="34" charset="0"/>
                </a:rPr>
                <a:t>Mobile Access </a:t>
              </a:r>
              <a:endParaRPr lang="zh-CN" altLang="en-US" b="1" dirty="0">
                <a:solidFill>
                  <a:srgbClr val="2C3E50"/>
                </a:solidFill>
                <a:latin typeface="Agency FB" panose="020B0503020202020204" pitchFamily="34" charset="0"/>
              </a:endParaRPr>
            </a:p>
          </p:txBody>
        </p:sp>
        <p:sp>
          <p:nvSpPr>
            <p:cNvPr id="65" name="矩形 64"/>
            <p:cNvSpPr/>
            <p:nvPr/>
          </p:nvSpPr>
          <p:spPr>
            <a:xfrm>
              <a:off x="13262699" y="6843738"/>
              <a:ext cx="3380411" cy="523220"/>
            </a:xfrm>
            <a:prstGeom prst="rect">
              <a:avLst/>
            </a:prstGeom>
          </p:spPr>
          <p:txBody>
            <a:bodyPr wrap="square">
              <a:spAutoFit/>
            </a:bodyPr>
            <a:lstStyle/>
            <a:p>
              <a:r>
                <a:rPr lang="en-US" altLang="zh-CN" sz="1400" dirty="0">
                  <a:solidFill>
                    <a:schemeClr val="tx1">
                      <a:lumMod val="65000"/>
                      <a:lumOff val="35000"/>
                    </a:schemeClr>
                  </a:solidFill>
                  <a:latin typeface="Agency FB" panose="020B0503020202020204" pitchFamily="34" charset="0"/>
                </a:rPr>
                <a:t>But all sunshine without shade, all pleasure without sunshine wit</a:t>
              </a:r>
              <a:endParaRPr lang="zh-CN" altLang="en-US" sz="1400" dirty="0">
                <a:solidFill>
                  <a:schemeClr val="tx1">
                    <a:lumMod val="65000"/>
                    <a:lumOff val="35000"/>
                  </a:schemeClr>
                </a:solidFill>
                <a:latin typeface="Agency FB" panose="020B0503020202020204" pitchFamily="34" charset="0"/>
              </a:endParaRPr>
            </a:p>
          </p:txBody>
        </p:sp>
      </p:grpSp>
      <p:grpSp>
        <p:nvGrpSpPr>
          <p:cNvPr id="66" name="组合 65"/>
          <p:cNvGrpSpPr/>
          <p:nvPr/>
        </p:nvGrpSpPr>
        <p:grpSpPr>
          <a:xfrm>
            <a:off x="3030110" y="5204051"/>
            <a:ext cx="3207594" cy="789919"/>
            <a:chOff x="3072445" y="5424187"/>
            <a:chExt cx="3207594" cy="789919"/>
          </a:xfrm>
        </p:grpSpPr>
        <p:grpSp>
          <p:nvGrpSpPr>
            <p:cNvPr id="67" name="组合 66"/>
            <p:cNvGrpSpPr/>
            <p:nvPr/>
          </p:nvGrpSpPr>
          <p:grpSpPr>
            <a:xfrm>
              <a:off x="3072445" y="5424187"/>
              <a:ext cx="2024083" cy="789919"/>
              <a:chOff x="13262699" y="6577039"/>
              <a:chExt cx="2024083" cy="789919"/>
            </a:xfrm>
          </p:grpSpPr>
          <p:sp>
            <p:nvSpPr>
              <p:cNvPr id="99" name="文本框 98"/>
              <p:cNvSpPr txBox="1"/>
              <p:nvPr/>
            </p:nvSpPr>
            <p:spPr>
              <a:xfrm>
                <a:off x="13262699" y="6577039"/>
                <a:ext cx="1615092" cy="369332"/>
              </a:xfrm>
              <a:prstGeom prst="rect">
                <a:avLst/>
              </a:prstGeom>
              <a:noFill/>
            </p:spPr>
            <p:txBody>
              <a:bodyPr wrap="square" rtlCol="0">
                <a:spAutoFit/>
              </a:bodyPr>
              <a:lstStyle/>
              <a:p>
                <a:r>
                  <a:rPr lang="en-US" altLang="zh-CN" b="1" dirty="0" smtClean="0">
                    <a:solidFill>
                      <a:srgbClr val="2C3E50"/>
                    </a:solidFill>
                    <a:latin typeface="Agency FB" panose="020B0503020202020204" pitchFamily="34" charset="0"/>
                  </a:rPr>
                  <a:t>Mobile Access </a:t>
                </a:r>
                <a:endParaRPr lang="zh-CN" altLang="en-US" b="1" dirty="0">
                  <a:solidFill>
                    <a:srgbClr val="2C3E50"/>
                  </a:solidFill>
                  <a:latin typeface="Agency FB" panose="020B0503020202020204" pitchFamily="34" charset="0"/>
                </a:endParaRPr>
              </a:p>
            </p:txBody>
          </p:sp>
          <p:sp>
            <p:nvSpPr>
              <p:cNvPr id="100" name="矩形 99"/>
              <p:cNvSpPr/>
              <p:nvPr/>
            </p:nvSpPr>
            <p:spPr>
              <a:xfrm>
                <a:off x="13262699" y="6843738"/>
                <a:ext cx="2024083" cy="523220"/>
              </a:xfrm>
              <a:prstGeom prst="rect">
                <a:avLst/>
              </a:prstGeom>
            </p:spPr>
            <p:txBody>
              <a:bodyPr wrap="square">
                <a:spAutoFit/>
              </a:bodyPr>
              <a:lstStyle/>
              <a:p>
                <a:r>
                  <a:rPr lang="en-US" altLang="zh-CN" sz="1400" dirty="0">
                    <a:solidFill>
                      <a:schemeClr val="tx1">
                        <a:lumMod val="65000"/>
                        <a:lumOff val="35000"/>
                      </a:schemeClr>
                    </a:solidFill>
                    <a:latin typeface="Agency FB" panose="020B0503020202020204" pitchFamily="34" charset="0"/>
                  </a:rPr>
                  <a:t>But all sunshine without shade, all </a:t>
                </a:r>
                <a:r>
                  <a:rPr lang="en-US" altLang="zh-CN" sz="1400" dirty="0" smtClean="0">
                    <a:solidFill>
                      <a:schemeClr val="tx1">
                        <a:lumMod val="65000"/>
                        <a:lumOff val="35000"/>
                      </a:schemeClr>
                    </a:solidFill>
                    <a:latin typeface="Agency FB" panose="020B0503020202020204" pitchFamily="34" charset="0"/>
                  </a:rPr>
                  <a:t>pleasure</a:t>
                </a:r>
                <a:endParaRPr lang="zh-CN" altLang="en-US" sz="1400" dirty="0">
                  <a:solidFill>
                    <a:schemeClr val="tx1">
                      <a:lumMod val="65000"/>
                      <a:lumOff val="35000"/>
                    </a:schemeClr>
                  </a:solidFill>
                  <a:latin typeface="Agency FB" panose="020B0503020202020204" pitchFamily="34" charset="0"/>
                </a:endParaRPr>
              </a:p>
            </p:txBody>
          </p:sp>
        </p:grpSp>
        <p:grpSp>
          <p:nvGrpSpPr>
            <p:cNvPr id="68" name="组合 67"/>
            <p:cNvGrpSpPr/>
            <p:nvPr/>
          </p:nvGrpSpPr>
          <p:grpSpPr>
            <a:xfrm>
              <a:off x="5066075" y="5720550"/>
              <a:ext cx="1213964" cy="424485"/>
              <a:chOff x="5294675" y="5735790"/>
              <a:chExt cx="1213964" cy="424485"/>
            </a:xfrm>
          </p:grpSpPr>
          <p:grpSp>
            <p:nvGrpSpPr>
              <p:cNvPr id="69" name="组合 68"/>
              <p:cNvGrpSpPr/>
              <p:nvPr/>
            </p:nvGrpSpPr>
            <p:grpSpPr>
              <a:xfrm flipH="1">
                <a:off x="5294675" y="5735790"/>
                <a:ext cx="207752" cy="207753"/>
                <a:chOff x="2546804" y="3367484"/>
                <a:chExt cx="263525" cy="263526"/>
              </a:xfrm>
              <a:solidFill>
                <a:srgbClr val="F39C12"/>
              </a:solidFill>
            </p:grpSpPr>
            <p:sp>
              <p:nvSpPr>
                <p:cNvPr id="97" name="Oval 5"/>
                <p:cNvSpPr>
                  <a:spLocks noChangeArrowheads="1"/>
                </p:cNvSpPr>
                <p:nvPr/>
              </p:nvSpPr>
              <p:spPr bwMode="auto">
                <a:xfrm>
                  <a:off x="2621417" y="3367484"/>
                  <a:ext cx="114300" cy="112713"/>
                </a:xfrm>
                <a:prstGeom prst="ellipse">
                  <a:avLst/>
                </a:prstGeom>
                <a:solidFill>
                  <a:srgbClr val="C70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98" name="Freeform 6"/>
                <p:cNvSpPr>
                  <a:spLocks/>
                </p:cNvSpPr>
                <p:nvPr/>
              </p:nvSpPr>
              <p:spPr bwMode="auto">
                <a:xfrm>
                  <a:off x="2546804" y="3499247"/>
                  <a:ext cx="263525" cy="131763"/>
                </a:xfrm>
                <a:custGeom>
                  <a:avLst/>
                  <a:gdLst>
                    <a:gd name="T0" fmla="*/ 20 w 28"/>
                    <a:gd name="T1" fmla="*/ 0 h 14"/>
                    <a:gd name="T2" fmla="*/ 16 w 28"/>
                    <a:gd name="T3" fmla="*/ 0 h 14"/>
                    <a:gd name="T4" fmla="*/ 14 w 28"/>
                    <a:gd name="T5" fmla="*/ 2 h 14"/>
                    <a:gd name="T6" fmla="*/ 13 w 28"/>
                    <a:gd name="T7" fmla="*/ 0 h 14"/>
                    <a:gd name="T8" fmla="*/ 8 w 28"/>
                    <a:gd name="T9" fmla="*/ 0 h 14"/>
                    <a:gd name="T10" fmla="*/ 0 w 28"/>
                    <a:gd name="T11" fmla="*/ 6 h 14"/>
                    <a:gd name="T12" fmla="*/ 0 w 28"/>
                    <a:gd name="T13" fmla="*/ 14 h 14"/>
                    <a:gd name="T14" fmla="*/ 5 w 28"/>
                    <a:gd name="T15" fmla="*/ 14 h 14"/>
                    <a:gd name="T16" fmla="*/ 5 w 28"/>
                    <a:gd name="T17" fmla="*/ 7 h 14"/>
                    <a:gd name="T18" fmla="*/ 7 w 28"/>
                    <a:gd name="T19" fmla="*/ 7 h 14"/>
                    <a:gd name="T20" fmla="*/ 7 w 28"/>
                    <a:gd name="T21" fmla="*/ 14 h 14"/>
                    <a:gd name="T22" fmla="*/ 21 w 28"/>
                    <a:gd name="T23" fmla="*/ 14 h 14"/>
                    <a:gd name="T24" fmla="*/ 21 w 28"/>
                    <a:gd name="T25" fmla="*/ 7 h 14"/>
                    <a:gd name="T26" fmla="*/ 23 w 28"/>
                    <a:gd name="T27" fmla="*/ 7 h 14"/>
                    <a:gd name="T28" fmla="*/ 23 w 28"/>
                    <a:gd name="T29" fmla="*/ 14 h 14"/>
                    <a:gd name="T30" fmla="*/ 28 w 28"/>
                    <a:gd name="T31" fmla="*/ 14 h 14"/>
                    <a:gd name="T32" fmla="*/ 28 w 28"/>
                    <a:gd name="T33" fmla="*/ 6 h 14"/>
                    <a:gd name="T34" fmla="*/ 20 w 28"/>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14">
                      <a:moveTo>
                        <a:pt x="20" y="0"/>
                      </a:moveTo>
                      <a:cubicBezTo>
                        <a:pt x="16" y="0"/>
                        <a:pt x="16" y="0"/>
                        <a:pt x="16" y="0"/>
                      </a:cubicBezTo>
                      <a:cubicBezTo>
                        <a:pt x="14" y="2"/>
                        <a:pt x="14" y="2"/>
                        <a:pt x="14" y="2"/>
                      </a:cubicBezTo>
                      <a:cubicBezTo>
                        <a:pt x="13" y="0"/>
                        <a:pt x="13" y="0"/>
                        <a:pt x="13" y="0"/>
                      </a:cubicBezTo>
                      <a:cubicBezTo>
                        <a:pt x="8" y="0"/>
                        <a:pt x="8" y="0"/>
                        <a:pt x="8" y="0"/>
                      </a:cubicBezTo>
                      <a:cubicBezTo>
                        <a:pt x="0" y="0"/>
                        <a:pt x="0" y="6"/>
                        <a:pt x="0" y="6"/>
                      </a:cubicBezTo>
                      <a:cubicBezTo>
                        <a:pt x="0" y="14"/>
                        <a:pt x="0" y="14"/>
                        <a:pt x="0" y="14"/>
                      </a:cubicBezTo>
                      <a:cubicBezTo>
                        <a:pt x="5" y="14"/>
                        <a:pt x="5" y="14"/>
                        <a:pt x="5" y="14"/>
                      </a:cubicBezTo>
                      <a:cubicBezTo>
                        <a:pt x="5" y="7"/>
                        <a:pt x="5" y="7"/>
                        <a:pt x="5" y="7"/>
                      </a:cubicBezTo>
                      <a:cubicBezTo>
                        <a:pt x="7" y="7"/>
                        <a:pt x="7" y="7"/>
                        <a:pt x="7" y="7"/>
                      </a:cubicBezTo>
                      <a:cubicBezTo>
                        <a:pt x="7" y="14"/>
                        <a:pt x="7" y="14"/>
                        <a:pt x="7" y="14"/>
                      </a:cubicBezTo>
                      <a:cubicBezTo>
                        <a:pt x="21" y="14"/>
                        <a:pt x="21" y="14"/>
                        <a:pt x="21" y="14"/>
                      </a:cubicBezTo>
                      <a:cubicBezTo>
                        <a:pt x="21" y="7"/>
                        <a:pt x="21" y="7"/>
                        <a:pt x="21" y="7"/>
                      </a:cubicBezTo>
                      <a:cubicBezTo>
                        <a:pt x="23" y="7"/>
                        <a:pt x="23" y="7"/>
                        <a:pt x="23" y="7"/>
                      </a:cubicBezTo>
                      <a:cubicBezTo>
                        <a:pt x="23" y="14"/>
                        <a:pt x="23" y="14"/>
                        <a:pt x="23" y="14"/>
                      </a:cubicBezTo>
                      <a:cubicBezTo>
                        <a:pt x="28" y="14"/>
                        <a:pt x="28" y="14"/>
                        <a:pt x="28" y="14"/>
                      </a:cubicBezTo>
                      <a:cubicBezTo>
                        <a:pt x="28" y="6"/>
                        <a:pt x="28" y="6"/>
                        <a:pt x="28" y="6"/>
                      </a:cubicBezTo>
                      <a:cubicBezTo>
                        <a:pt x="27" y="0"/>
                        <a:pt x="20" y="0"/>
                        <a:pt x="20" y="0"/>
                      </a:cubicBezTo>
                      <a:close/>
                    </a:path>
                  </a:pathLst>
                </a:custGeom>
                <a:solidFill>
                  <a:srgbClr val="C70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nvGrpSpPr>
              <p:cNvPr id="70" name="组合 69"/>
              <p:cNvGrpSpPr/>
              <p:nvPr/>
            </p:nvGrpSpPr>
            <p:grpSpPr>
              <a:xfrm flipH="1">
                <a:off x="5546228" y="5735790"/>
                <a:ext cx="207752" cy="207753"/>
                <a:chOff x="2857954" y="3367484"/>
                <a:chExt cx="263525" cy="263526"/>
              </a:xfrm>
              <a:solidFill>
                <a:srgbClr val="F39C12"/>
              </a:solidFill>
            </p:grpSpPr>
            <p:sp>
              <p:nvSpPr>
                <p:cNvPr id="95" name="Oval 7"/>
                <p:cNvSpPr>
                  <a:spLocks noChangeArrowheads="1"/>
                </p:cNvSpPr>
                <p:nvPr/>
              </p:nvSpPr>
              <p:spPr bwMode="auto">
                <a:xfrm>
                  <a:off x="2942092" y="3367484"/>
                  <a:ext cx="104775" cy="112713"/>
                </a:xfrm>
                <a:prstGeom prst="ellipse">
                  <a:avLst/>
                </a:prstGeom>
                <a:solidFill>
                  <a:srgbClr val="C70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96" name="Freeform 8"/>
                <p:cNvSpPr>
                  <a:spLocks/>
                </p:cNvSpPr>
                <p:nvPr/>
              </p:nvSpPr>
              <p:spPr bwMode="auto">
                <a:xfrm>
                  <a:off x="2857954" y="3489722"/>
                  <a:ext cx="263525" cy="141288"/>
                </a:xfrm>
                <a:custGeom>
                  <a:avLst/>
                  <a:gdLst>
                    <a:gd name="T0" fmla="*/ 20 w 28"/>
                    <a:gd name="T1" fmla="*/ 0 h 15"/>
                    <a:gd name="T2" fmla="*/ 16 w 28"/>
                    <a:gd name="T3" fmla="*/ 0 h 15"/>
                    <a:gd name="T4" fmla="*/ 14 w 28"/>
                    <a:gd name="T5" fmla="*/ 3 h 15"/>
                    <a:gd name="T6" fmla="*/ 13 w 28"/>
                    <a:gd name="T7" fmla="*/ 0 h 15"/>
                    <a:gd name="T8" fmla="*/ 8 w 28"/>
                    <a:gd name="T9" fmla="*/ 0 h 15"/>
                    <a:gd name="T10" fmla="*/ 0 w 28"/>
                    <a:gd name="T11" fmla="*/ 7 h 15"/>
                    <a:gd name="T12" fmla="*/ 0 w 28"/>
                    <a:gd name="T13" fmla="*/ 15 h 15"/>
                    <a:gd name="T14" fmla="*/ 5 w 28"/>
                    <a:gd name="T15" fmla="*/ 15 h 15"/>
                    <a:gd name="T16" fmla="*/ 5 w 28"/>
                    <a:gd name="T17" fmla="*/ 8 h 15"/>
                    <a:gd name="T18" fmla="*/ 7 w 28"/>
                    <a:gd name="T19" fmla="*/ 8 h 15"/>
                    <a:gd name="T20" fmla="*/ 7 w 28"/>
                    <a:gd name="T21" fmla="*/ 15 h 15"/>
                    <a:gd name="T22" fmla="*/ 21 w 28"/>
                    <a:gd name="T23" fmla="*/ 15 h 15"/>
                    <a:gd name="T24" fmla="*/ 21 w 28"/>
                    <a:gd name="T25" fmla="*/ 8 h 15"/>
                    <a:gd name="T26" fmla="*/ 23 w 28"/>
                    <a:gd name="T27" fmla="*/ 8 h 15"/>
                    <a:gd name="T28" fmla="*/ 23 w 28"/>
                    <a:gd name="T29" fmla="*/ 15 h 15"/>
                    <a:gd name="T30" fmla="*/ 28 w 28"/>
                    <a:gd name="T31" fmla="*/ 15 h 15"/>
                    <a:gd name="T32" fmla="*/ 28 w 28"/>
                    <a:gd name="T33" fmla="*/ 7 h 15"/>
                    <a:gd name="T34" fmla="*/ 20 w 28"/>
                    <a:gd name="T3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15">
                      <a:moveTo>
                        <a:pt x="20" y="0"/>
                      </a:moveTo>
                      <a:cubicBezTo>
                        <a:pt x="16" y="0"/>
                        <a:pt x="16" y="0"/>
                        <a:pt x="16" y="0"/>
                      </a:cubicBezTo>
                      <a:cubicBezTo>
                        <a:pt x="14" y="3"/>
                        <a:pt x="14" y="3"/>
                        <a:pt x="14" y="3"/>
                      </a:cubicBezTo>
                      <a:cubicBezTo>
                        <a:pt x="13" y="0"/>
                        <a:pt x="13" y="0"/>
                        <a:pt x="13" y="0"/>
                      </a:cubicBezTo>
                      <a:cubicBezTo>
                        <a:pt x="8" y="0"/>
                        <a:pt x="8" y="0"/>
                        <a:pt x="8" y="0"/>
                      </a:cubicBezTo>
                      <a:cubicBezTo>
                        <a:pt x="0" y="1"/>
                        <a:pt x="0" y="7"/>
                        <a:pt x="0" y="7"/>
                      </a:cubicBezTo>
                      <a:cubicBezTo>
                        <a:pt x="0" y="15"/>
                        <a:pt x="0" y="15"/>
                        <a:pt x="0" y="15"/>
                      </a:cubicBezTo>
                      <a:cubicBezTo>
                        <a:pt x="5" y="15"/>
                        <a:pt x="5" y="15"/>
                        <a:pt x="5" y="15"/>
                      </a:cubicBezTo>
                      <a:cubicBezTo>
                        <a:pt x="5" y="8"/>
                        <a:pt x="5" y="8"/>
                        <a:pt x="5" y="8"/>
                      </a:cubicBezTo>
                      <a:cubicBezTo>
                        <a:pt x="7" y="8"/>
                        <a:pt x="7" y="8"/>
                        <a:pt x="7" y="8"/>
                      </a:cubicBezTo>
                      <a:cubicBezTo>
                        <a:pt x="7" y="15"/>
                        <a:pt x="7" y="15"/>
                        <a:pt x="7" y="15"/>
                      </a:cubicBezTo>
                      <a:cubicBezTo>
                        <a:pt x="21" y="15"/>
                        <a:pt x="21" y="15"/>
                        <a:pt x="21" y="15"/>
                      </a:cubicBezTo>
                      <a:cubicBezTo>
                        <a:pt x="21" y="8"/>
                        <a:pt x="21" y="8"/>
                        <a:pt x="21" y="8"/>
                      </a:cubicBezTo>
                      <a:cubicBezTo>
                        <a:pt x="23" y="8"/>
                        <a:pt x="23" y="8"/>
                        <a:pt x="23" y="8"/>
                      </a:cubicBezTo>
                      <a:cubicBezTo>
                        <a:pt x="23" y="15"/>
                        <a:pt x="23" y="15"/>
                        <a:pt x="23" y="15"/>
                      </a:cubicBezTo>
                      <a:cubicBezTo>
                        <a:pt x="28" y="15"/>
                        <a:pt x="28" y="15"/>
                        <a:pt x="28" y="15"/>
                      </a:cubicBezTo>
                      <a:cubicBezTo>
                        <a:pt x="28" y="7"/>
                        <a:pt x="28" y="7"/>
                        <a:pt x="28" y="7"/>
                      </a:cubicBezTo>
                      <a:cubicBezTo>
                        <a:pt x="27" y="0"/>
                        <a:pt x="20" y="0"/>
                        <a:pt x="20" y="0"/>
                      </a:cubicBezTo>
                      <a:close/>
                    </a:path>
                  </a:pathLst>
                </a:custGeom>
                <a:solidFill>
                  <a:srgbClr val="C70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nvGrpSpPr>
              <p:cNvPr id="71" name="组合 70"/>
              <p:cNvGrpSpPr/>
              <p:nvPr/>
            </p:nvGrpSpPr>
            <p:grpSpPr>
              <a:xfrm flipH="1">
                <a:off x="5797781" y="5735790"/>
                <a:ext cx="207752" cy="207753"/>
                <a:chOff x="3169104" y="3367484"/>
                <a:chExt cx="263525" cy="263526"/>
              </a:xfrm>
              <a:solidFill>
                <a:srgbClr val="F39C12"/>
              </a:solidFill>
            </p:grpSpPr>
            <p:sp>
              <p:nvSpPr>
                <p:cNvPr id="93" name="Oval 9"/>
                <p:cNvSpPr>
                  <a:spLocks noChangeArrowheads="1"/>
                </p:cNvSpPr>
                <p:nvPr/>
              </p:nvSpPr>
              <p:spPr bwMode="auto">
                <a:xfrm>
                  <a:off x="3253242" y="3367484"/>
                  <a:ext cx="103188" cy="112713"/>
                </a:xfrm>
                <a:prstGeom prst="ellipse">
                  <a:avLst/>
                </a:prstGeom>
                <a:solidFill>
                  <a:srgbClr val="C70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94" name="Freeform 10"/>
                <p:cNvSpPr>
                  <a:spLocks/>
                </p:cNvSpPr>
                <p:nvPr/>
              </p:nvSpPr>
              <p:spPr bwMode="auto">
                <a:xfrm>
                  <a:off x="3169104" y="3489722"/>
                  <a:ext cx="263525" cy="141288"/>
                </a:xfrm>
                <a:custGeom>
                  <a:avLst/>
                  <a:gdLst>
                    <a:gd name="T0" fmla="*/ 20 w 28"/>
                    <a:gd name="T1" fmla="*/ 0 h 15"/>
                    <a:gd name="T2" fmla="*/ 16 w 28"/>
                    <a:gd name="T3" fmla="*/ 0 h 15"/>
                    <a:gd name="T4" fmla="*/ 15 w 28"/>
                    <a:gd name="T5" fmla="*/ 3 h 15"/>
                    <a:gd name="T6" fmla="*/ 13 w 28"/>
                    <a:gd name="T7" fmla="*/ 0 h 15"/>
                    <a:gd name="T8" fmla="*/ 8 w 28"/>
                    <a:gd name="T9" fmla="*/ 0 h 15"/>
                    <a:gd name="T10" fmla="*/ 0 w 28"/>
                    <a:gd name="T11" fmla="*/ 7 h 15"/>
                    <a:gd name="T12" fmla="*/ 0 w 28"/>
                    <a:gd name="T13" fmla="*/ 15 h 15"/>
                    <a:gd name="T14" fmla="*/ 5 w 28"/>
                    <a:gd name="T15" fmla="*/ 15 h 15"/>
                    <a:gd name="T16" fmla="*/ 5 w 28"/>
                    <a:gd name="T17" fmla="*/ 8 h 15"/>
                    <a:gd name="T18" fmla="*/ 7 w 28"/>
                    <a:gd name="T19" fmla="*/ 8 h 15"/>
                    <a:gd name="T20" fmla="*/ 7 w 28"/>
                    <a:gd name="T21" fmla="*/ 15 h 15"/>
                    <a:gd name="T22" fmla="*/ 22 w 28"/>
                    <a:gd name="T23" fmla="*/ 15 h 15"/>
                    <a:gd name="T24" fmla="*/ 22 w 28"/>
                    <a:gd name="T25" fmla="*/ 8 h 15"/>
                    <a:gd name="T26" fmla="*/ 23 w 28"/>
                    <a:gd name="T27" fmla="*/ 8 h 15"/>
                    <a:gd name="T28" fmla="*/ 23 w 28"/>
                    <a:gd name="T29" fmla="*/ 15 h 15"/>
                    <a:gd name="T30" fmla="*/ 28 w 28"/>
                    <a:gd name="T31" fmla="*/ 15 h 15"/>
                    <a:gd name="T32" fmla="*/ 28 w 28"/>
                    <a:gd name="T33" fmla="*/ 7 h 15"/>
                    <a:gd name="T34" fmla="*/ 20 w 28"/>
                    <a:gd name="T3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15">
                      <a:moveTo>
                        <a:pt x="20" y="0"/>
                      </a:moveTo>
                      <a:cubicBezTo>
                        <a:pt x="16" y="0"/>
                        <a:pt x="16" y="0"/>
                        <a:pt x="16" y="0"/>
                      </a:cubicBezTo>
                      <a:cubicBezTo>
                        <a:pt x="15" y="3"/>
                        <a:pt x="15" y="3"/>
                        <a:pt x="15" y="3"/>
                      </a:cubicBezTo>
                      <a:cubicBezTo>
                        <a:pt x="13" y="0"/>
                        <a:pt x="13" y="0"/>
                        <a:pt x="13" y="0"/>
                      </a:cubicBezTo>
                      <a:cubicBezTo>
                        <a:pt x="8" y="0"/>
                        <a:pt x="8" y="0"/>
                        <a:pt x="8" y="0"/>
                      </a:cubicBezTo>
                      <a:cubicBezTo>
                        <a:pt x="0" y="1"/>
                        <a:pt x="0" y="7"/>
                        <a:pt x="0" y="7"/>
                      </a:cubicBezTo>
                      <a:cubicBezTo>
                        <a:pt x="0" y="15"/>
                        <a:pt x="0" y="15"/>
                        <a:pt x="0" y="15"/>
                      </a:cubicBezTo>
                      <a:cubicBezTo>
                        <a:pt x="5" y="15"/>
                        <a:pt x="5" y="15"/>
                        <a:pt x="5" y="15"/>
                      </a:cubicBezTo>
                      <a:cubicBezTo>
                        <a:pt x="5" y="8"/>
                        <a:pt x="5" y="8"/>
                        <a:pt x="5" y="8"/>
                      </a:cubicBezTo>
                      <a:cubicBezTo>
                        <a:pt x="7" y="8"/>
                        <a:pt x="7" y="8"/>
                        <a:pt x="7" y="8"/>
                      </a:cubicBezTo>
                      <a:cubicBezTo>
                        <a:pt x="7" y="15"/>
                        <a:pt x="7" y="15"/>
                        <a:pt x="7" y="15"/>
                      </a:cubicBezTo>
                      <a:cubicBezTo>
                        <a:pt x="22" y="15"/>
                        <a:pt x="22" y="15"/>
                        <a:pt x="22" y="15"/>
                      </a:cubicBezTo>
                      <a:cubicBezTo>
                        <a:pt x="22" y="8"/>
                        <a:pt x="22" y="8"/>
                        <a:pt x="22" y="8"/>
                      </a:cubicBezTo>
                      <a:cubicBezTo>
                        <a:pt x="23" y="8"/>
                        <a:pt x="23" y="8"/>
                        <a:pt x="23" y="8"/>
                      </a:cubicBezTo>
                      <a:cubicBezTo>
                        <a:pt x="23" y="15"/>
                        <a:pt x="23" y="15"/>
                        <a:pt x="23" y="15"/>
                      </a:cubicBezTo>
                      <a:cubicBezTo>
                        <a:pt x="28" y="15"/>
                        <a:pt x="28" y="15"/>
                        <a:pt x="28" y="15"/>
                      </a:cubicBezTo>
                      <a:cubicBezTo>
                        <a:pt x="28" y="7"/>
                        <a:pt x="28" y="7"/>
                        <a:pt x="28" y="7"/>
                      </a:cubicBezTo>
                      <a:cubicBezTo>
                        <a:pt x="28" y="0"/>
                        <a:pt x="20" y="0"/>
                        <a:pt x="20" y="0"/>
                      </a:cubicBezTo>
                      <a:close/>
                    </a:path>
                  </a:pathLst>
                </a:custGeom>
                <a:solidFill>
                  <a:srgbClr val="C70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nvGrpSpPr>
              <p:cNvPr id="72" name="组合 71"/>
              <p:cNvGrpSpPr/>
              <p:nvPr/>
            </p:nvGrpSpPr>
            <p:grpSpPr>
              <a:xfrm flipH="1">
                <a:off x="6049334" y="5735790"/>
                <a:ext cx="207752" cy="207753"/>
                <a:chOff x="3525197" y="3367484"/>
                <a:chExt cx="263525" cy="263526"/>
              </a:xfrm>
              <a:solidFill>
                <a:srgbClr val="F39C12"/>
              </a:solidFill>
            </p:grpSpPr>
            <p:sp>
              <p:nvSpPr>
                <p:cNvPr id="91" name="Oval 5"/>
                <p:cNvSpPr>
                  <a:spLocks noChangeArrowheads="1"/>
                </p:cNvSpPr>
                <p:nvPr/>
              </p:nvSpPr>
              <p:spPr bwMode="auto">
                <a:xfrm>
                  <a:off x="3599810" y="3367484"/>
                  <a:ext cx="114300" cy="112713"/>
                </a:xfrm>
                <a:prstGeom prst="ellipse">
                  <a:avLst/>
                </a:prstGeom>
                <a:solidFill>
                  <a:srgbClr val="C70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92" name="Freeform 6"/>
                <p:cNvSpPr>
                  <a:spLocks/>
                </p:cNvSpPr>
                <p:nvPr/>
              </p:nvSpPr>
              <p:spPr bwMode="auto">
                <a:xfrm>
                  <a:off x="3525197" y="3499247"/>
                  <a:ext cx="263525" cy="131763"/>
                </a:xfrm>
                <a:custGeom>
                  <a:avLst/>
                  <a:gdLst>
                    <a:gd name="T0" fmla="*/ 20 w 28"/>
                    <a:gd name="T1" fmla="*/ 0 h 14"/>
                    <a:gd name="T2" fmla="*/ 16 w 28"/>
                    <a:gd name="T3" fmla="*/ 0 h 14"/>
                    <a:gd name="T4" fmla="*/ 14 w 28"/>
                    <a:gd name="T5" fmla="*/ 2 h 14"/>
                    <a:gd name="T6" fmla="*/ 13 w 28"/>
                    <a:gd name="T7" fmla="*/ 0 h 14"/>
                    <a:gd name="T8" fmla="*/ 8 w 28"/>
                    <a:gd name="T9" fmla="*/ 0 h 14"/>
                    <a:gd name="T10" fmla="*/ 0 w 28"/>
                    <a:gd name="T11" fmla="*/ 6 h 14"/>
                    <a:gd name="T12" fmla="*/ 0 w 28"/>
                    <a:gd name="T13" fmla="*/ 14 h 14"/>
                    <a:gd name="T14" fmla="*/ 5 w 28"/>
                    <a:gd name="T15" fmla="*/ 14 h 14"/>
                    <a:gd name="T16" fmla="*/ 5 w 28"/>
                    <a:gd name="T17" fmla="*/ 7 h 14"/>
                    <a:gd name="T18" fmla="*/ 7 w 28"/>
                    <a:gd name="T19" fmla="*/ 7 h 14"/>
                    <a:gd name="T20" fmla="*/ 7 w 28"/>
                    <a:gd name="T21" fmla="*/ 14 h 14"/>
                    <a:gd name="T22" fmla="*/ 21 w 28"/>
                    <a:gd name="T23" fmla="*/ 14 h 14"/>
                    <a:gd name="T24" fmla="*/ 21 w 28"/>
                    <a:gd name="T25" fmla="*/ 7 h 14"/>
                    <a:gd name="T26" fmla="*/ 23 w 28"/>
                    <a:gd name="T27" fmla="*/ 7 h 14"/>
                    <a:gd name="T28" fmla="*/ 23 w 28"/>
                    <a:gd name="T29" fmla="*/ 14 h 14"/>
                    <a:gd name="T30" fmla="*/ 28 w 28"/>
                    <a:gd name="T31" fmla="*/ 14 h 14"/>
                    <a:gd name="T32" fmla="*/ 28 w 28"/>
                    <a:gd name="T33" fmla="*/ 6 h 14"/>
                    <a:gd name="T34" fmla="*/ 20 w 28"/>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14">
                      <a:moveTo>
                        <a:pt x="20" y="0"/>
                      </a:moveTo>
                      <a:cubicBezTo>
                        <a:pt x="16" y="0"/>
                        <a:pt x="16" y="0"/>
                        <a:pt x="16" y="0"/>
                      </a:cubicBezTo>
                      <a:cubicBezTo>
                        <a:pt x="14" y="2"/>
                        <a:pt x="14" y="2"/>
                        <a:pt x="14" y="2"/>
                      </a:cubicBezTo>
                      <a:cubicBezTo>
                        <a:pt x="13" y="0"/>
                        <a:pt x="13" y="0"/>
                        <a:pt x="13" y="0"/>
                      </a:cubicBezTo>
                      <a:cubicBezTo>
                        <a:pt x="8" y="0"/>
                        <a:pt x="8" y="0"/>
                        <a:pt x="8" y="0"/>
                      </a:cubicBezTo>
                      <a:cubicBezTo>
                        <a:pt x="0" y="0"/>
                        <a:pt x="0" y="6"/>
                        <a:pt x="0" y="6"/>
                      </a:cubicBezTo>
                      <a:cubicBezTo>
                        <a:pt x="0" y="14"/>
                        <a:pt x="0" y="14"/>
                        <a:pt x="0" y="14"/>
                      </a:cubicBezTo>
                      <a:cubicBezTo>
                        <a:pt x="5" y="14"/>
                        <a:pt x="5" y="14"/>
                        <a:pt x="5" y="14"/>
                      </a:cubicBezTo>
                      <a:cubicBezTo>
                        <a:pt x="5" y="7"/>
                        <a:pt x="5" y="7"/>
                        <a:pt x="5" y="7"/>
                      </a:cubicBezTo>
                      <a:cubicBezTo>
                        <a:pt x="7" y="7"/>
                        <a:pt x="7" y="7"/>
                        <a:pt x="7" y="7"/>
                      </a:cubicBezTo>
                      <a:cubicBezTo>
                        <a:pt x="7" y="14"/>
                        <a:pt x="7" y="14"/>
                        <a:pt x="7" y="14"/>
                      </a:cubicBezTo>
                      <a:cubicBezTo>
                        <a:pt x="21" y="14"/>
                        <a:pt x="21" y="14"/>
                        <a:pt x="21" y="14"/>
                      </a:cubicBezTo>
                      <a:cubicBezTo>
                        <a:pt x="21" y="7"/>
                        <a:pt x="21" y="7"/>
                        <a:pt x="21" y="7"/>
                      </a:cubicBezTo>
                      <a:cubicBezTo>
                        <a:pt x="23" y="7"/>
                        <a:pt x="23" y="7"/>
                        <a:pt x="23" y="7"/>
                      </a:cubicBezTo>
                      <a:cubicBezTo>
                        <a:pt x="23" y="14"/>
                        <a:pt x="23" y="14"/>
                        <a:pt x="23" y="14"/>
                      </a:cubicBezTo>
                      <a:cubicBezTo>
                        <a:pt x="28" y="14"/>
                        <a:pt x="28" y="14"/>
                        <a:pt x="28" y="14"/>
                      </a:cubicBezTo>
                      <a:cubicBezTo>
                        <a:pt x="28" y="6"/>
                        <a:pt x="28" y="6"/>
                        <a:pt x="28" y="6"/>
                      </a:cubicBezTo>
                      <a:cubicBezTo>
                        <a:pt x="27" y="0"/>
                        <a:pt x="20" y="0"/>
                        <a:pt x="20" y="0"/>
                      </a:cubicBezTo>
                      <a:close/>
                    </a:path>
                  </a:pathLst>
                </a:custGeom>
                <a:solidFill>
                  <a:srgbClr val="C70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nvGrpSpPr>
              <p:cNvPr id="73" name="组合 72"/>
              <p:cNvGrpSpPr/>
              <p:nvPr/>
            </p:nvGrpSpPr>
            <p:grpSpPr>
              <a:xfrm flipH="1">
                <a:off x="6300887" y="5735790"/>
                <a:ext cx="207752" cy="207753"/>
                <a:chOff x="3836347" y="3367484"/>
                <a:chExt cx="263525" cy="263526"/>
              </a:xfrm>
              <a:solidFill>
                <a:srgbClr val="F39C12"/>
              </a:solidFill>
            </p:grpSpPr>
            <p:sp>
              <p:nvSpPr>
                <p:cNvPr id="89" name="Oval 7"/>
                <p:cNvSpPr>
                  <a:spLocks noChangeArrowheads="1"/>
                </p:cNvSpPr>
                <p:nvPr/>
              </p:nvSpPr>
              <p:spPr bwMode="auto">
                <a:xfrm>
                  <a:off x="3920485" y="3367484"/>
                  <a:ext cx="104775" cy="112713"/>
                </a:xfrm>
                <a:prstGeom prst="ellipse">
                  <a:avLst/>
                </a:prstGeom>
                <a:solidFill>
                  <a:srgbClr val="C70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90" name="Freeform 8"/>
                <p:cNvSpPr>
                  <a:spLocks/>
                </p:cNvSpPr>
                <p:nvPr/>
              </p:nvSpPr>
              <p:spPr bwMode="auto">
                <a:xfrm>
                  <a:off x="3836347" y="3489722"/>
                  <a:ext cx="263525" cy="141288"/>
                </a:xfrm>
                <a:custGeom>
                  <a:avLst/>
                  <a:gdLst>
                    <a:gd name="T0" fmla="*/ 20 w 28"/>
                    <a:gd name="T1" fmla="*/ 0 h 15"/>
                    <a:gd name="T2" fmla="*/ 16 w 28"/>
                    <a:gd name="T3" fmla="*/ 0 h 15"/>
                    <a:gd name="T4" fmla="*/ 14 w 28"/>
                    <a:gd name="T5" fmla="*/ 3 h 15"/>
                    <a:gd name="T6" fmla="*/ 13 w 28"/>
                    <a:gd name="T7" fmla="*/ 0 h 15"/>
                    <a:gd name="T8" fmla="*/ 8 w 28"/>
                    <a:gd name="T9" fmla="*/ 0 h 15"/>
                    <a:gd name="T10" fmla="*/ 0 w 28"/>
                    <a:gd name="T11" fmla="*/ 7 h 15"/>
                    <a:gd name="T12" fmla="*/ 0 w 28"/>
                    <a:gd name="T13" fmla="*/ 15 h 15"/>
                    <a:gd name="T14" fmla="*/ 5 w 28"/>
                    <a:gd name="T15" fmla="*/ 15 h 15"/>
                    <a:gd name="T16" fmla="*/ 5 w 28"/>
                    <a:gd name="T17" fmla="*/ 8 h 15"/>
                    <a:gd name="T18" fmla="*/ 7 w 28"/>
                    <a:gd name="T19" fmla="*/ 8 h 15"/>
                    <a:gd name="T20" fmla="*/ 7 w 28"/>
                    <a:gd name="T21" fmla="*/ 15 h 15"/>
                    <a:gd name="T22" fmla="*/ 21 w 28"/>
                    <a:gd name="T23" fmla="*/ 15 h 15"/>
                    <a:gd name="T24" fmla="*/ 21 w 28"/>
                    <a:gd name="T25" fmla="*/ 8 h 15"/>
                    <a:gd name="T26" fmla="*/ 23 w 28"/>
                    <a:gd name="T27" fmla="*/ 8 h 15"/>
                    <a:gd name="T28" fmla="*/ 23 w 28"/>
                    <a:gd name="T29" fmla="*/ 15 h 15"/>
                    <a:gd name="T30" fmla="*/ 28 w 28"/>
                    <a:gd name="T31" fmla="*/ 15 h 15"/>
                    <a:gd name="T32" fmla="*/ 28 w 28"/>
                    <a:gd name="T33" fmla="*/ 7 h 15"/>
                    <a:gd name="T34" fmla="*/ 20 w 28"/>
                    <a:gd name="T3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15">
                      <a:moveTo>
                        <a:pt x="20" y="0"/>
                      </a:moveTo>
                      <a:cubicBezTo>
                        <a:pt x="16" y="0"/>
                        <a:pt x="16" y="0"/>
                        <a:pt x="16" y="0"/>
                      </a:cubicBezTo>
                      <a:cubicBezTo>
                        <a:pt x="14" y="3"/>
                        <a:pt x="14" y="3"/>
                        <a:pt x="14" y="3"/>
                      </a:cubicBezTo>
                      <a:cubicBezTo>
                        <a:pt x="13" y="0"/>
                        <a:pt x="13" y="0"/>
                        <a:pt x="13" y="0"/>
                      </a:cubicBezTo>
                      <a:cubicBezTo>
                        <a:pt x="8" y="0"/>
                        <a:pt x="8" y="0"/>
                        <a:pt x="8" y="0"/>
                      </a:cubicBezTo>
                      <a:cubicBezTo>
                        <a:pt x="0" y="1"/>
                        <a:pt x="0" y="7"/>
                        <a:pt x="0" y="7"/>
                      </a:cubicBezTo>
                      <a:cubicBezTo>
                        <a:pt x="0" y="15"/>
                        <a:pt x="0" y="15"/>
                        <a:pt x="0" y="15"/>
                      </a:cubicBezTo>
                      <a:cubicBezTo>
                        <a:pt x="5" y="15"/>
                        <a:pt x="5" y="15"/>
                        <a:pt x="5" y="15"/>
                      </a:cubicBezTo>
                      <a:cubicBezTo>
                        <a:pt x="5" y="8"/>
                        <a:pt x="5" y="8"/>
                        <a:pt x="5" y="8"/>
                      </a:cubicBezTo>
                      <a:cubicBezTo>
                        <a:pt x="7" y="8"/>
                        <a:pt x="7" y="8"/>
                        <a:pt x="7" y="8"/>
                      </a:cubicBezTo>
                      <a:cubicBezTo>
                        <a:pt x="7" y="15"/>
                        <a:pt x="7" y="15"/>
                        <a:pt x="7" y="15"/>
                      </a:cubicBezTo>
                      <a:cubicBezTo>
                        <a:pt x="21" y="15"/>
                        <a:pt x="21" y="15"/>
                        <a:pt x="21" y="15"/>
                      </a:cubicBezTo>
                      <a:cubicBezTo>
                        <a:pt x="21" y="8"/>
                        <a:pt x="21" y="8"/>
                        <a:pt x="21" y="8"/>
                      </a:cubicBezTo>
                      <a:cubicBezTo>
                        <a:pt x="23" y="8"/>
                        <a:pt x="23" y="8"/>
                        <a:pt x="23" y="8"/>
                      </a:cubicBezTo>
                      <a:cubicBezTo>
                        <a:pt x="23" y="15"/>
                        <a:pt x="23" y="15"/>
                        <a:pt x="23" y="15"/>
                      </a:cubicBezTo>
                      <a:cubicBezTo>
                        <a:pt x="28" y="15"/>
                        <a:pt x="28" y="15"/>
                        <a:pt x="28" y="15"/>
                      </a:cubicBezTo>
                      <a:cubicBezTo>
                        <a:pt x="28" y="7"/>
                        <a:pt x="28" y="7"/>
                        <a:pt x="28" y="7"/>
                      </a:cubicBezTo>
                      <a:cubicBezTo>
                        <a:pt x="27" y="0"/>
                        <a:pt x="20" y="0"/>
                        <a:pt x="20" y="0"/>
                      </a:cubicBezTo>
                      <a:close/>
                    </a:path>
                  </a:pathLst>
                </a:custGeom>
                <a:solidFill>
                  <a:srgbClr val="C70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nvGrpSpPr>
              <p:cNvPr id="74" name="组合 73"/>
              <p:cNvGrpSpPr/>
              <p:nvPr/>
            </p:nvGrpSpPr>
            <p:grpSpPr>
              <a:xfrm flipH="1">
                <a:off x="5294675" y="5952522"/>
                <a:ext cx="207752" cy="207753"/>
                <a:chOff x="2546804" y="3367484"/>
                <a:chExt cx="263525" cy="263526"/>
              </a:xfrm>
              <a:solidFill>
                <a:srgbClr val="F39C12"/>
              </a:solidFill>
            </p:grpSpPr>
            <p:sp>
              <p:nvSpPr>
                <p:cNvPr id="87" name="Oval 5"/>
                <p:cNvSpPr>
                  <a:spLocks noChangeArrowheads="1"/>
                </p:cNvSpPr>
                <p:nvPr/>
              </p:nvSpPr>
              <p:spPr bwMode="auto">
                <a:xfrm>
                  <a:off x="2621417" y="3367484"/>
                  <a:ext cx="114300" cy="112713"/>
                </a:xfrm>
                <a:prstGeom prst="ellipse">
                  <a:avLst/>
                </a:prstGeom>
                <a:solidFill>
                  <a:srgbClr val="C70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88" name="Freeform 6"/>
                <p:cNvSpPr>
                  <a:spLocks/>
                </p:cNvSpPr>
                <p:nvPr/>
              </p:nvSpPr>
              <p:spPr bwMode="auto">
                <a:xfrm>
                  <a:off x="2546804" y="3499247"/>
                  <a:ext cx="263525" cy="131763"/>
                </a:xfrm>
                <a:custGeom>
                  <a:avLst/>
                  <a:gdLst>
                    <a:gd name="T0" fmla="*/ 20 w 28"/>
                    <a:gd name="T1" fmla="*/ 0 h 14"/>
                    <a:gd name="T2" fmla="*/ 16 w 28"/>
                    <a:gd name="T3" fmla="*/ 0 h 14"/>
                    <a:gd name="T4" fmla="*/ 14 w 28"/>
                    <a:gd name="T5" fmla="*/ 2 h 14"/>
                    <a:gd name="T6" fmla="*/ 13 w 28"/>
                    <a:gd name="T7" fmla="*/ 0 h 14"/>
                    <a:gd name="T8" fmla="*/ 8 w 28"/>
                    <a:gd name="T9" fmla="*/ 0 h 14"/>
                    <a:gd name="T10" fmla="*/ 0 w 28"/>
                    <a:gd name="T11" fmla="*/ 6 h 14"/>
                    <a:gd name="T12" fmla="*/ 0 w 28"/>
                    <a:gd name="T13" fmla="*/ 14 h 14"/>
                    <a:gd name="T14" fmla="*/ 5 w 28"/>
                    <a:gd name="T15" fmla="*/ 14 h 14"/>
                    <a:gd name="T16" fmla="*/ 5 w 28"/>
                    <a:gd name="T17" fmla="*/ 7 h 14"/>
                    <a:gd name="T18" fmla="*/ 7 w 28"/>
                    <a:gd name="T19" fmla="*/ 7 h 14"/>
                    <a:gd name="T20" fmla="*/ 7 w 28"/>
                    <a:gd name="T21" fmla="*/ 14 h 14"/>
                    <a:gd name="T22" fmla="*/ 21 w 28"/>
                    <a:gd name="T23" fmla="*/ 14 h 14"/>
                    <a:gd name="T24" fmla="*/ 21 w 28"/>
                    <a:gd name="T25" fmla="*/ 7 h 14"/>
                    <a:gd name="T26" fmla="*/ 23 w 28"/>
                    <a:gd name="T27" fmla="*/ 7 h 14"/>
                    <a:gd name="T28" fmla="*/ 23 w 28"/>
                    <a:gd name="T29" fmla="*/ 14 h 14"/>
                    <a:gd name="T30" fmla="*/ 28 w 28"/>
                    <a:gd name="T31" fmla="*/ 14 h 14"/>
                    <a:gd name="T32" fmla="*/ 28 w 28"/>
                    <a:gd name="T33" fmla="*/ 6 h 14"/>
                    <a:gd name="T34" fmla="*/ 20 w 28"/>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14">
                      <a:moveTo>
                        <a:pt x="20" y="0"/>
                      </a:moveTo>
                      <a:cubicBezTo>
                        <a:pt x="16" y="0"/>
                        <a:pt x="16" y="0"/>
                        <a:pt x="16" y="0"/>
                      </a:cubicBezTo>
                      <a:cubicBezTo>
                        <a:pt x="14" y="2"/>
                        <a:pt x="14" y="2"/>
                        <a:pt x="14" y="2"/>
                      </a:cubicBezTo>
                      <a:cubicBezTo>
                        <a:pt x="13" y="0"/>
                        <a:pt x="13" y="0"/>
                        <a:pt x="13" y="0"/>
                      </a:cubicBezTo>
                      <a:cubicBezTo>
                        <a:pt x="8" y="0"/>
                        <a:pt x="8" y="0"/>
                        <a:pt x="8" y="0"/>
                      </a:cubicBezTo>
                      <a:cubicBezTo>
                        <a:pt x="0" y="0"/>
                        <a:pt x="0" y="6"/>
                        <a:pt x="0" y="6"/>
                      </a:cubicBezTo>
                      <a:cubicBezTo>
                        <a:pt x="0" y="14"/>
                        <a:pt x="0" y="14"/>
                        <a:pt x="0" y="14"/>
                      </a:cubicBezTo>
                      <a:cubicBezTo>
                        <a:pt x="5" y="14"/>
                        <a:pt x="5" y="14"/>
                        <a:pt x="5" y="14"/>
                      </a:cubicBezTo>
                      <a:cubicBezTo>
                        <a:pt x="5" y="7"/>
                        <a:pt x="5" y="7"/>
                        <a:pt x="5" y="7"/>
                      </a:cubicBezTo>
                      <a:cubicBezTo>
                        <a:pt x="7" y="7"/>
                        <a:pt x="7" y="7"/>
                        <a:pt x="7" y="7"/>
                      </a:cubicBezTo>
                      <a:cubicBezTo>
                        <a:pt x="7" y="14"/>
                        <a:pt x="7" y="14"/>
                        <a:pt x="7" y="14"/>
                      </a:cubicBezTo>
                      <a:cubicBezTo>
                        <a:pt x="21" y="14"/>
                        <a:pt x="21" y="14"/>
                        <a:pt x="21" y="14"/>
                      </a:cubicBezTo>
                      <a:cubicBezTo>
                        <a:pt x="21" y="7"/>
                        <a:pt x="21" y="7"/>
                        <a:pt x="21" y="7"/>
                      </a:cubicBezTo>
                      <a:cubicBezTo>
                        <a:pt x="23" y="7"/>
                        <a:pt x="23" y="7"/>
                        <a:pt x="23" y="7"/>
                      </a:cubicBezTo>
                      <a:cubicBezTo>
                        <a:pt x="23" y="14"/>
                        <a:pt x="23" y="14"/>
                        <a:pt x="23" y="14"/>
                      </a:cubicBezTo>
                      <a:cubicBezTo>
                        <a:pt x="28" y="14"/>
                        <a:pt x="28" y="14"/>
                        <a:pt x="28" y="14"/>
                      </a:cubicBezTo>
                      <a:cubicBezTo>
                        <a:pt x="28" y="6"/>
                        <a:pt x="28" y="6"/>
                        <a:pt x="28" y="6"/>
                      </a:cubicBezTo>
                      <a:cubicBezTo>
                        <a:pt x="27" y="0"/>
                        <a:pt x="20" y="0"/>
                        <a:pt x="20" y="0"/>
                      </a:cubicBezTo>
                      <a:close/>
                    </a:path>
                  </a:pathLst>
                </a:custGeom>
                <a:solidFill>
                  <a:srgbClr val="C70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nvGrpSpPr>
              <p:cNvPr id="75" name="组合 74"/>
              <p:cNvGrpSpPr/>
              <p:nvPr/>
            </p:nvGrpSpPr>
            <p:grpSpPr>
              <a:xfrm flipH="1">
                <a:off x="5546228" y="5952522"/>
                <a:ext cx="207752" cy="207753"/>
                <a:chOff x="2857954" y="3367484"/>
                <a:chExt cx="263525" cy="263526"/>
              </a:xfrm>
              <a:solidFill>
                <a:srgbClr val="F39C12"/>
              </a:solidFill>
            </p:grpSpPr>
            <p:sp>
              <p:nvSpPr>
                <p:cNvPr id="85" name="Oval 7"/>
                <p:cNvSpPr>
                  <a:spLocks noChangeArrowheads="1"/>
                </p:cNvSpPr>
                <p:nvPr/>
              </p:nvSpPr>
              <p:spPr bwMode="auto">
                <a:xfrm>
                  <a:off x="2942092" y="3367484"/>
                  <a:ext cx="104775" cy="112713"/>
                </a:xfrm>
                <a:prstGeom prst="ellipse">
                  <a:avLst/>
                </a:prstGeom>
                <a:solidFill>
                  <a:srgbClr val="C70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86" name="Freeform 8"/>
                <p:cNvSpPr>
                  <a:spLocks/>
                </p:cNvSpPr>
                <p:nvPr/>
              </p:nvSpPr>
              <p:spPr bwMode="auto">
                <a:xfrm>
                  <a:off x="2857954" y="3489722"/>
                  <a:ext cx="263525" cy="141288"/>
                </a:xfrm>
                <a:custGeom>
                  <a:avLst/>
                  <a:gdLst>
                    <a:gd name="T0" fmla="*/ 20 w 28"/>
                    <a:gd name="T1" fmla="*/ 0 h 15"/>
                    <a:gd name="T2" fmla="*/ 16 w 28"/>
                    <a:gd name="T3" fmla="*/ 0 h 15"/>
                    <a:gd name="T4" fmla="*/ 14 w 28"/>
                    <a:gd name="T5" fmla="*/ 3 h 15"/>
                    <a:gd name="T6" fmla="*/ 13 w 28"/>
                    <a:gd name="T7" fmla="*/ 0 h 15"/>
                    <a:gd name="T8" fmla="*/ 8 w 28"/>
                    <a:gd name="T9" fmla="*/ 0 h 15"/>
                    <a:gd name="T10" fmla="*/ 0 w 28"/>
                    <a:gd name="T11" fmla="*/ 7 h 15"/>
                    <a:gd name="T12" fmla="*/ 0 w 28"/>
                    <a:gd name="T13" fmla="*/ 15 h 15"/>
                    <a:gd name="T14" fmla="*/ 5 w 28"/>
                    <a:gd name="T15" fmla="*/ 15 h 15"/>
                    <a:gd name="T16" fmla="*/ 5 w 28"/>
                    <a:gd name="T17" fmla="*/ 8 h 15"/>
                    <a:gd name="T18" fmla="*/ 7 w 28"/>
                    <a:gd name="T19" fmla="*/ 8 h 15"/>
                    <a:gd name="T20" fmla="*/ 7 w 28"/>
                    <a:gd name="T21" fmla="*/ 15 h 15"/>
                    <a:gd name="T22" fmla="*/ 21 w 28"/>
                    <a:gd name="T23" fmla="*/ 15 h 15"/>
                    <a:gd name="T24" fmla="*/ 21 w 28"/>
                    <a:gd name="T25" fmla="*/ 8 h 15"/>
                    <a:gd name="T26" fmla="*/ 23 w 28"/>
                    <a:gd name="T27" fmla="*/ 8 h 15"/>
                    <a:gd name="T28" fmla="*/ 23 w 28"/>
                    <a:gd name="T29" fmla="*/ 15 h 15"/>
                    <a:gd name="T30" fmla="*/ 28 w 28"/>
                    <a:gd name="T31" fmla="*/ 15 h 15"/>
                    <a:gd name="T32" fmla="*/ 28 w 28"/>
                    <a:gd name="T33" fmla="*/ 7 h 15"/>
                    <a:gd name="T34" fmla="*/ 20 w 28"/>
                    <a:gd name="T3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15">
                      <a:moveTo>
                        <a:pt x="20" y="0"/>
                      </a:moveTo>
                      <a:cubicBezTo>
                        <a:pt x="16" y="0"/>
                        <a:pt x="16" y="0"/>
                        <a:pt x="16" y="0"/>
                      </a:cubicBezTo>
                      <a:cubicBezTo>
                        <a:pt x="14" y="3"/>
                        <a:pt x="14" y="3"/>
                        <a:pt x="14" y="3"/>
                      </a:cubicBezTo>
                      <a:cubicBezTo>
                        <a:pt x="13" y="0"/>
                        <a:pt x="13" y="0"/>
                        <a:pt x="13" y="0"/>
                      </a:cubicBezTo>
                      <a:cubicBezTo>
                        <a:pt x="8" y="0"/>
                        <a:pt x="8" y="0"/>
                        <a:pt x="8" y="0"/>
                      </a:cubicBezTo>
                      <a:cubicBezTo>
                        <a:pt x="0" y="1"/>
                        <a:pt x="0" y="7"/>
                        <a:pt x="0" y="7"/>
                      </a:cubicBezTo>
                      <a:cubicBezTo>
                        <a:pt x="0" y="15"/>
                        <a:pt x="0" y="15"/>
                        <a:pt x="0" y="15"/>
                      </a:cubicBezTo>
                      <a:cubicBezTo>
                        <a:pt x="5" y="15"/>
                        <a:pt x="5" y="15"/>
                        <a:pt x="5" y="15"/>
                      </a:cubicBezTo>
                      <a:cubicBezTo>
                        <a:pt x="5" y="8"/>
                        <a:pt x="5" y="8"/>
                        <a:pt x="5" y="8"/>
                      </a:cubicBezTo>
                      <a:cubicBezTo>
                        <a:pt x="7" y="8"/>
                        <a:pt x="7" y="8"/>
                        <a:pt x="7" y="8"/>
                      </a:cubicBezTo>
                      <a:cubicBezTo>
                        <a:pt x="7" y="15"/>
                        <a:pt x="7" y="15"/>
                        <a:pt x="7" y="15"/>
                      </a:cubicBezTo>
                      <a:cubicBezTo>
                        <a:pt x="21" y="15"/>
                        <a:pt x="21" y="15"/>
                        <a:pt x="21" y="15"/>
                      </a:cubicBezTo>
                      <a:cubicBezTo>
                        <a:pt x="21" y="8"/>
                        <a:pt x="21" y="8"/>
                        <a:pt x="21" y="8"/>
                      </a:cubicBezTo>
                      <a:cubicBezTo>
                        <a:pt x="23" y="8"/>
                        <a:pt x="23" y="8"/>
                        <a:pt x="23" y="8"/>
                      </a:cubicBezTo>
                      <a:cubicBezTo>
                        <a:pt x="23" y="15"/>
                        <a:pt x="23" y="15"/>
                        <a:pt x="23" y="15"/>
                      </a:cubicBezTo>
                      <a:cubicBezTo>
                        <a:pt x="28" y="15"/>
                        <a:pt x="28" y="15"/>
                        <a:pt x="28" y="15"/>
                      </a:cubicBezTo>
                      <a:cubicBezTo>
                        <a:pt x="28" y="7"/>
                        <a:pt x="28" y="7"/>
                        <a:pt x="28" y="7"/>
                      </a:cubicBezTo>
                      <a:cubicBezTo>
                        <a:pt x="27" y="0"/>
                        <a:pt x="20" y="0"/>
                        <a:pt x="20" y="0"/>
                      </a:cubicBezTo>
                      <a:close/>
                    </a:path>
                  </a:pathLst>
                </a:custGeom>
                <a:solidFill>
                  <a:srgbClr val="C70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nvGrpSpPr>
              <p:cNvPr id="76" name="组合 75"/>
              <p:cNvGrpSpPr/>
              <p:nvPr/>
            </p:nvGrpSpPr>
            <p:grpSpPr>
              <a:xfrm flipH="1">
                <a:off x="5797781" y="5952522"/>
                <a:ext cx="207752" cy="207753"/>
                <a:chOff x="3169104" y="3367484"/>
                <a:chExt cx="263525" cy="263526"/>
              </a:xfrm>
              <a:solidFill>
                <a:schemeClr val="tx1">
                  <a:lumMod val="50000"/>
                  <a:lumOff val="50000"/>
                </a:schemeClr>
              </a:solidFill>
            </p:grpSpPr>
            <p:sp>
              <p:nvSpPr>
                <p:cNvPr id="83" name="Oval 9"/>
                <p:cNvSpPr>
                  <a:spLocks noChangeArrowheads="1"/>
                </p:cNvSpPr>
                <p:nvPr/>
              </p:nvSpPr>
              <p:spPr bwMode="auto">
                <a:xfrm>
                  <a:off x="3253242" y="3367484"/>
                  <a:ext cx="103188" cy="1127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84" name="Freeform 10"/>
                <p:cNvSpPr>
                  <a:spLocks/>
                </p:cNvSpPr>
                <p:nvPr/>
              </p:nvSpPr>
              <p:spPr bwMode="auto">
                <a:xfrm>
                  <a:off x="3169104" y="3489722"/>
                  <a:ext cx="263525" cy="141288"/>
                </a:xfrm>
                <a:custGeom>
                  <a:avLst/>
                  <a:gdLst>
                    <a:gd name="T0" fmla="*/ 20 w 28"/>
                    <a:gd name="T1" fmla="*/ 0 h 15"/>
                    <a:gd name="T2" fmla="*/ 16 w 28"/>
                    <a:gd name="T3" fmla="*/ 0 h 15"/>
                    <a:gd name="T4" fmla="*/ 15 w 28"/>
                    <a:gd name="T5" fmla="*/ 3 h 15"/>
                    <a:gd name="T6" fmla="*/ 13 w 28"/>
                    <a:gd name="T7" fmla="*/ 0 h 15"/>
                    <a:gd name="T8" fmla="*/ 8 w 28"/>
                    <a:gd name="T9" fmla="*/ 0 h 15"/>
                    <a:gd name="T10" fmla="*/ 0 w 28"/>
                    <a:gd name="T11" fmla="*/ 7 h 15"/>
                    <a:gd name="T12" fmla="*/ 0 w 28"/>
                    <a:gd name="T13" fmla="*/ 15 h 15"/>
                    <a:gd name="T14" fmla="*/ 5 w 28"/>
                    <a:gd name="T15" fmla="*/ 15 h 15"/>
                    <a:gd name="T16" fmla="*/ 5 w 28"/>
                    <a:gd name="T17" fmla="*/ 8 h 15"/>
                    <a:gd name="T18" fmla="*/ 7 w 28"/>
                    <a:gd name="T19" fmla="*/ 8 h 15"/>
                    <a:gd name="T20" fmla="*/ 7 w 28"/>
                    <a:gd name="T21" fmla="*/ 15 h 15"/>
                    <a:gd name="T22" fmla="*/ 22 w 28"/>
                    <a:gd name="T23" fmla="*/ 15 h 15"/>
                    <a:gd name="T24" fmla="*/ 22 w 28"/>
                    <a:gd name="T25" fmla="*/ 8 h 15"/>
                    <a:gd name="T26" fmla="*/ 23 w 28"/>
                    <a:gd name="T27" fmla="*/ 8 h 15"/>
                    <a:gd name="T28" fmla="*/ 23 w 28"/>
                    <a:gd name="T29" fmla="*/ 15 h 15"/>
                    <a:gd name="T30" fmla="*/ 28 w 28"/>
                    <a:gd name="T31" fmla="*/ 15 h 15"/>
                    <a:gd name="T32" fmla="*/ 28 w 28"/>
                    <a:gd name="T33" fmla="*/ 7 h 15"/>
                    <a:gd name="T34" fmla="*/ 20 w 28"/>
                    <a:gd name="T3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15">
                      <a:moveTo>
                        <a:pt x="20" y="0"/>
                      </a:moveTo>
                      <a:cubicBezTo>
                        <a:pt x="16" y="0"/>
                        <a:pt x="16" y="0"/>
                        <a:pt x="16" y="0"/>
                      </a:cubicBezTo>
                      <a:cubicBezTo>
                        <a:pt x="15" y="3"/>
                        <a:pt x="15" y="3"/>
                        <a:pt x="15" y="3"/>
                      </a:cubicBezTo>
                      <a:cubicBezTo>
                        <a:pt x="13" y="0"/>
                        <a:pt x="13" y="0"/>
                        <a:pt x="13" y="0"/>
                      </a:cubicBezTo>
                      <a:cubicBezTo>
                        <a:pt x="8" y="0"/>
                        <a:pt x="8" y="0"/>
                        <a:pt x="8" y="0"/>
                      </a:cubicBezTo>
                      <a:cubicBezTo>
                        <a:pt x="0" y="1"/>
                        <a:pt x="0" y="7"/>
                        <a:pt x="0" y="7"/>
                      </a:cubicBezTo>
                      <a:cubicBezTo>
                        <a:pt x="0" y="15"/>
                        <a:pt x="0" y="15"/>
                        <a:pt x="0" y="15"/>
                      </a:cubicBezTo>
                      <a:cubicBezTo>
                        <a:pt x="5" y="15"/>
                        <a:pt x="5" y="15"/>
                        <a:pt x="5" y="15"/>
                      </a:cubicBezTo>
                      <a:cubicBezTo>
                        <a:pt x="5" y="8"/>
                        <a:pt x="5" y="8"/>
                        <a:pt x="5" y="8"/>
                      </a:cubicBezTo>
                      <a:cubicBezTo>
                        <a:pt x="7" y="8"/>
                        <a:pt x="7" y="8"/>
                        <a:pt x="7" y="8"/>
                      </a:cubicBezTo>
                      <a:cubicBezTo>
                        <a:pt x="7" y="15"/>
                        <a:pt x="7" y="15"/>
                        <a:pt x="7" y="15"/>
                      </a:cubicBezTo>
                      <a:cubicBezTo>
                        <a:pt x="22" y="15"/>
                        <a:pt x="22" y="15"/>
                        <a:pt x="22" y="15"/>
                      </a:cubicBezTo>
                      <a:cubicBezTo>
                        <a:pt x="22" y="8"/>
                        <a:pt x="22" y="8"/>
                        <a:pt x="22" y="8"/>
                      </a:cubicBezTo>
                      <a:cubicBezTo>
                        <a:pt x="23" y="8"/>
                        <a:pt x="23" y="8"/>
                        <a:pt x="23" y="8"/>
                      </a:cubicBezTo>
                      <a:cubicBezTo>
                        <a:pt x="23" y="15"/>
                        <a:pt x="23" y="15"/>
                        <a:pt x="23" y="15"/>
                      </a:cubicBezTo>
                      <a:cubicBezTo>
                        <a:pt x="28" y="15"/>
                        <a:pt x="28" y="15"/>
                        <a:pt x="28" y="15"/>
                      </a:cubicBezTo>
                      <a:cubicBezTo>
                        <a:pt x="28" y="7"/>
                        <a:pt x="28" y="7"/>
                        <a:pt x="28" y="7"/>
                      </a:cubicBezTo>
                      <a:cubicBezTo>
                        <a:pt x="28"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nvGrpSpPr>
              <p:cNvPr id="77" name="组合 76"/>
              <p:cNvGrpSpPr/>
              <p:nvPr/>
            </p:nvGrpSpPr>
            <p:grpSpPr>
              <a:xfrm flipH="1">
                <a:off x="6049334" y="5952522"/>
                <a:ext cx="207752" cy="207753"/>
                <a:chOff x="3525197" y="3367484"/>
                <a:chExt cx="263525" cy="263526"/>
              </a:xfrm>
              <a:solidFill>
                <a:schemeClr val="tx1">
                  <a:lumMod val="50000"/>
                  <a:lumOff val="50000"/>
                </a:schemeClr>
              </a:solidFill>
            </p:grpSpPr>
            <p:sp>
              <p:nvSpPr>
                <p:cNvPr id="81" name="Oval 5"/>
                <p:cNvSpPr>
                  <a:spLocks noChangeArrowheads="1"/>
                </p:cNvSpPr>
                <p:nvPr/>
              </p:nvSpPr>
              <p:spPr bwMode="auto">
                <a:xfrm>
                  <a:off x="3599810" y="3367484"/>
                  <a:ext cx="114300" cy="1127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82" name="Freeform 6"/>
                <p:cNvSpPr>
                  <a:spLocks/>
                </p:cNvSpPr>
                <p:nvPr/>
              </p:nvSpPr>
              <p:spPr bwMode="auto">
                <a:xfrm>
                  <a:off x="3525197" y="3499247"/>
                  <a:ext cx="263525" cy="131763"/>
                </a:xfrm>
                <a:custGeom>
                  <a:avLst/>
                  <a:gdLst>
                    <a:gd name="T0" fmla="*/ 20 w 28"/>
                    <a:gd name="T1" fmla="*/ 0 h 14"/>
                    <a:gd name="T2" fmla="*/ 16 w 28"/>
                    <a:gd name="T3" fmla="*/ 0 h 14"/>
                    <a:gd name="T4" fmla="*/ 14 w 28"/>
                    <a:gd name="T5" fmla="*/ 2 h 14"/>
                    <a:gd name="T6" fmla="*/ 13 w 28"/>
                    <a:gd name="T7" fmla="*/ 0 h 14"/>
                    <a:gd name="T8" fmla="*/ 8 w 28"/>
                    <a:gd name="T9" fmla="*/ 0 h 14"/>
                    <a:gd name="T10" fmla="*/ 0 w 28"/>
                    <a:gd name="T11" fmla="*/ 6 h 14"/>
                    <a:gd name="T12" fmla="*/ 0 w 28"/>
                    <a:gd name="T13" fmla="*/ 14 h 14"/>
                    <a:gd name="T14" fmla="*/ 5 w 28"/>
                    <a:gd name="T15" fmla="*/ 14 h 14"/>
                    <a:gd name="T16" fmla="*/ 5 w 28"/>
                    <a:gd name="T17" fmla="*/ 7 h 14"/>
                    <a:gd name="T18" fmla="*/ 7 w 28"/>
                    <a:gd name="T19" fmla="*/ 7 h 14"/>
                    <a:gd name="T20" fmla="*/ 7 w 28"/>
                    <a:gd name="T21" fmla="*/ 14 h 14"/>
                    <a:gd name="T22" fmla="*/ 21 w 28"/>
                    <a:gd name="T23" fmla="*/ 14 h 14"/>
                    <a:gd name="T24" fmla="*/ 21 w 28"/>
                    <a:gd name="T25" fmla="*/ 7 h 14"/>
                    <a:gd name="T26" fmla="*/ 23 w 28"/>
                    <a:gd name="T27" fmla="*/ 7 h 14"/>
                    <a:gd name="T28" fmla="*/ 23 w 28"/>
                    <a:gd name="T29" fmla="*/ 14 h 14"/>
                    <a:gd name="T30" fmla="*/ 28 w 28"/>
                    <a:gd name="T31" fmla="*/ 14 h 14"/>
                    <a:gd name="T32" fmla="*/ 28 w 28"/>
                    <a:gd name="T33" fmla="*/ 6 h 14"/>
                    <a:gd name="T34" fmla="*/ 20 w 28"/>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14">
                      <a:moveTo>
                        <a:pt x="20" y="0"/>
                      </a:moveTo>
                      <a:cubicBezTo>
                        <a:pt x="16" y="0"/>
                        <a:pt x="16" y="0"/>
                        <a:pt x="16" y="0"/>
                      </a:cubicBezTo>
                      <a:cubicBezTo>
                        <a:pt x="14" y="2"/>
                        <a:pt x="14" y="2"/>
                        <a:pt x="14" y="2"/>
                      </a:cubicBezTo>
                      <a:cubicBezTo>
                        <a:pt x="13" y="0"/>
                        <a:pt x="13" y="0"/>
                        <a:pt x="13" y="0"/>
                      </a:cubicBezTo>
                      <a:cubicBezTo>
                        <a:pt x="8" y="0"/>
                        <a:pt x="8" y="0"/>
                        <a:pt x="8" y="0"/>
                      </a:cubicBezTo>
                      <a:cubicBezTo>
                        <a:pt x="0" y="0"/>
                        <a:pt x="0" y="6"/>
                        <a:pt x="0" y="6"/>
                      </a:cubicBezTo>
                      <a:cubicBezTo>
                        <a:pt x="0" y="14"/>
                        <a:pt x="0" y="14"/>
                        <a:pt x="0" y="14"/>
                      </a:cubicBezTo>
                      <a:cubicBezTo>
                        <a:pt x="5" y="14"/>
                        <a:pt x="5" y="14"/>
                        <a:pt x="5" y="14"/>
                      </a:cubicBezTo>
                      <a:cubicBezTo>
                        <a:pt x="5" y="7"/>
                        <a:pt x="5" y="7"/>
                        <a:pt x="5" y="7"/>
                      </a:cubicBezTo>
                      <a:cubicBezTo>
                        <a:pt x="7" y="7"/>
                        <a:pt x="7" y="7"/>
                        <a:pt x="7" y="7"/>
                      </a:cubicBezTo>
                      <a:cubicBezTo>
                        <a:pt x="7" y="14"/>
                        <a:pt x="7" y="14"/>
                        <a:pt x="7" y="14"/>
                      </a:cubicBezTo>
                      <a:cubicBezTo>
                        <a:pt x="21" y="14"/>
                        <a:pt x="21" y="14"/>
                        <a:pt x="21" y="14"/>
                      </a:cubicBezTo>
                      <a:cubicBezTo>
                        <a:pt x="21" y="7"/>
                        <a:pt x="21" y="7"/>
                        <a:pt x="21" y="7"/>
                      </a:cubicBezTo>
                      <a:cubicBezTo>
                        <a:pt x="23" y="7"/>
                        <a:pt x="23" y="7"/>
                        <a:pt x="23" y="7"/>
                      </a:cubicBezTo>
                      <a:cubicBezTo>
                        <a:pt x="23" y="14"/>
                        <a:pt x="23" y="14"/>
                        <a:pt x="23" y="14"/>
                      </a:cubicBezTo>
                      <a:cubicBezTo>
                        <a:pt x="28" y="14"/>
                        <a:pt x="28" y="14"/>
                        <a:pt x="28" y="14"/>
                      </a:cubicBezTo>
                      <a:cubicBezTo>
                        <a:pt x="28" y="6"/>
                        <a:pt x="28" y="6"/>
                        <a:pt x="28" y="6"/>
                      </a:cubicBezTo>
                      <a:cubicBezTo>
                        <a:pt x="27"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nvGrpSpPr>
              <p:cNvPr id="78" name="组合 77"/>
              <p:cNvGrpSpPr/>
              <p:nvPr/>
            </p:nvGrpSpPr>
            <p:grpSpPr>
              <a:xfrm flipH="1">
                <a:off x="6300887" y="5952522"/>
                <a:ext cx="207752" cy="207753"/>
                <a:chOff x="3836347" y="3367484"/>
                <a:chExt cx="263525" cy="263526"/>
              </a:xfrm>
              <a:solidFill>
                <a:schemeClr val="tx1">
                  <a:lumMod val="50000"/>
                  <a:lumOff val="50000"/>
                </a:schemeClr>
              </a:solidFill>
            </p:grpSpPr>
            <p:sp>
              <p:nvSpPr>
                <p:cNvPr id="79" name="Oval 7"/>
                <p:cNvSpPr>
                  <a:spLocks noChangeArrowheads="1"/>
                </p:cNvSpPr>
                <p:nvPr/>
              </p:nvSpPr>
              <p:spPr bwMode="auto">
                <a:xfrm>
                  <a:off x="3920485" y="3367484"/>
                  <a:ext cx="104775" cy="1127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80" name="Freeform 8"/>
                <p:cNvSpPr>
                  <a:spLocks/>
                </p:cNvSpPr>
                <p:nvPr/>
              </p:nvSpPr>
              <p:spPr bwMode="auto">
                <a:xfrm>
                  <a:off x="3836347" y="3489722"/>
                  <a:ext cx="263525" cy="141288"/>
                </a:xfrm>
                <a:custGeom>
                  <a:avLst/>
                  <a:gdLst>
                    <a:gd name="T0" fmla="*/ 20 w 28"/>
                    <a:gd name="T1" fmla="*/ 0 h 15"/>
                    <a:gd name="T2" fmla="*/ 16 w 28"/>
                    <a:gd name="T3" fmla="*/ 0 h 15"/>
                    <a:gd name="T4" fmla="*/ 14 w 28"/>
                    <a:gd name="T5" fmla="*/ 3 h 15"/>
                    <a:gd name="T6" fmla="*/ 13 w 28"/>
                    <a:gd name="T7" fmla="*/ 0 h 15"/>
                    <a:gd name="T8" fmla="*/ 8 w 28"/>
                    <a:gd name="T9" fmla="*/ 0 h 15"/>
                    <a:gd name="T10" fmla="*/ 0 w 28"/>
                    <a:gd name="T11" fmla="*/ 7 h 15"/>
                    <a:gd name="T12" fmla="*/ 0 w 28"/>
                    <a:gd name="T13" fmla="*/ 15 h 15"/>
                    <a:gd name="T14" fmla="*/ 5 w 28"/>
                    <a:gd name="T15" fmla="*/ 15 h 15"/>
                    <a:gd name="T16" fmla="*/ 5 w 28"/>
                    <a:gd name="T17" fmla="*/ 8 h 15"/>
                    <a:gd name="T18" fmla="*/ 7 w 28"/>
                    <a:gd name="T19" fmla="*/ 8 h 15"/>
                    <a:gd name="T20" fmla="*/ 7 w 28"/>
                    <a:gd name="T21" fmla="*/ 15 h 15"/>
                    <a:gd name="T22" fmla="*/ 21 w 28"/>
                    <a:gd name="T23" fmla="*/ 15 h 15"/>
                    <a:gd name="T24" fmla="*/ 21 w 28"/>
                    <a:gd name="T25" fmla="*/ 8 h 15"/>
                    <a:gd name="T26" fmla="*/ 23 w 28"/>
                    <a:gd name="T27" fmla="*/ 8 h 15"/>
                    <a:gd name="T28" fmla="*/ 23 w 28"/>
                    <a:gd name="T29" fmla="*/ 15 h 15"/>
                    <a:gd name="T30" fmla="*/ 28 w 28"/>
                    <a:gd name="T31" fmla="*/ 15 h 15"/>
                    <a:gd name="T32" fmla="*/ 28 w 28"/>
                    <a:gd name="T33" fmla="*/ 7 h 15"/>
                    <a:gd name="T34" fmla="*/ 20 w 28"/>
                    <a:gd name="T3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 h="15">
                      <a:moveTo>
                        <a:pt x="20" y="0"/>
                      </a:moveTo>
                      <a:cubicBezTo>
                        <a:pt x="16" y="0"/>
                        <a:pt x="16" y="0"/>
                        <a:pt x="16" y="0"/>
                      </a:cubicBezTo>
                      <a:cubicBezTo>
                        <a:pt x="14" y="3"/>
                        <a:pt x="14" y="3"/>
                        <a:pt x="14" y="3"/>
                      </a:cubicBezTo>
                      <a:cubicBezTo>
                        <a:pt x="13" y="0"/>
                        <a:pt x="13" y="0"/>
                        <a:pt x="13" y="0"/>
                      </a:cubicBezTo>
                      <a:cubicBezTo>
                        <a:pt x="8" y="0"/>
                        <a:pt x="8" y="0"/>
                        <a:pt x="8" y="0"/>
                      </a:cubicBezTo>
                      <a:cubicBezTo>
                        <a:pt x="0" y="1"/>
                        <a:pt x="0" y="7"/>
                        <a:pt x="0" y="7"/>
                      </a:cubicBezTo>
                      <a:cubicBezTo>
                        <a:pt x="0" y="15"/>
                        <a:pt x="0" y="15"/>
                        <a:pt x="0" y="15"/>
                      </a:cubicBezTo>
                      <a:cubicBezTo>
                        <a:pt x="5" y="15"/>
                        <a:pt x="5" y="15"/>
                        <a:pt x="5" y="15"/>
                      </a:cubicBezTo>
                      <a:cubicBezTo>
                        <a:pt x="5" y="8"/>
                        <a:pt x="5" y="8"/>
                        <a:pt x="5" y="8"/>
                      </a:cubicBezTo>
                      <a:cubicBezTo>
                        <a:pt x="7" y="8"/>
                        <a:pt x="7" y="8"/>
                        <a:pt x="7" y="8"/>
                      </a:cubicBezTo>
                      <a:cubicBezTo>
                        <a:pt x="7" y="15"/>
                        <a:pt x="7" y="15"/>
                        <a:pt x="7" y="15"/>
                      </a:cubicBezTo>
                      <a:cubicBezTo>
                        <a:pt x="21" y="15"/>
                        <a:pt x="21" y="15"/>
                        <a:pt x="21" y="15"/>
                      </a:cubicBezTo>
                      <a:cubicBezTo>
                        <a:pt x="21" y="8"/>
                        <a:pt x="21" y="8"/>
                        <a:pt x="21" y="8"/>
                      </a:cubicBezTo>
                      <a:cubicBezTo>
                        <a:pt x="23" y="8"/>
                        <a:pt x="23" y="8"/>
                        <a:pt x="23" y="8"/>
                      </a:cubicBezTo>
                      <a:cubicBezTo>
                        <a:pt x="23" y="15"/>
                        <a:pt x="23" y="15"/>
                        <a:pt x="23" y="15"/>
                      </a:cubicBezTo>
                      <a:cubicBezTo>
                        <a:pt x="28" y="15"/>
                        <a:pt x="28" y="15"/>
                        <a:pt x="28" y="15"/>
                      </a:cubicBezTo>
                      <a:cubicBezTo>
                        <a:pt x="28" y="7"/>
                        <a:pt x="28" y="7"/>
                        <a:pt x="28" y="7"/>
                      </a:cubicBezTo>
                      <a:cubicBezTo>
                        <a:pt x="27" y="0"/>
                        <a:pt x="20"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grpSp>
      <p:grpSp>
        <p:nvGrpSpPr>
          <p:cNvPr id="101" name="组合 100"/>
          <p:cNvGrpSpPr/>
          <p:nvPr/>
        </p:nvGrpSpPr>
        <p:grpSpPr>
          <a:xfrm>
            <a:off x="1440734" y="2127318"/>
            <a:ext cx="2200709" cy="2365608"/>
            <a:chOff x="1483069" y="2347454"/>
            <a:chExt cx="2200709" cy="2365608"/>
          </a:xfrm>
        </p:grpSpPr>
        <p:grpSp>
          <p:nvGrpSpPr>
            <p:cNvPr id="102" name="组合 101"/>
            <p:cNvGrpSpPr/>
            <p:nvPr/>
          </p:nvGrpSpPr>
          <p:grpSpPr>
            <a:xfrm>
              <a:off x="1483069" y="2347454"/>
              <a:ext cx="2200709" cy="1467140"/>
              <a:chOff x="359611" y="1419604"/>
              <a:chExt cx="3310021" cy="2206681"/>
            </a:xfrm>
          </p:grpSpPr>
          <p:graphicFrame>
            <p:nvGraphicFramePr>
              <p:cNvPr id="106" name="图表 105"/>
              <p:cNvGraphicFramePr/>
              <p:nvPr>
                <p:extLst>
                  <p:ext uri="{D42A27DB-BD31-4B8C-83A1-F6EECF244321}">
                    <p14:modId xmlns:p14="http://schemas.microsoft.com/office/powerpoint/2010/main" val="3576486483"/>
                  </p:ext>
                </p:extLst>
              </p:nvPr>
            </p:nvGraphicFramePr>
            <p:xfrm>
              <a:off x="359611" y="1419604"/>
              <a:ext cx="3310021" cy="2206681"/>
            </p:xfrm>
            <a:graphic>
              <a:graphicData uri="http://schemas.openxmlformats.org/drawingml/2006/chart">
                <c:chart xmlns:c="http://schemas.openxmlformats.org/drawingml/2006/chart" xmlns:r="http://schemas.openxmlformats.org/officeDocument/2006/relationships" r:id="rId5"/>
              </a:graphicData>
            </a:graphic>
          </p:graphicFrame>
          <p:sp>
            <p:nvSpPr>
              <p:cNvPr id="107" name="文本框 106"/>
              <p:cNvSpPr txBox="1"/>
              <p:nvPr/>
            </p:nvSpPr>
            <p:spPr>
              <a:xfrm>
                <a:off x="1421352" y="2082881"/>
                <a:ext cx="1246986" cy="879542"/>
              </a:xfrm>
              <a:prstGeom prst="rect">
                <a:avLst/>
              </a:prstGeom>
              <a:noFill/>
            </p:spPr>
            <p:txBody>
              <a:bodyPr wrap="none" rtlCol="0">
                <a:spAutoFit/>
              </a:bodyPr>
              <a:lstStyle/>
              <a:p>
                <a:pPr algn="ctr"/>
                <a:r>
                  <a:rPr lang="en-US" altLang="zh-CN" sz="3200" b="1" dirty="0" smtClean="0">
                    <a:solidFill>
                      <a:schemeClr val="tx1">
                        <a:lumMod val="75000"/>
                        <a:lumOff val="25000"/>
                      </a:schemeClr>
                    </a:solidFill>
                    <a:latin typeface="Agency FB" panose="020B0503020202020204" pitchFamily="34" charset="0"/>
                  </a:rPr>
                  <a:t>59%</a:t>
                </a:r>
                <a:endParaRPr lang="zh-CN" altLang="en-US" sz="3200" b="1" dirty="0">
                  <a:solidFill>
                    <a:schemeClr val="tx1">
                      <a:lumMod val="75000"/>
                      <a:lumOff val="25000"/>
                    </a:schemeClr>
                  </a:solidFill>
                  <a:latin typeface="Agency FB" panose="020B0503020202020204" pitchFamily="34" charset="0"/>
                </a:endParaRPr>
              </a:p>
            </p:txBody>
          </p:sp>
        </p:grpSp>
        <p:grpSp>
          <p:nvGrpSpPr>
            <p:cNvPr id="103" name="组合 102"/>
            <p:cNvGrpSpPr/>
            <p:nvPr/>
          </p:nvGrpSpPr>
          <p:grpSpPr>
            <a:xfrm>
              <a:off x="1584663" y="3707699"/>
              <a:ext cx="1997520" cy="1005363"/>
              <a:chOff x="13512815" y="6577039"/>
              <a:chExt cx="1997520" cy="1005363"/>
            </a:xfrm>
          </p:grpSpPr>
          <p:sp>
            <p:nvSpPr>
              <p:cNvPr id="104" name="文本框 103"/>
              <p:cNvSpPr txBox="1"/>
              <p:nvPr/>
            </p:nvSpPr>
            <p:spPr>
              <a:xfrm>
                <a:off x="13704029" y="6577039"/>
                <a:ext cx="1615092" cy="369332"/>
              </a:xfrm>
              <a:prstGeom prst="rect">
                <a:avLst/>
              </a:prstGeom>
              <a:noFill/>
            </p:spPr>
            <p:txBody>
              <a:bodyPr wrap="square" rtlCol="0">
                <a:spAutoFit/>
              </a:bodyPr>
              <a:lstStyle/>
              <a:p>
                <a:pPr algn="ctr"/>
                <a:r>
                  <a:rPr lang="en-US" altLang="zh-CN" b="1" dirty="0" smtClean="0">
                    <a:solidFill>
                      <a:srgbClr val="2C3E50"/>
                    </a:solidFill>
                    <a:latin typeface="Agency FB" panose="020B0503020202020204" pitchFamily="34" charset="0"/>
                  </a:rPr>
                  <a:t>Mobile Access </a:t>
                </a:r>
                <a:endParaRPr lang="zh-CN" altLang="en-US" b="1" dirty="0">
                  <a:solidFill>
                    <a:srgbClr val="2C3E50"/>
                  </a:solidFill>
                  <a:latin typeface="Agency FB" panose="020B0503020202020204" pitchFamily="34" charset="0"/>
                </a:endParaRPr>
              </a:p>
            </p:txBody>
          </p:sp>
          <p:sp>
            <p:nvSpPr>
              <p:cNvPr id="105" name="矩形 104"/>
              <p:cNvSpPr/>
              <p:nvPr/>
            </p:nvSpPr>
            <p:spPr>
              <a:xfrm>
                <a:off x="13512815" y="6843738"/>
                <a:ext cx="1997520" cy="738664"/>
              </a:xfrm>
              <a:prstGeom prst="rect">
                <a:avLst/>
              </a:prstGeom>
            </p:spPr>
            <p:txBody>
              <a:bodyPr wrap="square">
                <a:spAutoFit/>
              </a:bodyPr>
              <a:lstStyle/>
              <a:p>
                <a:pPr algn="ctr"/>
                <a:r>
                  <a:rPr lang="en-US" altLang="zh-CN" sz="1400" dirty="0">
                    <a:solidFill>
                      <a:schemeClr val="tx1">
                        <a:lumMod val="65000"/>
                        <a:lumOff val="35000"/>
                      </a:schemeClr>
                    </a:solidFill>
                    <a:latin typeface="Agency FB" panose="020B0503020202020204" pitchFamily="34" charset="0"/>
                  </a:rPr>
                  <a:t>But all sunshine without shade, all pleasure without sunshine wit</a:t>
                </a:r>
                <a:endParaRPr lang="zh-CN" altLang="en-US" sz="1400" dirty="0">
                  <a:solidFill>
                    <a:schemeClr val="tx1">
                      <a:lumMod val="65000"/>
                      <a:lumOff val="35000"/>
                    </a:schemeClr>
                  </a:solidFill>
                  <a:latin typeface="Agency FB" panose="020B0503020202020204" pitchFamily="34" charset="0"/>
                </a:endParaRPr>
              </a:p>
            </p:txBody>
          </p:sp>
        </p:grpSp>
      </p:grpSp>
    </p:spTree>
    <p:extLst>
      <p:ext uri="{BB962C8B-B14F-4D97-AF65-F5344CB8AC3E}">
        <p14:creationId xmlns:p14="http://schemas.microsoft.com/office/powerpoint/2010/main" val="311775493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23" presetClass="entr" presetSubtype="36"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strVal val="(6*min(max(#ppt_w*#ppt_h,.3),1)-7.4)/-.7*#ppt_w"/>
                                          </p:val>
                                        </p:tav>
                                        <p:tav tm="100000">
                                          <p:val>
                                            <p:strVal val="#ppt_w"/>
                                          </p:val>
                                        </p:tav>
                                      </p:tavLst>
                                    </p:anim>
                                    <p:anim calcmode="lin" valueType="num">
                                      <p:cBhvr>
                                        <p:cTn id="20" dur="500" fill="hold"/>
                                        <p:tgtEl>
                                          <p:spTgt spid="31"/>
                                        </p:tgtEl>
                                        <p:attrNameLst>
                                          <p:attrName>ppt_h</p:attrName>
                                        </p:attrNameLst>
                                      </p:cBhvr>
                                      <p:tavLst>
                                        <p:tav tm="0">
                                          <p:val>
                                            <p:strVal val="(6*min(max(#ppt_w*#ppt_h,.3),1)-7.4)/-.7*#ppt_h"/>
                                          </p:val>
                                        </p:tav>
                                        <p:tav tm="100000">
                                          <p:val>
                                            <p:strVal val="#ppt_h"/>
                                          </p:val>
                                        </p:tav>
                                      </p:tavLst>
                                    </p:anim>
                                    <p:anim calcmode="lin" valueType="num">
                                      <p:cBhvr>
                                        <p:cTn id="21" dur="500" fill="hold"/>
                                        <p:tgtEl>
                                          <p:spTgt spid="31"/>
                                        </p:tgtEl>
                                        <p:attrNameLst>
                                          <p:attrName>ppt_x</p:attrName>
                                        </p:attrNameLst>
                                      </p:cBhvr>
                                      <p:tavLst>
                                        <p:tav tm="0">
                                          <p:val>
                                            <p:fltVal val="0.5"/>
                                          </p:val>
                                        </p:tav>
                                        <p:tav tm="100000">
                                          <p:val>
                                            <p:strVal val="#ppt_x"/>
                                          </p:val>
                                        </p:tav>
                                      </p:tavLst>
                                    </p:anim>
                                    <p:anim calcmode="lin" valueType="num">
                                      <p:cBhvr>
                                        <p:cTn id="22" dur="500" fill="hold"/>
                                        <p:tgtEl>
                                          <p:spTgt spid="31"/>
                                        </p:tgtEl>
                                        <p:attrNameLst>
                                          <p:attrName>ppt_y</p:attrName>
                                        </p:attrNameLst>
                                      </p:cBhvr>
                                      <p:tavLst>
                                        <p:tav tm="0">
                                          <p:val>
                                            <p:strVal val="1+(6*min(max(#ppt_w*#ppt_h,.3),1)-7.4)/-.7*#ppt_h/2"/>
                                          </p:val>
                                        </p:tav>
                                        <p:tav tm="100000">
                                          <p:val>
                                            <p:strVal val="#ppt_y"/>
                                          </p:val>
                                        </p:tav>
                                      </p:tavLst>
                                    </p:anim>
                                  </p:childTnLst>
                                </p:cTn>
                              </p:par>
                            </p:childTnLst>
                          </p:cTn>
                        </p:par>
                        <p:par>
                          <p:cTn id="23" fill="hold">
                            <p:stCondLst>
                              <p:cond delay="2000"/>
                            </p:stCondLst>
                            <p:childTnLst>
                              <p:par>
                                <p:cTn id="24" presetID="21" presetClass="entr" presetSubtype="2"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heel(2)">
                                      <p:cBhvr>
                                        <p:cTn id="26" dur="750"/>
                                        <p:tgtEl>
                                          <p:spTgt spid="43"/>
                                        </p:tgtEl>
                                      </p:cBhvr>
                                    </p:animEffect>
                                  </p:childTnLst>
                                </p:cTn>
                              </p:par>
                            </p:childTnLst>
                          </p:cTn>
                        </p:par>
                        <p:par>
                          <p:cTn id="27" fill="hold">
                            <p:stCondLst>
                              <p:cond delay="2750"/>
                            </p:stCondLst>
                            <p:childTnLst>
                              <p:par>
                                <p:cTn id="28" presetID="22" presetClass="entr" presetSubtype="4" fill="hold" nodeType="after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par>
                          <p:cTn id="31" fill="hold">
                            <p:stCondLst>
                              <p:cond delay="3250"/>
                            </p:stCondLst>
                            <p:childTnLst>
                              <p:par>
                                <p:cTn id="32" presetID="9" presetClass="entr" presetSubtype="0" fill="hold" nodeType="after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dissolve">
                                      <p:cBhvr>
                                        <p:cTn id="34" dur="500"/>
                                        <p:tgtEl>
                                          <p:spTgt spid="55"/>
                                        </p:tgtEl>
                                      </p:cBhvr>
                                    </p:animEffect>
                                  </p:childTnLst>
                                </p:cTn>
                              </p:par>
                            </p:childTnLst>
                          </p:cTn>
                        </p:par>
                        <p:par>
                          <p:cTn id="35" fill="hold">
                            <p:stCondLst>
                              <p:cond delay="3750"/>
                            </p:stCondLst>
                            <p:childTnLst>
                              <p:par>
                                <p:cTn id="36" presetID="22" presetClass="entr" presetSubtype="8" fill="hold"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left)">
                                      <p:cBhvr>
                                        <p:cTn id="38" dur="500"/>
                                        <p:tgtEl>
                                          <p:spTgt spid="46"/>
                                        </p:tgtEl>
                                      </p:cBhvr>
                                    </p:animEffect>
                                  </p:childTnLst>
                                </p:cTn>
                              </p:par>
                            </p:childTnLst>
                          </p:cTn>
                        </p:par>
                        <p:par>
                          <p:cTn id="39" fill="hold">
                            <p:stCondLst>
                              <p:cond delay="4250"/>
                            </p:stCondLst>
                            <p:childTnLst>
                              <p:par>
                                <p:cTn id="40" presetID="9" presetClass="entr" presetSubtype="0" fill="hold" nodeType="after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dissolve">
                                      <p:cBhvr>
                                        <p:cTn id="42" dur="500"/>
                                        <p:tgtEl>
                                          <p:spTgt spid="58"/>
                                        </p:tgtEl>
                                      </p:cBhvr>
                                    </p:animEffect>
                                  </p:childTnLst>
                                </p:cTn>
                              </p:par>
                            </p:childTnLst>
                          </p:cTn>
                        </p:par>
                        <p:par>
                          <p:cTn id="43" fill="hold">
                            <p:stCondLst>
                              <p:cond delay="4750"/>
                            </p:stCondLst>
                            <p:childTnLst>
                              <p:par>
                                <p:cTn id="44" presetID="22" presetClass="entr" presetSubtype="1" fill="hold"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up)">
                                      <p:cBhvr>
                                        <p:cTn id="46" dur="500"/>
                                        <p:tgtEl>
                                          <p:spTgt spid="47"/>
                                        </p:tgtEl>
                                      </p:cBhvr>
                                    </p:animEffect>
                                  </p:childTnLst>
                                </p:cTn>
                              </p:par>
                            </p:childTnLst>
                          </p:cTn>
                        </p:par>
                        <p:par>
                          <p:cTn id="47" fill="hold">
                            <p:stCondLst>
                              <p:cond delay="5250"/>
                            </p:stCondLst>
                            <p:childTnLst>
                              <p:par>
                                <p:cTn id="48" presetID="9" presetClass="entr" presetSubtype="0" fill="hold" nodeType="after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dissolve">
                                      <p:cBhvr>
                                        <p:cTn id="50" dur="500"/>
                                        <p:tgtEl>
                                          <p:spTgt spid="63"/>
                                        </p:tgtEl>
                                      </p:cBhvr>
                                    </p:animEffect>
                                  </p:childTnLst>
                                </p:cTn>
                              </p:par>
                            </p:childTnLst>
                          </p:cTn>
                        </p:par>
                        <p:par>
                          <p:cTn id="51" fill="hold">
                            <p:stCondLst>
                              <p:cond delay="5750"/>
                            </p:stCondLst>
                            <p:childTnLst>
                              <p:par>
                                <p:cTn id="52" presetID="22" presetClass="entr" presetSubtype="1" fill="hold" nodeType="after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wipe(up)">
                                      <p:cBhvr>
                                        <p:cTn id="54" dur="500"/>
                                        <p:tgtEl>
                                          <p:spTgt spid="49"/>
                                        </p:tgtEl>
                                      </p:cBhvr>
                                    </p:animEffect>
                                  </p:childTnLst>
                                </p:cTn>
                              </p:par>
                            </p:childTnLst>
                          </p:cTn>
                        </p:par>
                        <p:par>
                          <p:cTn id="55" fill="hold">
                            <p:stCondLst>
                              <p:cond delay="6250"/>
                            </p:stCondLst>
                            <p:childTnLst>
                              <p:par>
                                <p:cTn id="56" presetID="9" presetClass="entr" presetSubtype="0" fill="hold" nodeType="afterEffect">
                                  <p:stCondLst>
                                    <p:cond delay="0"/>
                                  </p:stCondLst>
                                  <p:childTnLst>
                                    <p:set>
                                      <p:cBhvr>
                                        <p:cTn id="57" dur="1" fill="hold">
                                          <p:stCondLst>
                                            <p:cond delay="0"/>
                                          </p:stCondLst>
                                        </p:cTn>
                                        <p:tgtEl>
                                          <p:spTgt spid="66"/>
                                        </p:tgtEl>
                                        <p:attrNameLst>
                                          <p:attrName>style.visibility</p:attrName>
                                        </p:attrNameLst>
                                      </p:cBhvr>
                                      <p:to>
                                        <p:strVal val="visible"/>
                                      </p:to>
                                    </p:set>
                                    <p:animEffect transition="in" filter="dissolve">
                                      <p:cBhvr>
                                        <p:cTn id="58" dur="500"/>
                                        <p:tgtEl>
                                          <p:spTgt spid="66"/>
                                        </p:tgtEl>
                                      </p:cBhvr>
                                    </p:animEffect>
                                  </p:childTnLst>
                                </p:cTn>
                              </p:par>
                            </p:childTnLst>
                          </p:cTn>
                        </p:par>
                        <p:par>
                          <p:cTn id="59" fill="hold">
                            <p:stCondLst>
                              <p:cond delay="6750"/>
                            </p:stCondLst>
                            <p:childTnLst>
                              <p:par>
                                <p:cTn id="60" presetID="22" presetClass="entr" presetSubtype="2" fill="hold" nodeType="after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wipe(right)">
                                      <p:cBhvr>
                                        <p:cTn id="62" dur="500"/>
                                        <p:tgtEl>
                                          <p:spTgt spid="50"/>
                                        </p:tgtEl>
                                      </p:cBhvr>
                                    </p:animEffect>
                                  </p:childTnLst>
                                </p:cTn>
                              </p:par>
                            </p:childTnLst>
                          </p:cTn>
                        </p:par>
                        <p:par>
                          <p:cTn id="63" fill="hold">
                            <p:stCondLst>
                              <p:cond delay="7250"/>
                            </p:stCondLst>
                            <p:childTnLst>
                              <p:par>
                                <p:cTn id="64" presetID="9" presetClass="entr" presetSubtype="0" fill="hold" nodeType="afterEffect">
                                  <p:stCondLst>
                                    <p:cond delay="0"/>
                                  </p:stCondLst>
                                  <p:childTnLst>
                                    <p:set>
                                      <p:cBhvr>
                                        <p:cTn id="65" dur="1" fill="hold">
                                          <p:stCondLst>
                                            <p:cond delay="0"/>
                                          </p:stCondLst>
                                        </p:cTn>
                                        <p:tgtEl>
                                          <p:spTgt spid="101"/>
                                        </p:tgtEl>
                                        <p:attrNameLst>
                                          <p:attrName>style.visibility</p:attrName>
                                        </p:attrNameLst>
                                      </p:cBhvr>
                                      <p:to>
                                        <p:strVal val="visible"/>
                                      </p:to>
                                    </p:set>
                                    <p:animEffect transition="in" filter="dissolve">
                                      <p:cBhvr>
                                        <p:cTn id="6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Graphic spid="43"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cstate="print">
            <a:grayscl/>
            <a:extLst>
              <a:ext uri="{28A0092B-C50C-407E-A947-70E740481C1C}">
                <a14:useLocalDpi xmlns:a14="http://schemas.microsoft.com/office/drawing/2010/main" val="0"/>
              </a:ext>
            </a:extLst>
          </a:blip>
          <a:srcRect t="14068" b="1130"/>
          <a:stretch/>
        </p:blipFill>
        <p:spPr>
          <a:xfrm>
            <a:off x="0" y="-12901"/>
            <a:ext cx="12192000" cy="6889951"/>
          </a:xfrm>
          <a:prstGeom prst="rect">
            <a:avLst/>
          </a:prstGeom>
          <a:noFill/>
          <a:ln>
            <a:noFill/>
          </a:ln>
        </p:spPr>
      </p:pic>
      <p:sp>
        <p:nvSpPr>
          <p:cNvPr id="4" name="文本框 3"/>
          <p:cNvSpPr txBox="1"/>
          <p:nvPr/>
        </p:nvSpPr>
        <p:spPr>
          <a:xfrm>
            <a:off x="130626" y="72570"/>
            <a:ext cx="899885" cy="261610"/>
          </a:xfrm>
          <a:prstGeom prst="rect">
            <a:avLst/>
          </a:prstGeom>
          <a:noFill/>
        </p:spPr>
        <p:txBody>
          <a:bodyPr wrap="square" rtlCol="0">
            <a:spAutoFit/>
          </a:bodyPr>
          <a:lstStyle/>
          <a:p>
            <a:r>
              <a:rPr lang="en-US" altLang="zh-CN" sz="1100" dirty="0" smtClean="0">
                <a:solidFill>
                  <a:schemeClr val="bg2">
                    <a:lumMod val="25000"/>
                  </a:schemeClr>
                </a:solidFill>
                <a:latin typeface="Arial" panose="020B0604020202020204" pitchFamily="34" charset="0"/>
                <a:cs typeface="Arial" panose="020B0604020202020204" pitchFamily="34" charset="0"/>
              </a:rPr>
              <a:t>LOGO</a:t>
            </a:r>
            <a:endParaRPr lang="zh-CN" altLang="en-US" sz="1100" dirty="0">
              <a:solidFill>
                <a:schemeClr val="bg2">
                  <a:lumMod val="25000"/>
                </a:schemeClr>
              </a:solidFill>
              <a:latin typeface="Arial" panose="020B0604020202020204" pitchFamily="34" charset="0"/>
              <a:cs typeface="Arial" panose="020B0604020202020204" pitchFamily="34" charset="0"/>
            </a:endParaRPr>
          </a:p>
        </p:txBody>
      </p:sp>
      <p:grpSp>
        <p:nvGrpSpPr>
          <p:cNvPr id="5" name="组合 4"/>
          <p:cNvGrpSpPr/>
          <p:nvPr/>
        </p:nvGrpSpPr>
        <p:grpSpPr>
          <a:xfrm>
            <a:off x="-14288" y="2333627"/>
            <a:ext cx="4824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130626" y="2783432"/>
            <a:ext cx="4999039" cy="830997"/>
          </a:xfrm>
          <a:prstGeom prst="rect">
            <a:avLst/>
          </a:prstGeom>
          <a:noFill/>
        </p:spPr>
        <p:txBody>
          <a:bodyPr wrap="square" rtlCol="0">
            <a:spAutoFit/>
          </a:bodyPr>
          <a:lstStyle/>
          <a:p>
            <a:r>
              <a:rPr lang="en-US" altLang="zh-CN" sz="4800" b="1" dirty="0" smtClean="0">
                <a:solidFill>
                  <a:schemeClr val="bg2">
                    <a:lumMod val="25000"/>
                  </a:schemeClr>
                </a:solidFill>
                <a:latin typeface="Agency FB" panose="020B0503020202020204" pitchFamily="34" charset="0"/>
              </a:rPr>
              <a:t>OUR </a:t>
            </a:r>
            <a:r>
              <a:rPr lang="en-US" altLang="zh-CN" sz="4800" b="1" dirty="0" smtClean="0">
                <a:solidFill>
                  <a:srgbClr val="D70000"/>
                </a:solidFill>
                <a:latin typeface="Agency FB" panose="020B0503020202020204" pitchFamily="34" charset="0"/>
              </a:rPr>
              <a:t>SERVICE</a:t>
            </a:r>
          </a:p>
        </p:txBody>
      </p:sp>
      <p:sp>
        <p:nvSpPr>
          <p:cNvPr id="9" name="文本框 8"/>
          <p:cNvSpPr txBox="1"/>
          <p:nvPr/>
        </p:nvSpPr>
        <p:spPr>
          <a:xfrm>
            <a:off x="130626" y="2422882"/>
            <a:ext cx="2498274" cy="523220"/>
          </a:xfrm>
          <a:prstGeom prst="rect">
            <a:avLst/>
          </a:prstGeom>
          <a:noFill/>
        </p:spPr>
        <p:txBody>
          <a:bodyPr wrap="square" rtlCol="0">
            <a:spAutoFit/>
          </a:bodyPr>
          <a:lstStyle/>
          <a:p>
            <a:r>
              <a:rPr lang="en-US" altLang="zh-CN" sz="2800" b="1" dirty="0" smtClean="0">
                <a:solidFill>
                  <a:schemeClr val="bg2">
                    <a:lumMod val="25000"/>
                  </a:schemeClr>
                </a:solidFill>
                <a:latin typeface="Agency FB" panose="020B0503020202020204" pitchFamily="34" charset="0"/>
              </a:rPr>
              <a:t>The Third Part</a:t>
            </a:r>
            <a:endParaRPr lang="en-US" altLang="zh-CN" sz="2800" b="1" dirty="0" smtClean="0">
              <a:solidFill>
                <a:srgbClr val="D70000"/>
              </a:solidFill>
              <a:latin typeface="Agency FB" panose="020B0503020202020204" pitchFamily="34" charset="0"/>
            </a:endParaRPr>
          </a:p>
        </p:txBody>
      </p:sp>
      <p:sp>
        <p:nvSpPr>
          <p:cNvPr id="10" name="文本框 9"/>
          <p:cNvSpPr txBox="1"/>
          <p:nvPr/>
        </p:nvSpPr>
        <p:spPr>
          <a:xfrm>
            <a:off x="159202" y="3477901"/>
            <a:ext cx="4886183" cy="646331"/>
          </a:xfrm>
          <a:prstGeom prst="rect">
            <a:avLst/>
          </a:prstGeom>
          <a:noFill/>
        </p:spPr>
        <p:txBody>
          <a:bodyPr wrap="square" rtlCol="0">
            <a:spAutoFit/>
          </a:bodyPr>
          <a:lstStyle/>
          <a:p>
            <a:r>
              <a:rPr lang="en-US" altLang="zh-CN" sz="12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a:t>
            </a:r>
          </a:p>
          <a:p>
            <a:r>
              <a:rPr lang="en-US" altLang="zh-CN" sz="1200" dirty="0" smtClean="0">
                <a:solidFill>
                  <a:schemeClr val="bg2">
                    <a:lumMod val="25000"/>
                  </a:schemeClr>
                </a:solidFill>
                <a:latin typeface="Arial" panose="020B0604020202020204" pitchFamily="34" charset="0"/>
                <a:cs typeface="Arial" panose="020B0604020202020204" pitchFamily="34" charset="0"/>
              </a:rPr>
              <a:t>lasting products of human effort. Temples and statues decay, but </a:t>
            </a:r>
          </a:p>
          <a:p>
            <a:r>
              <a:rPr lang="en-US" altLang="zh-CN" sz="1200" dirty="0" smtClean="0">
                <a:solidFill>
                  <a:schemeClr val="bg2">
                    <a:lumMod val="25000"/>
                  </a:schemeClr>
                </a:solidFill>
                <a:latin typeface="Arial" panose="020B0604020202020204" pitchFamily="34" charset="0"/>
                <a:cs typeface="Arial" panose="020B0604020202020204" pitchFamily="34" charset="0"/>
              </a:rPr>
              <a:t>books survive.</a:t>
            </a:r>
          </a:p>
        </p:txBody>
      </p:sp>
      <p:sp>
        <p:nvSpPr>
          <p:cNvPr id="12" name="平行四边形 11"/>
          <p:cNvSpPr/>
          <p:nvPr/>
        </p:nvSpPr>
        <p:spPr>
          <a:xfrm>
            <a:off x="9114508" y="4213132"/>
            <a:ext cx="2100953" cy="2654016"/>
          </a:xfrm>
          <a:prstGeom prst="parallelogram">
            <a:avLst>
              <a:gd name="adj" fmla="val 29969"/>
            </a:avLst>
          </a:prstGeom>
          <a:solidFill>
            <a:srgbClr val="D7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a:off x="7700571" y="-44852"/>
            <a:ext cx="3924000" cy="6912000"/>
          </a:xfrm>
          <a:prstGeom prst="parallelogram">
            <a:avLst>
              <a:gd name="adj" fmla="val 40122"/>
            </a:avLst>
          </a:prstGeom>
          <a:solidFill>
            <a:srgbClr val="D7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p:nvCxnSpPr>
        <p:spPr>
          <a:xfrm flipH="1">
            <a:off x="7593512" y="-12901"/>
            <a:ext cx="1575697" cy="6889951"/>
          </a:xfrm>
          <a:prstGeom prst="line">
            <a:avLst/>
          </a:prstGeom>
          <a:ln w="15875">
            <a:solidFill>
              <a:srgbClr val="D7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1297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50"/>
                                        <p:tgtEl>
                                          <p:spTgt spid="5"/>
                                        </p:tgtEl>
                                      </p:cBhvr>
                                    </p:animEffect>
                                  </p:childTnLst>
                                </p:cTn>
                              </p:par>
                            </p:childTnLst>
                          </p:cTn>
                        </p:par>
                        <p:par>
                          <p:cTn id="8" fill="hold">
                            <p:stCondLst>
                              <p:cond delay="35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850"/>
                            </p:stCondLst>
                            <p:childTnLst>
                              <p:par>
                                <p:cTn id="13" presetID="1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par>
                          <p:cTn id="17" fill="hold">
                            <p:stCondLst>
                              <p:cond delay="1350"/>
                            </p:stCondLst>
                            <p:childTnLst>
                              <p:par>
                                <p:cTn id="18" presetID="22" presetClass="entr" presetSubtype="4"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down)">
                                      <p:cBhvr>
                                        <p:cTn id="20" dur="500"/>
                                        <p:tgtEl>
                                          <p:spTgt spid="10">
                                            <p:txEl>
                                              <p:pRg st="0" end="0"/>
                                            </p:txEl>
                                          </p:spTgt>
                                        </p:tgtEl>
                                      </p:cBhvr>
                                    </p:animEffect>
                                  </p:childTnLst>
                                </p:cTn>
                              </p:par>
                            </p:childTnLst>
                          </p:cTn>
                        </p:par>
                        <p:par>
                          <p:cTn id="21" fill="hold">
                            <p:stCondLst>
                              <p:cond delay="1850"/>
                            </p:stCondLst>
                            <p:childTnLst>
                              <p:par>
                                <p:cTn id="22" presetID="22" presetClass="entr" presetSubtype="4" fill="hold" grpId="0" nodeType="after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down)">
                                      <p:cBhvr>
                                        <p:cTn id="24" dur="500"/>
                                        <p:tgtEl>
                                          <p:spTgt spid="10">
                                            <p:txEl>
                                              <p:pRg st="1" end="1"/>
                                            </p:txEl>
                                          </p:spTgt>
                                        </p:tgtEl>
                                      </p:cBhvr>
                                    </p:animEffect>
                                  </p:childTnLst>
                                </p:cTn>
                              </p:par>
                            </p:childTnLst>
                          </p:cTn>
                        </p:par>
                        <p:par>
                          <p:cTn id="25" fill="hold">
                            <p:stCondLst>
                              <p:cond delay="2350"/>
                            </p:stCondLst>
                            <p:childTnLst>
                              <p:par>
                                <p:cTn id="26" presetID="22" presetClass="entr" presetSubtype="4" fill="hold" grpId="0" nodeType="after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par>
                          <p:cTn id="29" fill="hold">
                            <p:stCondLst>
                              <p:cond delay="2850"/>
                            </p:stCondLst>
                            <p:childTnLst>
                              <p:par>
                                <p:cTn id="30" presetID="22" presetClass="entr" presetSubtype="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400"/>
                                        <p:tgtEl>
                                          <p:spTgt spid="13"/>
                                        </p:tgtEl>
                                      </p:cBhvr>
                                    </p:animEffect>
                                  </p:childTnLst>
                                </p:cTn>
                              </p:par>
                            </p:childTnLst>
                          </p:cTn>
                        </p:par>
                        <p:par>
                          <p:cTn id="33" fill="hold">
                            <p:stCondLst>
                              <p:cond delay="3250"/>
                            </p:stCondLst>
                            <p:childTnLst>
                              <p:par>
                                <p:cTn id="34" presetID="22" presetClass="entr" presetSubtype="4"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350"/>
                                        <p:tgtEl>
                                          <p:spTgt spid="12"/>
                                        </p:tgtEl>
                                      </p:cBhvr>
                                    </p:animEffect>
                                  </p:childTnLst>
                                </p:cTn>
                              </p:par>
                            </p:childTnLst>
                          </p:cTn>
                        </p:par>
                        <p:par>
                          <p:cTn id="37" fill="hold">
                            <p:stCondLst>
                              <p:cond delay="3600"/>
                            </p:stCondLst>
                            <p:childTnLst>
                              <p:par>
                                <p:cTn id="38" presetID="22" presetClass="entr" presetSubtype="1"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build="p"/>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24218" y="327662"/>
            <a:ext cx="5083782" cy="769441"/>
          </a:xfrm>
          <a:prstGeom prst="rect">
            <a:avLst/>
          </a:prstGeom>
          <a:noFill/>
        </p:spPr>
        <p:txBody>
          <a:bodyPr wrap="square" rtlCol="0">
            <a:spAutoFit/>
          </a:bodyPr>
          <a:lstStyle/>
          <a:p>
            <a:pPr algn="r"/>
            <a:r>
              <a:rPr lang="en-US" altLang="zh-CN" sz="4400" dirty="0" smtClean="0">
                <a:solidFill>
                  <a:schemeClr val="bg2">
                    <a:lumMod val="25000"/>
                  </a:schemeClr>
                </a:solidFill>
                <a:latin typeface="Impact" panose="020B0806030902050204" pitchFamily="34" charset="0"/>
              </a:rPr>
              <a:t>ABOUT OUR </a:t>
            </a:r>
            <a:r>
              <a:rPr lang="en-US" altLang="zh-CN" sz="4400" dirty="0" smtClean="0">
                <a:solidFill>
                  <a:srgbClr val="D70000"/>
                </a:solidFill>
                <a:latin typeface="Impact" panose="020B0806030902050204" pitchFamily="34" charset="0"/>
              </a:rPr>
              <a:t>Team</a:t>
            </a:r>
          </a:p>
        </p:txBody>
      </p:sp>
      <p:grpSp>
        <p:nvGrpSpPr>
          <p:cNvPr id="5" name="组合 4"/>
          <p:cNvGrpSpPr/>
          <p:nvPr/>
        </p:nvGrpSpPr>
        <p:grpSpPr>
          <a:xfrm>
            <a:off x="-14514" y="255662"/>
            <a:ext cx="5508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0" y="951141"/>
            <a:ext cx="5508000" cy="461665"/>
          </a:xfrm>
          <a:prstGeom prst="rect">
            <a:avLst/>
          </a:prstGeom>
          <a:noFill/>
        </p:spPr>
        <p:txBody>
          <a:bodyPr wrap="square" rtlCol="0">
            <a:spAutoFit/>
          </a:bodyPr>
          <a:lstStyle/>
          <a:p>
            <a:pPr algn="r"/>
            <a:r>
              <a:rPr lang="en-US" altLang="zh-CN" sz="12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lasting products of human effort. Temples and statues decay, but books survive.</a:t>
            </a:r>
          </a:p>
        </p:txBody>
      </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t="907" b="3996"/>
          <a:stretch/>
        </p:blipFill>
        <p:spPr>
          <a:xfrm>
            <a:off x="1122135" y="1801511"/>
            <a:ext cx="4098471" cy="2612571"/>
          </a:xfrm>
          <a:prstGeom prst="rect">
            <a:avLst/>
          </a:prstGeom>
        </p:spPr>
      </p:pic>
      <p:grpSp>
        <p:nvGrpSpPr>
          <p:cNvPr id="24" name="组合 23"/>
          <p:cNvGrpSpPr/>
          <p:nvPr/>
        </p:nvGrpSpPr>
        <p:grpSpPr>
          <a:xfrm>
            <a:off x="1122134" y="4891435"/>
            <a:ext cx="2957376" cy="276999"/>
            <a:chOff x="1077684" y="4610168"/>
            <a:chExt cx="2957376" cy="276999"/>
          </a:xfrm>
        </p:grpSpPr>
        <p:grpSp>
          <p:nvGrpSpPr>
            <p:cNvPr id="25" name="组合 24"/>
            <p:cNvGrpSpPr/>
            <p:nvPr/>
          </p:nvGrpSpPr>
          <p:grpSpPr>
            <a:xfrm>
              <a:off x="1077684" y="4610168"/>
              <a:ext cx="2535466" cy="276999"/>
              <a:chOff x="1077684" y="4610641"/>
              <a:chExt cx="2535466" cy="276999"/>
            </a:xfrm>
          </p:grpSpPr>
          <p:sp>
            <p:nvSpPr>
              <p:cNvPr id="27" name="矩形 26"/>
              <p:cNvSpPr/>
              <p:nvPr/>
            </p:nvSpPr>
            <p:spPr>
              <a:xfrm>
                <a:off x="1077684" y="4644366"/>
                <a:ext cx="2535466" cy="209550"/>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29" name="文本框 28"/>
              <p:cNvSpPr txBox="1"/>
              <p:nvPr/>
            </p:nvSpPr>
            <p:spPr>
              <a:xfrm>
                <a:off x="1077685" y="4610641"/>
                <a:ext cx="598241" cy="276999"/>
              </a:xfrm>
              <a:prstGeom prst="rect">
                <a:avLst/>
              </a:prstGeom>
              <a:noFill/>
            </p:spPr>
            <p:txBody>
              <a:bodyPr wrap="none" rtlCol="0">
                <a:spAutoFit/>
              </a:bodyPr>
              <a:lstStyle/>
              <a:p>
                <a:r>
                  <a:rPr lang="en-US" altLang="zh-CN" sz="1200" b="1" dirty="0" smtClean="0">
                    <a:solidFill>
                      <a:schemeClr val="bg1"/>
                    </a:solidFill>
                    <a:latin typeface="Agency FB" panose="020B0503020202020204" pitchFamily="34" charset="0"/>
                    <a:cs typeface="Arial" panose="020B0604020202020204" pitchFamily="34" charset="0"/>
                  </a:rPr>
                  <a:t>DESIGN </a:t>
                </a:r>
                <a:endParaRPr lang="zh-CN" altLang="en-US" sz="1200" b="1" dirty="0">
                  <a:solidFill>
                    <a:schemeClr val="bg1"/>
                  </a:solidFill>
                  <a:latin typeface="Agency FB" panose="020B0503020202020204" pitchFamily="34" charset="0"/>
                  <a:cs typeface="Arial" panose="020B0604020202020204" pitchFamily="34" charset="0"/>
                </a:endParaRPr>
              </a:p>
            </p:txBody>
          </p:sp>
        </p:grpSp>
        <p:sp>
          <p:nvSpPr>
            <p:cNvPr id="26" name="文本框 25"/>
            <p:cNvSpPr txBox="1"/>
            <p:nvPr/>
          </p:nvSpPr>
          <p:spPr>
            <a:xfrm>
              <a:off x="3613150" y="4610168"/>
              <a:ext cx="421910"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76%</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30" name="组合 29"/>
          <p:cNvGrpSpPr/>
          <p:nvPr/>
        </p:nvGrpSpPr>
        <p:grpSpPr>
          <a:xfrm>
            <a:off x="1122134" y="5168915"/>
            <a:ext cx="2558929" cy="276999"/>
            <a:chOff x="1077684" y="4868909"/>
            <a:chExt cx="2558929" cy="276999"/>
          </a:xfrm>
        </p:grpSpPr>
        <p:grpSp>
          <p:nvGrpSpPr>
            <p:cNvPr id="31" name="组合 30"/>
            <p:cNvGrpSpPr/>
            <p:nvPr/>
          </p:nvGrpSpPr>
          <p:grpSpPr>
            <a:xfrm>
              <a:off x="1077684" y="4868909"/>
              <a:ext cx="2135415" cy="276999"/>
              <a:chOff x="1077684" y="4866942"/>
              <a:chExt cx="2135415" cy="276999"/>
            </a:xfrm>
          </p:grpSpPr>
          <p:sp>
            <p:nvSpPr>
              <p:cNvPr id="48" name="矩形 47"/>
              <p:cNvSpPr/>
              <p:nvPr/>
            </p:nvSpPr>
            <p:spPr>
              <a:xfrm>
                <a:off x="1077684" y="4902020"/>
                <a:ext cx="2135415" cy="209550"/>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49" name="文本框 48"/>
              <p:cNvSpPr txBox="1"/>
              <p:nvPr/>
            </p:nvSpPr>
            <p:spPr>
              <a:xfrm>
                <a:off x="1077685" y="4866942"/>
                <a:ext cx="580608" cy="276999"/>
              </a:xfrm>
              <a:prstGeom prst="rect">
                <a:avLst/>
              </a:prstGeom>
              <a:noFill/>
            </p:spPr>
            <p:txBody>
              <a:bodyPr wrap="none" rtlCol="0">
                <a:spAutoFit/>
              </a:bodyPr>
              <a:lstStyle/>
              <a:p>
                <a:r>
                  <a:rPr lang="en-US" altLang="zh-CN" sz="1200" b="1" dirty="0" smtClean="0">
                    <a:solidFill>
                      <a:schemeClr val="bg1"/>
                    </a:solidFill>
                    <a:latin typeface="Agency FB" panose="020B0503020202020204" pitchFamily="34" charset="0"/>
                    <a:cs typeface="Arial" panose="020B0604020202020204" pitchFamily="34" charset="0"/>
                  </a:rPr>
                  <a:t>CODING</a:t>
                </a:r>
                <a:endParaRPr lang="zh-CN" altLang="en-US" sz="1200" b="1" dirty="0">
                  <a:solidFill>
                    <a:schemeClr val="bg1"/>
                  </a:solidFill>
                  <a:latin typeface="Agency FB" panose="020B0503020202020204" pitchFamily="34" charset="0"/>
                  <a:cs typeface="Arial" panose="020B0604020202020204" pitchFamily="34" charset="0"/>
                </a:endParaRPr>
              </a:p>
            </p:txBody>
          </p:sp>
        </p:grpSp>
        <p:sp>
          <p:nvSpPr>
            <p:cNvPr id="47" name="文本框 46"/>
            <p:cNvSpPr txBox="1"/>
            <p:nvPr/>
          </p:nvSpPr>
          <p:spPr>
            <a:xfrm>
              <a:off x="3213099" y="4868909"/>
              <a:ext cx="423514"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70%</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50" name="组合 49"/>
          <p:cNvGrpSpPr/>
          <p:nvPr/>
        </p:nvGrpSpPr>
        <p:grpSpPr>
          <a:xfrm>
            <a:off x="1122135" y="5446395"/>
            <a:ext cx="1809142" cy="276999"/>
            <a:chOff x="1077685" y="5118035"/>
            <a:chExt cx="1809142" cy="276999"/>
          </a:xfrm>
        </p:grpSpPr>
        <p:grpSp>
          <p:nvGrpSpPr>
            <p:cNvPr id="51" name="组合 50"/>
            <p:cNvGrpSpPr/>
            <p:nvPr/>
          </p:nvGrpSpPr>
          <p:grpSpPr>
            <a:xfrm>
              <a:off x="1077685" y="5118035"/>
              <a:ext cx="1379765" cy="276999"/>
              <a:chOff x="1077685" y="5118612"/>
              <a:chExt cx="1379765" cy="276999"/>
            </a:xfrm>
          </p:grpSpPr>
          <p:sp>
            <p:nvSpPr>
              <p:cNvPr id="53" name="矩形 52"/>
              <p:cNvSpPr/>
              <p:nvPr/>
            </p:nvSpPr>
            <p:spPr>
              <a:xfrm>
                <a:off x="1077685" y="5152336"/>
                <a:ext cx="1379765" cy="209550"/>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54" name="文本框 53"/>
              <p:cNvSpPr txBox="1"/>
              <p:nvPr/>
            </p:nvSpPr>
            <p:spPr>
              <a:xfrm>
                <a:off x="1077685" y="5118612"/>
                <a:ext cx="845103" cy="276999"/>
              </a:xfrm>
              <a:prstGeom prst="rect">
                <a:avLst/>
              </a:prstGeom>
              <a:noFill/>
            </p:spPr>
            <p:txBody>
              <a:bodyPr wrap="none" rtlCol="0">
                <a:spAutoFit/>
              </a:bodyPr>
              <a:lstStyle/>
              <a:p>
                <a:r>
                  <a:rPr lang="en-US" altLang="zh-CN" sz="1200" b="1" dirty="0" smtClean="0">
                    <a:solidFill>
                      <a:schemeClr val="bg1"/>
                    </a:solidFill>
                    <a:latin typeface="Agency FB" panose="020B0503020202020204" pitchFamily="34" charset="0"/>
                    <a:cs typeface="Arial" panose="020B0604020202020204" pitchFamily="34" charset="0"/>
                  </a:rPr>
                  <a:t>CONCEPTION</a:t>
                </a:r>
                <a:endParaRPr lang="zh-CN" altLang="en-US" sz="1200" b="1" dirty="0">
                  <a:solidFill>
                    <a:schemeClr val="bg1"/>
                  </a:solidFill>
                  <a:latin typeface="Agency FB" panose="020B0503020202020204" pitchFamily="34" charset="0"/>
                  <a:cs typeface="Arial" panose="020B0604020202020204" pitchFamily="34" charset="0"/>
                </a:endParaRPr>
              </a:p>
            </p:txBody>
          </p:sp>
        </p:grpSp>
        <p:sp>
          <p:nvSpPr>
            <p:cNvPr id="52" name="文本框 51"/>
            <p:cNvSpPr txBox="1"/>
            <p:nvPr/>
          </p:nvSpPr>
          <p:spPr>
            <a:xfrm>
              <a:off x="2458505" y="5118035"/>
              <a:ext cx="428322"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50%</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55" name="组合 54"/>
          <p:cNvGrpSpPr/>
          <p:nvPr/>
        </p:nvGrpSpPr>
        <p:grpSpPr>
          <a:xfrm>
            <a:off x="1122135" y="5723875"/>
            <a:ext cx="3335646" cy="276999"/>
            <a:chOff x="1077685" y="5387033"/>
            <a:chExt cx="3335646" cy="276999"/>
          </a:xfrm>
        </p:grpSpPr>
        <p:grpSp>
          <p:nvGrpSpPr>
            <p:cNvPr id="56" name="组合 55"/>
            <p:cNvGrpSpPr/>
            <p:nvPr/>
          </p:nvGrpSpPr>
          <p:grpSpPr>
            <a:xfrm>
              <a:off x="1077685" y="5387033"/>
              <a:ext cx="2905720" cy="276999"/>
              <a:chOff x="1077685" y="5388274"/>
              <a:chExt cx="2905720" cy="276999"/>
            </a:xfrm>
          </p:grpSpPr>
          <p:sp>
            <p:nvSpPr>
              <p:cNvPr id="58" name="矩形 57"/>
              <p:cNvSpPr/>
              <p:nvPr/>
            </p:nvSpPr>
            <p:spPr>
              <a:xfrm>
                <a:off x="1077685" y="5421998"/>
                <a:ext cx="2905720" cy="209550"/>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59" name="文本框 58"/>
              <p:cNvSpPr txBox="1"/>
              <p:nvPr/>
            </p:nvSpPr>
            <p:spPr>
              <a:xfrm>
                <a:off x="1077685" y="5388274"/>
                <a:ext cx="772969" cy="276999"/>
              </a:xfrm>
              <a:prstGeom prst="rect">
                <a:avLst/>
              </a:prstGeom>
              <a:noFill/>
            </p:spPr>
            <p:txBody>
              <a:bodyPr wrap="none" rtlCol="0">
                <a:spAutoFit/>
              </a:bodyPr>
              <a:lstStyle/>
              <a:p>
                <a:r>
                  <a:rPr lang="en-US" altLang="zh-CN" sz="1200" b="1" dirty="0" smtClean="0">
                    <a:solidFill>
                      <a:schemeClr val="bg1"/>
                    </a:solidFill>
                    <a:latin typeface="Agency FB" panose="020B0503020202020204" pitchFamily="34" charset="0"/>
                    <a:cs typeface="Arial" panose="020B0604020202020204" pitchFamily="34" charset="0"/>
                  </a:rPr>
                  <a:t>MARKETING</a:t>
                </a:r>
                <a:endParaRPr lang="zh-CN" altLang="en-US" sz="1200" b="1" dirty="0">
                  <a:solidFill>
                    <a:schemeClr val="bg1"/>
                  </a:solidFill>
                  <a:latin typeface="Agency FB" panose="020B0503020202020204" pitchFamily="34" charset="0"/>
                  <a:cs typeface="Arial" panose="020B0604020202020204" pitchFamily="34" charset="0"/>
                </a:endParaRPr>
              </a:p>
            </p:txBody>
          </p:sp>
        </p:grpSp>
        <p:sp>
          <p:nvSpPr>
            <p:cNvPr id="57" name="文本框 56"/>
            <p:cNvSpPr txBox="1"/>
            <p:nvPr/>
          </p:nvSpPr>
          <p:spPr>
            <a:xfrm>
              <a:off x="3983405" y="5387033"/>
              <a:ext cx="429926"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80%</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60" name="组合 59"/>
          <p:cNvGrpSpPr/>
          <p:nvPr/>
        </p:nvGrpSpPr>
        <p:grpSpPr>
          <a:xfrm>
            <a:off x="1122135" y="6001355"/>
            <a:ext cx="3705166" cy="276999"/>
            <a:chOff x="1077685" y="5641258"/>
            <a:chExt cx="3705166" cy="276999"/>
          </a:xfrm>
        </p:grpSpPr>
        <p:grpSp>
          <p:nvGrpSpPr>
            <p:cNvPr id="61" name="组合 60"/>
            <p:cNvGrpSpPr/>
            <p:nvPr/>
          </p:nvGrpSpPr>
          <p:grpSpPr>
            <a:xfrm>
              <a:off x="1077685" y="5641258"/>
              <a:ext cx="3275240" cy="276999"/>
              <a:chOff x="1077685" y="5641258"/>
              <a:chExt cx="3275240" cy="276999"/>
            </a:xfrm>
          </p:grpSpPr>
          <p:sp>
            <p:nvSpPr>
              <p:cNvPr id="63" name="矩形 62"/>
              <p:cNvSpPr/>
              <p:nvPr/>
            </p:nvSpPr>
            <p:spPr>
              <a:xfrm>
                <a:off x="1077685" y="5674982"/>
                <a:ext cx="3275240" cy="209550"/>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64" name="文本框 63"/>
              <p:cNvSpPr txBox="1"/>
              <p:nvPr/>
            </p:nvSpPr>
            <p:spPr>
              <a:xfrm>
                <a:off x="1077685" y="5641258"/>
                <a:ext cx="1178528" cy="276999"/>
              </a:xfrm>
              <a:prstGeom prst="rect">
                <a:avLst/>
              </a:prstGeom>
              <a:noFill/>
            </p:spPr>
            <p:txBody>
              <a:bodyPr wrap="none" rtlCol="0">
                <a:spAutoFit/>
              </a:bodyPr>
              <a:lstStyle/>
              <a:p>
                <a:r>
                  <a:rPr lang="en-US" altLang="zh-CN" sz="1200" b="1" dirty="0" smtClean="0">
                    <a:solidFill>
                      <a:schemeClr val="bg1"/>
                    </a:solidFill>
                    <a:latin typeface="Agency FB" panose="020B0503020202020204" pitchFamily="34" charset="0"/>
                    <a:cs typeface="Arial" panose="020B0604020202020204" pitchFamily="34" charset="0"/>
                  </a:rPr>
                  <a:t>SOCIAL MARKETING</a:t>
                </a:r>
                <a:endParaRPr lang="zh-CN" altLang="en-US" sz="1200" b="1" dirty="0">
                  <a:solidFill>
                    <a:schemeClr val="bg1"/>
                  </a:solidFill>
                  <a:latin typeface="Agency FB" panose="020B0503020202020204" pitchFamily="34" charset="0"/>
                  <a:cs typeface="Arial" panose="020B0604020202020204" pitchFamily="34" charset="0"/>
                </a:endParaRPr>
              </a:p>
            </p:txBody>
          </p:sp>
        </p:grpSp>
        <p:sp>
          <p:nvSpPr>
            <p:cNvPr id="62" name="文本框 61"/>
            <p:cNvSpPr txBox="1"/>
            <p:nvPr/>
          </p:nvSpPr>
          <p:spPr>
            <a:xfrm>
              <a:off x="4352925" y="5641258"/>
              <a:ext cx="429926"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88%</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65" name="组合 64"/>
          <p:cNvGrpSpPr/>
          <p:nvPr/>
        </p:nvGrpSpPr>
        <p:grpSpPr>
          <a:xfrm>
            <a:off x="5861334" y="5805870"/>
            <a:ext cx="574574" cy="574574"/>
            <a:chOff x="7073233" y="6727758"/>
            <a:chExt cx="574574" cy="574574"/>
          </a:xfrm>
        </p:grpSpPr>
        <p:sp>
          <p:nvSpPr>
            <p:cNvPr id="66" name="矩形 65"/>
            <p:cNvSpPr/>
            <p:nvPr/>
          </p:nvSpPr>
          <p:spPr>
            <a:xfrm rot="2700000">
              <a:off x="7073233" y="6727758"/>
              <a:ext cx="574574" cy="574574"/>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67" name="Freeform 12"/>
            <p:cNvSpPr>
              <a:spLocks noEditPoints="1"/>
            </p:cNvSpPr>
            <p:nvPr/>
          </p:nvSpPr>
          <p:spPr bwMode="auto">
            <a:xfrm>
              <a:off x="7173157" y="6839794"/>
              <a:ext cx="374727" cy="350502"/>
            </a:xfrm>
            <a:custGeom>
              <a:avLst/>
              <a:gdLst>
                <a:gd name="T0" fmla="*/ 495 w 495"/>
                <a:gd name="T1" fmla="*/ 378 h 463"/>
                <a:gd name="T2" fmla="*/ 495 w 495"/>
                <a:gd name="T3" fmla="*/ 0 h 463"/>
                <a:gd name="T4" fmla="*/ 0 w 495"/>
                <a:gd name="T5" fmla="*/ 0 h 463"/>
                <a:gd name="T6" fmla="*/ 0 w 495"/>
                <a:gd name="T7" fmla="*/ 378 h 463"/>
                <a:gd name="T8" fmla="*/ 230 w 495"/>
                <a:gd name="T9" fmla="*/ 378 h 463"/>
                <a:gd name="T10" fmla="*/ 230 w 495"/>
                <a:gd name="T11" fmla="*/ 425 h 463"/>
                <a:gd name="T12" fmla="*/ 71 w 495"/>
                <a:gd name="T13" fmla="*/ 425 h 463"/>
                <a:gd name="T14" fmla="*/ 71 w 495"/>
                <a:gd name="T15" fmla="*/ 463 h 463"/>
                <a:gd name="T16" fmla="*/ 424 w 495"/>
                <a:gd name="T17" fmla="*/ 463 h 463"/>
                <a:gd name="T18" fmla="*/ 424 w 495"/>
                <a:gd name="T19" fmla="*/ 425 h 463"/>
                <a:gd name="T20" fmla="*/ 268 w 495"/>
                <a:gd name="T21" fmla="*/ 425 h 463"/>
                <a:gd name="T22" fmla="*/ 268 w 495"/>
                <a:gd name="T23" fmla="*/ 378 h 463"/>
                <a:gd name="T24" fmla="*/ 495 w 495"/>
                <a:gd name="T25" fmla="*/ 378 h 463"/>
                <a:gd name="T26" fmla="*/ 38 w 495"/>
                <a:gd name="T27" fmla="*/ 38 h 463"/>
                <a:gd name="T28" fmla="*/ 457 w 495"/>
                <a:gd name="T29" fmla="*/ 38 h 463"/>
                <a:gd name="T30" fmla="*/ 457 w 495"/>
                <a:gd name="T31" fmla="*/ 224 h 463"/>
                <a:gd name="T32" fmla="*/ 38 w 495"/>
                <a:gd name="T33" fmla="*/ 224 h 463"/>
                <a:gd name="T34" fmla="*/ 38 w 495"/>
                <a:gd name="T35" fmla="*/ 38 h 463"/>
                <a:gd name="T36" fmla="*/ 38 w 495"/>
                <a:gd name="T37" fmla="*/ 340 h 463"/>
                <a:gd name="T38" fmla="*/ 38 w 495"/>
                <a:gd name="T39" fmla="*/ 262 h 463"/>
                <a:gd name="T40" fmla="*/ 457 w 495"/>
                <a:gd name="T41" fmla="*/ 262 h 463"/>
                <a:gd name="T42" fmla="*/ 457 w 495"/>
                <a:gd name="T43" fmla="*/ 340 h 463"/>
                <a:gd name="T44" fmla="*/ 38 w 495"/>
                <a:gd name="T45" fmla="*/ 34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5" h="463">
                  <a:moveTo>
                    <a:pt x="495" y="378"/>
                  </a:moveTo>
                  <a:lnTo>
                    <a:pt x="495" y="0"/>
                  </a:lnTo>
                  <a:lnTo>
                    <a:pt x="0" y="0"/>
                  </a:lnTo>
                  <a:lnTo>
                    <a:pt x="0" y="378"/>
                  </a:lnTo>
                  <a:lnTo>
                    <a:pt x="230" y="378"/>
                  </a:lnTo>
                  <a:lnTo>
                    <a:pt x="230" y="425"/>
                  </a:lnTo>
                  <a:lnTo>
                    <a:pt x="71" y="425"/>
                  </a:lnTo>
                  <a:lnTo>
                    <a:pt x="71" y="463"/>
                  </a:lnTo>
                  <a:lnTo>
                    <a:pt x="424" y="463"/>
                  </a:lnTo>
                  <a:lnTo>
                    <a:pt x="424" y="425"/>
                  </a:lnTo>
                  <a:lnTo>
                    <a:pt x="268" y="425"/>
                  </a:lnTo>
                  <a:lnTo>
                    <a:pt x="268" y="378"/>
                  </a:lnTo>
                  <a:lnTo>
                    <a:pt x="495" y="378"/>
                  </a:lnTo>
                  <a:close/>
                  <a:moveTo>
                    <a:pt x="38" y="38"/>
                  </a:moveTo>
                  <a:lnTo>
                    <a:pt x="457" y="38"/>
                  </a:lnTo>
                  <a:lnTo>
                    <a:pt x="457" y="224"/>
                  </a:lnTo>
                  <a:lnTo>
                    <a:pt x="38" y="224"/>
                  </a:lnTo>
                  <a:lnTo>
                    <a:pt x="38" y="38"/>
                  </a:lnTo>
                  <a:close/>
                  <a:moveTo>
                    <a:pt x="38" y="340"/>
                  </a:moveTo>
                  <a:lnTo>
                    <a:pt x="38" y="262"/>
                  </a:lnTo>
                  <a:lnTo>
                    <a:pt x="457" y="262"/>
                  </a:lnTo>
                  <a:lnTo>
                    <a:pt x="457" y="340"/>
                  </a:lnTo>
                  <a:lnTo>
                    <a:pt x="38"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grpSp>
      <p:grpSp>
        <p:nvGrpSpPr>
          <p:cNvPr id="68" name="组合 67"/>
          <p:cNvGrpSpPr/>
          <p:nvPr/>
        </p:nvGrpSpPr>
        <p:grpSpPr>
          <a:xfrm>
            <a:off x="5861334" y="1839581"/>
            <a:ext cx="574574" cy="574574"/>
            <a:chOff x="8474014" y="4952597"/>
            <a:chExt cx="574574" cy="574574"/>
          </a:xfrm>
        </p:grpSpPr>
        <p:sp>
          <p:nvSpPr>
            <p:cNvPr id="69" name="矩形 68"/>
            <p:cNvSpPr/>
            <p:nvPr/>
          </p:nvSpPr>
          <p:spPr>
            <a:xfrm rot="2700000">
              <a:off x="8474014" y="4952597"/>
              <a:ext cx="574574" cy="574574"/>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70" name="Freeform 13"/>
            <p:cNvSpPr>
              <a:spLocks noEditPoints="1"/>
            </p:cNvSpPr>
            <p:nvPr/>
          </p:nvSpPr>
          <p:spPr bwMode="auto">
            <a:xfrm>
              <a:off x="8586051" y="5064255"/>
              <a:ext cx="350501" cy="351258"/>
            </a:xfrm>
            <a:custGeom>
              <a:avLst/>
              <a:gdLst>
                <a:gd name="T0" fmla="*/ 98 w 196"/>
                <a:gd name="T1" fmla="*/ 0 h 196"/>
                <a:gd name="T2" fmla="*/ 0 w 196"/>
                <a:gd name="T3" fmla="*/ 98 h 196"/>
                <a:gd name="T4" fmla="*/ 98 w 196"/>
                <a:gd name="T5" fmla="*/ 196 h 196"/>
                <a:gd name="T6" fmla="*/ 196 w 196"/>
                <a:gd name="T7" fmla="*/ 98 h 196"/>
                <a:gd name="T8" fmla="*/ 98 w 196"/>
                <a:gd name="T9" fmla="*/ 0 h 196"/>
                <a:gd name="T10" fmla="*/ 98 w 196"/>
                <a:gd name="T11" fmla="*/ 16 h 196"/>
                <a:gd name="T12" fmla="*/ 175 w 196"/>
                <a:gd name="T13" fmla="*/ 70 h 196"/>
                <a:gd name="T14" fmla="*/ 139 w 196"/>
                <a:gd name="T15" fmla="*/ 70 h 196"/>
                <a:gd name="T16" fmla="*/ 139 w 196"/>
                <a:gd name="T17" fmla="*/ 120 h 196"/>
                <a:gd name="T18" fmla="*/ 106 w 196"/>
                <a:gd name="T19" fmla="*/ 120 h 196"/>
                <a:gd name="T20" fmla="*/ 106 w 196"/>
                <a:gd name="T21" fmla="*/ 87 h 196"/>
                <a:gd name="T22" fmla="*/ 124 w 196"/>
                <a:gd name="T23" fmla="*/ 66 h 196"/>
                <a:gd name="T24" fmla="*/ 124 w 196"/>
                <a:gd name="T25" fmla="*/ 30 h 196"/>
                <a:gd name="T26" fmla="*/ 59 w 196"/>
                <a:gd name="T27" fmla="*/ 30 h 196"/>
                <a:gd name="T28" fmla="*/ 42 w 196"/>
                <a:gd name="T29" fmla="*/ 61 h 196"/>
                <a:gd name="T30" fmla="*/ 25 w 196"/>
                <a:gd name="T31" fmla="*/ 61 h 196"/>
                <a:gd name="T32" fmla="*/ 98 w 196"/>
                <a:gd name="T33" fmla="*/ 16 h 196"/>
                <a:gd name="T34" fmla="*/ 58 w 196"/>
                <a:gd name="T35" fmla="*/ 169 h 196"/>
                <a:gd name="T36" fmla="*/ 68 w 196"/>
                <a:gd name="T37" fmla="*/ 153 h 196"/>
                <a:gd name="T38" fmla="*/ 75 w 196"/>
                <a:gd name="T39" fmla="*/ 171 h 196"/>
                <a:gd name="T40" fmla="*/ 115 w 196"/>
                <a:gd name="T41" fmla="*/ 171 h 196"/>
                <a:gd name="T42" fmla="*/ 121 w 196"/>
                <a:gd name="T43" fmla="*/ 176 h 196"/>
                <a:gd name="T44" fmla="*/ 98 w 196"/>
                <a:gd name="T45" fmla="*/ 180 h 196"/>
                <a:gd name="T46" fmla="*/ 58 w 196"/>
                <a:gd name="T47" fmla="*/ 169 h 196"/>
                <a:gd name="T48" fmla="*/ 137 w 196"/>
                <a:gd name="T49" fmla="*/ 170 h 196"/>
                <a:gd name="T50" fmla="*/ 122 w 196"/>
                <a:gd name="T51" fmla="*/ 155 h 196"/>
                <a:gd name="T52" fmla="*/ 86 w 196"/>
                <a:gd name="T53" fmla="*/ 155 h 196"/>
                <a:gd name="T54" fmla="*/ 71 w 196"/>
                <a:gd name="T55" fmla="*/ 115 h 196"/>
                <a:gd name="T56" fmla="*/ 45 w 196"/>
                <a:gd name="T57" fmla="*/ 160 h 196"/>
                <a:gd name="T58" fmla="*/ 16 w 196"/>
                <a:gd name="T59" fmla="*/ 98 h 196"/>
                <a:gd name="T60" fmla="*/ 18 w 196"/>
                <a:gd name="T61" fmla="*/ 77 h 196"/>
                <a:gd name="T62" fmla="*/ 52 w 196"/>
                <a:gd name="T63" fmla="*/ 77 h 196"/>
                <a:gd name="T64" fmla="*/ 69 w 196"/>
                <a:gd name="T65" fmla="*/ 46 h 196"/>
                <a:gd name="T66" fmla="*/ 108 w 196"/>
                <a:gd name="T67" fmla="*/ 46 h 196"/>
                <a:gd name="T68" fmla="*/ 108 w 196"/>
                <a:gd name="T69" fmla="*/ 60 h 196"/>
                <a:gd name="T70" fmla="*/ 90 w 196"/>
                <a:gd name="T71" fmla="*/ 80 h 196"/>
                <a:gd name="T72" fmla="*/ 90 w 196"/>
                <a:gd name="T73" fmla="*/ 136 h 196"/>
                <a:gd name="T74" fmla="*/ 155 w 196"/>
                <a:gd name="T75" fmla="*/ 136 h 196"/>
                <a:gd name="T76" fmla="*/ 155 w 196"/>
                <a:gd name="T77" fmla="*/ 86 h 196"/>
                <a:gd name="T78" fmla="*/ 179 w 196"/>
                <a:gd name="T79" fmla="*/ 86 h 196"/>
                <a:gd name="T80" fmla="*/ 180 w 196"/>
                <a:gd name="T81" fmla="*/ 98 h 196"/>
                <a:gd name="T82" fmla="*/ 137 w 196"/>
                <a:gd name="T83" fmla="*/ 17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96">
                  <a:moveTo>
                    <a:pt x="98" y="0"/>
                  </a:moveTo>
                  <a:cubicBezTo>
                    <a:pt x="44" y="0"/>
                    <a:pt x="0" y="44"/>
                    <a:pt x="0" y="98"/>
                  </a:cubicBezTo>
                  <a:cubicBezTo>
                    <a:pt x="0" y="152"/>
                    <a:pt x="44" y="196"/>
                    <a:pt x="98" y="196"/>
                  </a:cubicBezTo>
                  <a:cubicBezTo>
                    <a:pt x="152" y="196"/>
                    <a:pt x="196" y="152"/>
                    <a:pt x="196" y="98"/>
                  </a:cubicBezTo>
                  <a:cubicBezTo>
                    <a:pt x="196" y="44"/>
                    <a:pt x="152" y="0"/>
                    <a:pt x="98" y="0"/>
                  </a:cubicBezTo>
                  <a:close/>
                  <a:moveTo>
                    <a:pt x="98" y="16"/>
                  </a:moveTo>
                  <a:cubicBezTo>
                    <a:pt x="133" y="16"/>
                    <a:pt x="164" y="39"/>
                    <a:pt x="175" y="70"/>
                  </a:cubicBezTo>
                  <a:cubicBezTo>
                    <a:pt x="139" y="70"/>
                    <a:pt x="139" y="70"/>
                    <a:pt x="139" y="70"/>
                  </a:cubicBezTo>
                  <a:cubicBezTo>
                    <a:pt x="139" y="120"/>
                    <a:pt x="139" y="120"/>
                    <a:pt x="139" y="120"/>
                  </a:cubicBezTo>
                  <a:cubicBezTo>
                    <a:pt x="106" y="120"/>
                    <a:pt x="106" y="120"/>
                    <a:pt x="106" y="120"/>
                  </a:cubicBezTo>
                  <a:cubicBezTo>
                    <a:pt x="106" y="87"/>
                    <a:pt x="106" y="87"/>
                    <a:pt x="106" y="87"/>
                  </a:cubicBezTo>
                  <a:cubicBezTo>
                    <a:pt x="124" y="66"/>
                    <a:pt x="124" y="66"/>
                    <a:pt x="124" y="66"/>
                  </a:cubicBezTo>
                  <a:cubicBezTo>
                    <a:pt x="124" y="30"/>
                    <a:pt x="124" y="30"/>
                    <a:pt x="124" y="30"/>
                  </a:cubicBezTo>
                  <a:cubicBezTo>
                    <a:pt x="59" y="30"/>
                    <a:pt x="59" y="30"/>
                    <a:pt x="59" y="30"/>
                  </a:cubicBezTo>
                  <a:cubicBezTo>
                    <a:pt x="42" y="61"/>
                    <a:pt x="42" y="61"/>
                    <a:pt x="42" y="61"/>
                  </a:cubicBezTo>
                  <a:cubicBezTo>
                    <a:pt x="25" y="61"/>
                    <a:pt x="25" y="61"/>
                    <a:pt x="25" y="61"/>
                  </a:cubicBezTo>
                  <a:cubicBezTo>
                    <a:pt x="38" y="34"/>
                    <a:pt x="66" y="16"/>
                    <a:pt x="98" y="16"/>
                  </a:cubicBezTo>
                  <a:close/>
                  <a:moveTo>
                    <a:pt x="58" y="169"/>
                  </a:moveTo>
                  <a:cubicBezTo>
                    <a:pt x="68" y="153"/>
                    <a:pt x="68" y="153"/>
                    <a:pt x="68" y="153"/>
                  </a:cubicBezTo>
                  <a:cubicBezTo>
                    <a:pt x="75" y="171"/>
                    <a:pt x="75" y="171"/>
                    <a:pt x="75" y="171"/>
                  </a:cubicBezTo>
                  <a:cubicBezTo>
                    <a:pt x="115" y="171"/>
                    <a:pt x="115" y="171"/>
                    <a:pt x="115" y="171"/>
                  </a:cubicBezTo>
                  <a:cubicBezTo>
                    <a:pt x="121" y="176"/>
                    <a:pt x="121" y="176"/>
                    <a:pt x="121" y="176"/>
                  </a:cubicBezTo>
                  <a:cubicBezTo>
                    <a:pt x="114" y="179"/>
                    <a:pt x="106" y="180"/>
                    <a:pt x="98" y="180"/>
                  </a:cubicBezTo>
                  <a:cubicBezTo>
                    <a:pt x="83" y="180"/>
                    <a:pt x="70" y="176"/>
                    <a:pt x="58" y="169"/>
                  </a:cubicBezTo>
                  <a:close/>
                  <a:moveTo>
                    <a:pt x="137" y="170"/>
                  </a:moveTo>
                  <a:cubicBezTo>
                    <a:pt x="122" y="155"/>
                    <a:pt x="122" y="155"/>
                    <a:pt x="122" y="155"/>
                  </a:cubicBezTo>
                  <a:cubicBezTo>
                    <a:pt x="86" y="155"/>
                    <a:pt x="86" y="155"/>
                    <a:pt x="86" y="155"/>
                  </a:cubicBezTo>
                  <a:cubicBezTo>
                    <a:pt x="71" y="115"/>
                    <a:pt x="71" y="115"/>
                    <a:pt x="71" y="115"/>
                  </a:cubicBezTo>
                  <a:cubicBezTo>
                    <a:pt x="45" y="160"/>
                    <a:pt x="45" y="160"/>
                    <a:pt x="45" y="160"/>
                  </a:cubicBezTo>
                  <a:cubicBezTo>
                    <a:pt x="27" y="145"/>
                    <a:pt x="16" y="123"/>
                    <a:pt x="16" y="98"/>
                  </a:cubicBezTo>
                  <a:cubicBezTo>
                    <a:pt x="16" y="90"/>
                    <a:pt x="17" y="83"/>
                    <a:pt x="18" y="77"/>
                  </a:cubicBezTo>
                  <a:cubicBezTo>
                    <a:pt x="52" y="77"/>
                    <a:pt x="52" y="77"/>
                    <a:pt x="52" y="77"/>
                  </a:cubicBezTo>
                  <a:cubicBezTo>
                    <a:pt x="69" y="46"/>
                    <a:pt x="69" y="46"/>
                    <a:pt x="69" y="46"/>
                  </a:cubicBezTo>
                  <a:cubicBezTo>
                    <a:pt x="108" y="46"/>
                    <a:pt x="108" y="46"/>
                    <a:pt x="108" y="46"/>
                  </a:cubicBezTo>
                  <a:cubicBezTo>
                    <a:pt x="108" y="60"/>
                    <a:pt x="108" y="60"/>
                    <a:pt x="108" y="60"/>
                  </a:cubicBezTo>
                  <a:cubicBezTo>
                    <a:pt x="90" y="80"/>
                    <a:pt x="90" y="80"/>
                    <a:pt x="90" y="80"/>
                  </a:cubicBezTo>
                  <a:cubicBezTo>
                    <a:pt x="90" y="136"/>
                    <a:pt x="90" y="136"/>
                    <a:pt x="90" y="136"/>
                  </a:cubicBezTo>
                  <a:cubicBezTo>
                    <a:pt x="155" y="136"/>
                    <a:pt x="155" y="136"/>
                    <a:pt x="155" y="136"/>
                  </a:cubicBezTo>
                  <a:cubicBezTo>
                    <a:pt x="155" y="86"/>
                    <a:pt x="155" y="86"/>
                    <a:pt x="155" y="86"/>
                  </a:cubicBezTo>
                  <a:cubicBezTo>
                    <a:pt x="179" y="86"/>
                    <a:pt x="179" y="86"/>
                    <a:pt x="179" y="86"/>
                  </a:cubicBezTo>
                  <a:cubicBezTo>
                    <a:pt x="179" y="90"/>
                    <a:pt x="180" y="94"/>
                    <a:pt x="180" y="98"/>
                  </a:cubicBezTo>
                  <a:cubicBezTo>
                    <a:pt x="180" y="129"/>
                    <a:pt x="163" y="156"/>
                    <a:pt x="137" y="1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grpSp>
      <p:grpSp>
        <p:nvGrpSpPr>
          <p:cNvPr id="71" name="组合 70"/>
          <p:cNvGrpSpPr/>
          <p:nvPr/>
        </p:nvGrpSpPr>
        <p:grpSpPr>
          <a:xfrm>
            <a:off x="5853163" y="4483773"/>
            <a:ext cx="574574" cy="574574"/>
            <a:chOff x="7909823" y="5116902"/>
            <a:chExt cx="574574" cy="574574"/>
          </a:xfrm>
        </p:grpSpPr>
        <p:sp>
          <p:nvSpPr>
            <p:cNvPr id="72" name="矩形 71"/>
            <p:cNvSpPr/>
            <p:nvPr/>
          </p:nvSpPr>
          <p:spPr>
            <a:xfrm rot="2700000">
              <a:off x="7909823" y="5116902"/>
              <a:ext cx="574574" cy="574574"/>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grpSp>
          <p:nvGrpSpPr>
            <p:cNvPr id="73" name="组合 72"/>
            <p:cNvGrpSpPr/>
            <p:nvPr/>
          </p:nvGrpSpPr>
          <p:grpSpPr>
            <a:xfrm>
              <a:off x="8025266" y="5212663"/>
              <a:ext cx="343688" cy="383053"/>
              <a:chOff x="9761538" y="11682413"/>
              <a:chExt cx="720725" cy="803275"/>
            </a:xfrm>
            <a:solidFill>
              <a:srgbClr val="191E22"/>
            </a:solidFill>
          </p:grpSpPr>
          <p:sp>
            <p:nvSpPr>
              <p:cNvPr id="74" name="Freeform 16"/>
              <p:cNvSpPr>
                <a:spLocks noEditPoints="1"/>
              </p:cNvSpPr>
              <p:nvPr/>
            </p:nvSpPr>
            <p:spPr bwMode="auto">
              <a:xfrm>
                <a:off x="9761538" y="11682413"/>
                <a:ext cx="720725" cy="803275"/>
              </a:xfrm>
              <a:custGeom>
                <a:avLst/>
                <a:gdLst>
                  <a:gd name="T0" fmla="*/ 386 w 454"/>
                  <a:gd name="T1" fmla="*/ 142 h 506"/>
                  <a:gd name="T2" fmla="*/ 92 w 454"/>
                  <a:gd name="T3" fmla="*/ 0 h 506"/>
                  <a:gd name="T4" fmla="*/ 76 w 454"/>
                  <a:gd name="T5" fmla="*/ 33 h 506"/>
                  <a:gd name="T6" fmla="*/ 298 w 454"/>
                  <a:gd name="T7" fmla="*/ 142 h 506"/>
                  <a:gd name="T8" fmla="*/ 0 w 454"/>
                  <a:gd name="T9" fmla="*/ 142 h 506"/>
                  <a:gd name="T10" fmla="*/ 0 w 454"/>
                  <a:gd name="T11" fmla="*/ 506 h 506"/>
                  <a:gd name="T12" fmla="*/ 454 w 454"/>
                  <a:gd name="T13" fmla="*/ 506 h 506"/>
                  <a:gd name="T14" fmla="*/ 454 w 454"/>
                  <a:gd name="T15" fmla="*/ 142 h 506"/>
                  <a:gd name="T16" fmla="*/ 386 w 454"/>
                  <a:gd name="T17" fmla="*/ 142 h 506"/>
                  <a:gd name="T18" fmla="*/ 416 w 454"/>
                  <a:gd name="T19" fmla="*/ 468 h 506"/>
                  <a:gd name="T20" fmla="*/ 38 w 454"/>
                  <a:gd name="T21" fmla="*/ 468 h 506"/>
                  <a:gd name="T22" fmla="*/ 38 w 454"/>
                  <a:gd name="T23" fmla="*/ 180 h 506"/>
                  <a:gd name="T24" fmla="*/ 416 w 454"/>
                  <a:gd name="T25" fmla="*/ 180 h 506"/>
                  <a:gd name="T26" fmla="*/ 416 w 454"/>
                  <a:gd name="T27" fmla="*/ 468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4" h="506">
                    <a:moveTo>
                      <a:pt x="386" y="142"/>
                    </a:moveTo>
                    <a:lnTo>
                      <a:pt x="92" y="0"/>
                    </a:lnTo>
                    <a:lnTo>
                      <a:pt x="76" y="33"/>
                    </a:lnTo>
                    <a:lnTo>
                      <a:pt x="298" y="142"/>
                    </a:lnTo>
                    <a:lnTo>
                      <a:pt x="0" y="142"/>
                    </a:lnTo>
                    <a:lnTo>
                      <a:pt x="0" y="506"/>
                    </a:lnTo>
                    <a:lnTo>
                      <a:pt x="454" y="506"/>
                    </a:lnTo>
                    <a:lnTo>
                      <a:pt x="454" y="142"/>
                    </a:lnTo>
                    <a:lnTo>
                      <a:pt x="386" y="142"/>
                    </a:lnTo>
                    <a:close/>
                    <a:moveTo>
                      <a:pt x="416" y="468"/>
                    </a:moveTo>
                    <a:lnTo>
                      <a:pt x="38" y="468"/>
                    </a:lnTo>
                    <a:lnTo>
                      <a:pt x="38" y="180"/>
                    </a:lnTo>
                    <a:lnTo>
                      <a:pt x="416" y="180"/>
                    </a:lnTo>
                    <a:lnTo>
                      <a:pt x="416" y="4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75" name="Rectangle 17"/>
              <p:cNvSpPr>
                <a:spLocks noChangeArrowheads="1"/>
              </p:cNvSpPr>
              <p:nvPr/>
            </p:nvSpPr>
            <p:spPr bwMode="auto">
              <a:xfrm>
                <a:off x="9877425" y="12058650"/>
                <a:ext cx="161925" cy="60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76" name="Rectangle 18"/>
              <p:cNvSpPr>
                <a:spLocks noChangeArrowheads="1"/>
              </p:cNvSpPr>
              <p:nvPr/>
            </p:nvSpPr>
            <p:spPr bwMode="auto">
              <a:xfrm>
                <a:off x="9877425" y="12166600"/>
                <a:ext cx="161925" cy="60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77" name="Rectangle 19"/>
              <p:cNvSpPr>
                <a:spLocks noChangeArrowheads="1"/>
              </p:cNvSpPr>
              <p:nvPr/>
            </p:nvSpPr>
            <p:spPr bwMode="auto">
              <a:xfrm>
                <a:off x="9877425" y="12276138"/>
                <a:ext cx="161925" cy="60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78" name="Freeform 20"/>
              <p:cNvSpPr>
                <a:spLocks noEditPoints="1"/>
              </p:cNvSpPr>
              <p:nvPr/>
            </p:nvSpPr>
            <p:spPr bwMode="auto">
              <a:xfrm>
                <a:off x="10102850" y="12058650"/>
                <a:ext cx="277813" cy="277813"/>
              </a:xfrm>
              <a:custGeom>
                <a:avLst/>
                <a:gdLst>
                  <a:gd name="T0" fmla="*/ 37 w 74"/>
                  <a:gd name="T1" fmla="*/ 74 h 74"/>
                  <a:gd name="T2" fmla="*/ 74 w 74"/>
                  <a:gd name="T3" fmla="*/ 37 h 74"/>
                  <a:gd name="T4" fmla="*/ 37 w 74"/>
                  <a:gd name="T5" fmla="*/ 0 h 74"/>
                  <a:gd name="T6" fmla="*/ 0 w 74"/>
                  <a:gd name="T7" fmla="*/ 37 h 74"/>
                  <a:gd name="T8" fmla="*/ 37 w 74"/>
                  <a:gd name="T9" fmla="*/ 74 h 74"/>
                  <a:gd name="T10" fmla="*/ 37 w 74"/>
                  <a:gd name="T11" fmla="*/ 16 h 74"/>
                  <a:gd name="T12" fmla="*/ 58 w 74"/>
                  <a:gd name="T13" fmla="*/ 37 h 74"/>
                  <a:gd name="T14" fmla="*/ 37 w 74"/>
                  <a:gd name="T15" fmla="*/ 58 h 74"/>
                  <a:gd name="T16" fmla="*/ 16 w 74"/>
                  <a:gd name="T17" fmla="*/ 37 h 74"/>
                  <a:gd name="T18" fmla="*/ 37 w 74"/>
                  <a:gd name="T19"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4">
                    <a:moveTo>
                      <a:pt x="37" y="74"/>
                    </a:moveTo>
                    <a:cubicBezTo>
                      <a:pt x="58" y="74"/>
                      <a:pt x="74" y="57"/>
                      <a:pt x="74" y="37"/>
                    </a:cubicBezTo>
                    <a:cubicBezTo>
                      <a:pt x="74" y="16"/>
                      <a:pt x="58" y="0"/>
                      <a:pt x="37" y="0"/>
                    </a:cubicBezTo>
                    <a:cubicBezTo>
                      <a:pt x="17" y="0"/>
                      <a:pt x="0" y="16"/>
                      <a:pt x="0" y="37"/>
                    </a:cubicBezTo>
                    <a:cubicBezTo>
                      <a:pt x="0" y="57"/>
                      <a:pt x="17" y="74"/>
                      <a:pt x="37" y="74"/>
                    </a:cubicBezTo>
                    <a:close/>
                    <a:moveTo>
                      <a:pt x="37" y="16"/>
                    </a:moveTo>
                    <a:cubicBezTo>
                      <a:pt x="49" y="16"/>
                      <a:pt x="58" y="25"/>
                      <a:pt x="58" y="37"/>
                    </a:cubicBezTo>
                    <a:cubicBezTo>
                      <a:pt x="58" y="49"/>
                      <a:pt x="49" y="58"/>
                      <a:pt x="37" y="58"/>
                    </a:cubicBezTo>
                    <a:cubicBezTo>
                      <a:pt x="25" y="58"/>
                      <a:pt x="16" y="49"/>
                      <a:pt x="16" y="37"/>
                    </a:cubicBezTo>
                    <a:cubicBezTo>
                      <a:pt x="16" y="25"/>
                      <a:pt x="25" y="16"/>
                      <a:pt x="37" y="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grpSp>
      </p:grpSp>
      <p:grpSp>
        <p:nvGrpSpPr>
          <p:cNvPr id="79" name="组合 78"/>
          <p:cNvGrpSpPr/>
          <p:nvPr/>
        </p:nvGrpSpPr>
        <p:grpSpPr>
          <a:xfrm>
            <a:off x="5853163" y="3161677"/>
            <a:ext cx="574574" cy="574574"/>
            <a:chOff x="7387686" y="5093089"/>
            <a:chExt cx="574574" cy="574574"/>
          </a:xfrm>
        </p:grpSpPr>
        <p:sp>
          <p:nvSpPr>
            <p:cNvPr id="80" name="矩形 79"/>
            <p:cNvSpPr/>
            <p:nvPr/>
          </p:nvSpPr>
          <p:spPr>
            <a:xfrm rot="2700000">
              <a:off x="7387686" y="5093089"/>
              <a:ext cx="574574" cy="574574"/>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grpSp>
          <p:nvGrpSpPr>
            <p:cNvPr id="81" name="组合 80"/>
            <p:cNvGrpSpPr/>
            <p:nvPr/>
          </p:nvGrpSpPr>
          <p:grpSpPr>
            <a:xfrm>
              <a:off x="7489881" y="5222916"/>
              <a:ext cx="370184" cy="314921"/>
              <a:chOff x="7550150" y="16151225"/>
              <a:chExt cx="776288" cy="660400"/>
            </a:xfrm>
            <a:solidFill>
              <a:srgbClr val="191E22"/>
            </a:solidFill>
          </p:grpSpPr>
          <p:sp>
            <p:nvSpPr>
              <p:cNvPr id="82" name="Freeform 21"/>
              <p:cNvSpPr>
                <a:spLocks noEditPoints="1"/>
              </p:cNvSpPr>
              <p:nvPr/>
            </p:nvSpPr>
            <p:spPr bwMode="auto">
              <a:xfrm>
                <a:off x="7550150" y="16151225"/>
                <a:ext cx="776288" cy="660400"/>
              </a:xfrm>
              <a:custGeom>
                <a:avLst/>
                <a:gdLst>
                  <a:gd name="T0" fmla="*/ 383 w 489"/>
                  <a:gd name="T1" fmla="*/ 92 h 416"/>
                  <a:gd name="T2" fmla="*/ 352 w 489"/>
                  <a:gd name="T3" fmla="*/ 0 h 416"/>
                  <a:gd name="T4" fmla="*/ 137 w 489"/>
                  <a:gd name="T5" fmla="*/ 0 h 416"/>
                  <a:gd name="T6" fmla="*/ 106 w 489"/>
                  <a:gd name="T7" fmla="*/ 92 h 416"/>
                  <a:gd name="T8" fmla="*/ 0 w 489"/>
                  <a:gd name="T9" fmla="*/ 92 h 416"/>
                  <a:gd name="T10" fmla="*/ 0 w 489"/>
                  <a:gd name="T11" fmla="*/ 416 h 416"/>
                  <a:gd name="T12" fmla="*/ 489 w 489"/>
                  <a:gd name="T13" fmla="*/ 416 h 416"/>
                  <a:gd name="T14" fmla="*/ 489 w 489"/>
                  <a:gd name="T15" fmla="*/ 92 h 416"/>
                  <a:gd name="T16" fmla="*/ 383 w 489"/>
                  <a:gd name="T17" fmla="*/ 92 h 416"/>
                  <a:gd name="T18" fmla="*/ 451 w 489"/>
                  <a:gd name="T19" fmla="*/ 378 h 416"/>
                  <a:gd name="T20" fmla="*/ 37 w 489"/>
                  <a:gd name="T21" fmla="*/ 378 h 416"/>
                  <a:gd name="T22" fmla="*/ 37 w 489"/>
                  <a:gd name="T23" fmla="*/ 130 h 416"/>
                  <a:gd name="T24" fmla="*/ 132 w 489"/>
                  <a:gd name="T25" fmla="*/ 130 h 416"/>
                  <a:gd name="T26" fmla="*/ 163 w 489"/>
                  <a:gd name="T27" fmla="*/ 38 h 416"/>
                  <a:gd name="T28" fmla="*/ 324 w 489"/>
                  <a:gd name="T29" fmla="*/ 38 h 416"/>
                  <a:gd name="T30" fmla="*/ 354 w 489"/>
                  <a:gd name="T31" fmla="*/ 130 h 416"/>
                  <a:gd name="T32" fmla="*/ 451 w 489"/>
                  <a:gd name="T33" fmla="*/ 130 h 416"/>
                  <a:gd name="T34" fmla="*/ 451 w 489"/>
                  <a:gd name="T35" fmla="*/ 37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9" h="416">
                    <a:moveTo>
                      <a:pt x="383" y="92"/>
                    </a:moveTo>
                    <a:lnTo>
                      <a:pt x="352" y="0"/>
                    </a:lnTo>
                    <a:lnTo>
                      <a:pt x="137" y="0"/>
                    </a:lnTo>
                    <a:lnTo>
                      <a:pt x="106" y="92"/>
                    </a:lnTo>
                    <a:lnTo>
                      <a:pt x="0" y="92"/>
                    </a:lnTo>
                    <a:lnTo>
                      <a:pt x="0" y="416"/>
                    </a:lnTo>
                    <a:lnTo>
                      <a:pt x="489" y="416"/>
                    </a:lnTo>
                    <a:lnTo>
                      <a:pt x="489" y="92"/>
                    </a:lnTo>
                    <a:lnTo>
                      <a:pt x="383" y="92"/>
                    </a:lnTo>
                    <a:close/>
                    <a:moveTo>
                      <a:pt x="451" y="378"/>
                    </a:moveTo>
                    <a:lnTo>
                      <a:pt x="37" y="378"/>
                    </a:lnTo>
                    <a:lnTo>
                      <a:pt x="37" y="130"/>
                    </a:lnTo>
                    <a:lnTo>
                      <a:pt x="132" y="130"/>
                    </a:lnTo>
                    <a:lnTo>
                      <a:pt x="163" y="38"/>
                    </a:lnTo>
                    <a:lnTo>
                      <a:pt x="324" y="38"/>
                    </a:lnTo>
                    <a:lnTo>
                      <a:pt x="354" y="130"/>
                    </a:lnTo>
                    <a:lnTo>
                      <a:pt x="451" y="130"/>
                    </a:lnTo>
                    <a:lnTo>
                      <a:pt x="451" y="37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83" name="Freeform 22"/>
              <p:cNvSpPr>
                <a:spLocks noEditPoints="1"/>
              </p:cNvSpPr>
              <p:nvPr/>
            </p:nvSpPr>
            <p:spPr bwMode="auto">
              <a:xfrm>
                <a:off x="7759700" y="16352838"/>
                <a:ext cx="357188" cy="357188"/>
              </a:xfrm>
              <a:custGeom>
                <a:avLst/>
                <a:gdLst>
                  <a:gd name="T0" fmla="*/ 47 w 95"/>
                  <a:gd name="T1" fmla="*/ 0 h 95"/>
                  <a:gd name="T2" fmla="*/ 0 w 95"/>
                  <a:gd name="T3" fmla="*/ 48 h 95"/>
                  <a:gd name="T4" fmla="*/ 47 w 95"/>
                  <a:gd name="T5" fmla="*/ 95 h 95"/>
                  <a:gd name="T6" fmla="*/ 95 w 95"/>
                  <a:gd name="T7" fmla="*/ 48 h 95"/>
                  <a:gd name="T8" fmla="*/ 47 w 95"/>
                  <a:gd name="T9" fmla="*/ 0 h 95"/>
                  <a:gd name="T10" fmla="*/ 47 w 95"/>
                  <a:gd name="T11" fmla="*/ 79 h 95"/>
                  <a:gd name="T12" fmla="*/ 16 w 95"/>
                  <a:gd name="T13" fmla="*/ 48 h 95"/>
                  <a:gd name="T14" fmla="*/ 47 w 95"/>
                  <a:gd name="T15" fmla="*/ 16 h 95"/>
                  <a:gd name="T16" fmla="*/ 79 w 95"/>
                  <a:gd name="T17" fmla="*/ 48 h 95"/>
                  <a:gd name="T18" fmla="*/ 47 w 95"/>
                  <a:gd name="T19" fmla="*/ 7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95">
                    <a:moveTo>
                      <a:pt x="47" y="0"/>
                    </a:moveTo>
                    <a:cubicBezTo>
                      <a:pt x="21" y="0"/>
                      <a:pt x="0" y="22"/>
                      <a:pt x="0" y="48"/>
                    </a:cubicBezTo>
                    <a:cubicBezTo>
                      <a:pt x="0" y="74"/>
                      <a:pt x="21" y="95"/>
                      <a:pt x="47" y="95"/>
                    </a:cubicBezTo>
                    <a:cubicBezTo>
                      <a:pt x="73" y="95"/>
                      <a:pt x="95" y="74"/>
                      <a:pt x="95" y="48"/>
                    </a:cubicBezTo>
                    <a:cubicBezTo>
                      <a:pt x="95" y="22"/>
                      <a:pt x="73" y="0"/>
                      <a:pt x="47" y="0"/>
                    </a:cubicBezTo>
                    <a:close/>
                    <a:moveTo>
                      <a:pt x="47" y="79"/>
                    </a:moveTo>
                    <a:cubicBezTo>
                      <a:pt x="30" y="79"/>
                      <a:pt x="16" y="65"/>
                      <a:pt x="16" y="48"/>
                    </a:cubicBezTo>
                    <a:cubicBezTo>
                      <a:pt x="16" y="30"/>
                      <a:pt x="30" y="16"/>
                      <a:pt x="47" y="16"/>
                    </a:cubicBezTo>
                    <a:cubicBezTo>
                      <a:pt x="65" y="16"/>
                      <a:pt x="79" y="30"/>
                      <a:pt x="79" y="48"/>
                    </a:cubicBezTo>
                    <a:cubicBezTo>
                      <a:pt x="79" y="65"/>
                      <a:pt x="65" y="79"/>
                      <a:pt x="47" y="7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grpSp>
      </p:grpSp>
      <p:grpSp>
        <p:nvGrpSpPr>
          <p:cNvPr id="84" name="组合 83"/>
          <p:cNvGrpSpPr/>
          <p:nvPr/>
        </p:nvGrpSpPr>
        <p:grpSpPr>
          <a:xfrm>
            <a:off x="6754411" y="1720582"/>
            <a:ext cx="4519129" cy="902056"/>
            <a:chOff x="6709961" y="1549677"/>
            <a:chExt cx="4519129" cy="902056"/>
          </a:xfrm>
        </p:grpSpPr>
        <p:sp>
          <p:nvSpPr>
            <p:cNvPr id="85" name="文本框 84"/>
            <p:cNvSpPr txBox="1"/>
            <p:nvPr/>
          </p:nvSpPr>
          <p:spPr>
            <a:xfrm>
              <a:off x="6709961" y="1549677"/>
              <a:ext cx="806631"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DESIGN </a:t>
              </a:r>
              <a:endParaRPr lang="zh-CN" altLang="en-US" b="1" dirty="0">
                <a:solidFill>
                  <a:schemeClr val="tx1">
                    <a:lumMod val="65000"/>
                    <a:lumOff val="35000"/>
                  </a:schemeClr>
                </a:solidFill>
                <a:latin typeface="Agency FB" panose="020B0503020202020204" pitchFamily="34" charset="0"/>
                <a:cs typeface="Arial" panose="020B0604020202020204" pitchFamily="34" charset="0"/>
              </a:endParaRPr>
            </a:p>
          </p:txBody>
        </p:sp>
        <p:sp>
          <p:nvSpPr>
            <p:cNvPr id="86" name="矩形 85"/>
            <p:cNvSpPr>
              <a:spLocks noChangeArrowheads="1"/>
            </p:cNvSpPr>
            <p:nvPr/>
          </p:nvSpPr>
          <p:spPr bwMode="auto">
            <a:xfrm>
              <a:off x="6709961" y="1846439"/>
              <a:ext cx="4519129"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0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Youth is not a time of life; it is a state of mind; it is not a matter of rosy cheeks, red lips and</a:t>
              </a:r>
              <a:endParaRPr lang="en-US" altLang="zh-CN" sz="1600"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87" name="组合 86"/>
          <p:cNvGrpSpPr/>
          <p:nvPr/>
        </p:nvGrpSpPr>
        <p:grpSpPr>
          <a:xfrm>
            <a:off x="6754411" y="2999701"/>
            <a:ext cx="4519129" cy="902056"/>
            <a:chOff x="6709961" y="1549677"/>
            <a:chExt cx="4519129" cy="902056"/>
          </a:xfrm>
        </p:grpSpPr>
        <p:sp>
          <p:nvSpPr>
            <p:cNvPr id="88" name="文本框 87"/>
            <p:cNvSpPr txBox="1"/>
            <p:nvPr/>
          </p:nvSpPr>
          <p:spPr>
            <a:xfrm>
              <a:off x="6709961" y="1549677"/>
              <a:ext cx="1175322"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CONCEPTION</a:t>
              </a:r>
            </a:p>
          </p:txBody>
        </p:sp>
        <p:sp>
          <p:nvSpPr>
            <p:cNvPr id="89" name="矩形 88"/>
            <p:cNvSpPr>
              <a:spLocks noChangeArrowheads="1"/>
            </p:cNvSpPr>
            <p:nvPr/>
          </p:nvSpPr>
          <p:spPr bwMode="auto">
            <a:xfrm>
              <a:off x="6709961" y="1846439"/>
              <a:ext cx="4519129"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0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Youth is not a time of life; it is a state of mind; it is not a matter of rosy cheeks, red lips and</a:t>
              </a:r>
              <a:endParaRPr lang="en-US" altLang="zh-CN" sz="1600"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90" name="组合 89"/>
          <p:cNvGrpSpPr/>
          <p:nvPr/>
        </p:nvGrpSpPr>
        <p:grpSpPr>
          <a:xfrm>
            <a:off x="6754411" y="4278820"/>
            <a:ext cx="4519129" cy="902056"/>
            <a:chOff x="6709961" y="1549677"/>
            <a:chExt cx="4519129" cy="902056"/>
          </a:xfrm>
        </p:grpSpPr>
        <p:sp>
          <p:nvSpPr>
            <p:cNvPr id="91" name="文本框 90"/>
            <p:cNvSpPr txBox="1"/>
            <p:nvPr/>
          </p:nvSpPr>
          <p:spPr>
            <a:xfrm>
              <a:off x="6709961" y="1549677"/>
              <a:ext cx="1071127"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MARKETING</a:t>
              </a:r>
            </a:p>
          </p:txBody>
        </p:sp>
        <p:sp>
          <p:nvSpPr>
            <p:cNvPr id="92" name="矩形 91"/>
            <p:cNvSpPr>
              <a:spLocks noChangeArrowheads="1"/>
            </p:cNvSpPr>
            <p:nvPr/>
          </p:nvSpPr>
          <p:spPr bwMode="auto">
            <a:xfrm>
              <a:off x="6709961" y="1846439"/>
              <a:ext cx="4519129"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0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Youth is not a time of life; it is a state of mind; it is not a matter of rosy cheeks, red lips and</a:t>
              </a:r>
              <a:endParaRPr lang="en-US" altLang="zh-CN" sz="1600"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93" name="组合 92"/>
          <p:cNvGrpSpPr/>
          <p:nvPr/>
        </p:nvGrpSpPr>
        <p:grpSpPr>
          <a:xfrm>
            <a:off x="6754411" y="5557938"/>
            <a:ext cx="4519129" cy="902056"/>
            <a:chOff x="6709961" y="1549677"/>
            <a:chExt cx="4519129" cy="902056"/>
          </a:xfrm>
        </p:grpSpPr>
        <p:sp>
          <p:nvSpPr>
            <p:cNvPr id="94" name="文本框 93"/>
            <p:cNvSpPr txBox="1"/>
            <p:nvPr/>
          </p:nvSpPr>
          <p:spPr>
            <a:xfrm>
              <a:off x="6709961" y="1549677"/>
              <a:ext cx="1680268"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SOCIAL MARKETING</a:t>
              </a:r>
            </a:p>
          </p:txBody>
        </p:sp>
        <p:sp>
          <p:nvSpPr>
            <p:cNvPr id="95" name="矩形 94"/>
            <p:cNvSpPr>
              <a:spLocks noChangeArrowheads="1"/>
            </p:cNvSpPr>
            <p:nvPr/>
          </p:nvSpPr>
          <p:spPr bwMode="auto">
            <a:xfrm>
              <a:off x="6709961" y="1846439"/>
              <a:ext cx="4519129"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0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Youth is not a time of life; it is a state of mind; it is not a matter of rosy cheeks, red lips and</a:t>
              </a:r>
              <a:endParaRPr lang="en-US" altLang="zh-CN" sz="1600" dirty="0">
                <a:solidFill>
                  <a:schemeClr val="tx1">
                    <a:lumMod val="65000"/>
                    <a:lumOff val="35000"/>
                  </a:schemeClr>
                </a:solidFill>
                <a:latin typeface="Agency FB" panose="020B0503020202020204" pitchFamily="34" charset="0"/>
                <a:cs typeface="Arial" panose="020B0604020202020204" pitchFamily="34" charset="0"/>
              </a:endParaRPr>
            </a:p>
          </p:txBody>
        </p:sp>
      </p:grpSp>
      <p:cxnSp>
        <p:nvCxnSpPr>
          <p:cNvPr id="96" name="直接连接符 95"/>
          <p:cNvCxnSpPr/>
          <p:nvPr/>
        </p:nvCxnSpPr>
        <p:spPr>
          <a:xfrm>
            <a:off x="6142795" y="2533154"/>
            <a:ext cx="0" cy="509524"/>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6142795" y="3855250"/>
            <a:ext cx="0" cy="509524"/>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6142795" y="5177347"/>
            <a:ext cx="0" cy="509524"/>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227474"/>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650"/>
                                        <p:tgtEl>
                                          <p:spTgt spid="24"/>
                                        </p:tgtEl>
                                      </p:cBhvr>
                                    </p:animEffect>
                                  </p:childTnLst>
                                </p:cTn>
                              </p:par>
                              <p:par>
                                <p:cTn id="24" presetID="22" presetClass="entr" presetSubtype="8"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650"/>
                                        <p:tgtEl>
                                          <p:spTgt spid="30"/>
                                        </p:tgtEl>
                                      </p:cBhvr>
                                    </p:animEffect>
                                  </p:childTnLst>
                                </p:cTn>
                              </p:par>
                              <p:par>
                                <p:cTn id="27" presetID="22" presetClass="entr" presetSubtype="8"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left)">
                                      <p:cBhvr>
                                        <p:cTn id="29" dur="650"/>
                                        <p:tgtEl>
                                          <p:spTgt spid="50"/>
                                        </p:tgtEl>
                                      </p:cBhvr>
                                    </p:animEffect>
                                  </p:childTnLst>
                                </p:cTn>
                              </p:par>
                              <p:par>
                                <p:cTn id="30" presetID="22" presetClass="entr" presetSubtype="8"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650"/>
                                        <p:tgtEl>
                                          <p:spTgt spid="55"/>
                                        </p:tgtEl>
                                      </p:cBhvr>
                                    </p:animEffect>
                                  </p:childTnLst>
                                </p:cTn>
                              </p:par>
                              <p:par>
                                <p:cTn id="33" presetID="22" presetClass="entr" presetSubtype="8"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650"/>
                                        <p:tgtEl>
                                          <p:spTgt spid="60"/>
                                        </p:tgtEl>
                                      </p:cBhvr>
                                    </p:animEffect>
                                  </p:childTnLst>
                                </p:cTn>
                              </p:par>
                            </p:childTnLst>
                          </p:cTn>
                        </p:par>
                        <p:par>
                          <p:cTn id="36" fill="hold">
                            <p:stCondLst>
                              <p:cond delay="2650"/>
                            </p:stCondLst>
                            <p:childTnLst>
                              <p:par>
                                <p:cTn id="37" presetID="23" presetClass="entr" presetSubtype="16" fill="hold" nodeType="after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p:cTn id="39" dur="500" fill="hold"/>
                                        <p:tgtEl>
                                          <p:spTgt spid="68"/>
                                        </p:tgtEl>
                                        <p:attrNameLst>
                                          <p:attrName>ppt_w</p:attrName>
                                        </p:attrNameLst>
                                      </p:cBhvr>
                                      <p:tavLst>
                                        <p:tav tm="0">
                                          <p:val>
                                            <p:fltVal val="0"/>
                                          </p:val>
                                        </p:tav>
                                        <p:tav tm="100000">
                                          <p:val>
                                            <p:strVal val="#ppt_w"/>
                                          </p:val>
                                        </p:tav>
                                      </p:tavLst>
                                    </p:anim>
                                    <p:anim calcmode="lin" valueType="num">
                                      <p:cBhvr>
                                        <p:cTn id="40" dur="500" fill="hold"/>
                                        <p:tgtEl>
                                          <p:spTgt spid="68"/>
                                        </p:tgtEl>
                                        <p:attrNameLst>
                                          <p:attrName>ppt_h</p:attrName>
                                        </p:attrNameLst>
                                      </p:cBhvr>
                                      <p:tavLst>
                                        <p:tav tm="0">
                                          <p:val>
                                            <p:fltVal val="0"/>
                                          </p:val>
                                        </p:tav>
                                        <p:tav tm="100000">
                                          <p:val>
                                            <p:strVal val="#ppt_h"/>
                                          </p:val>
                                        </p:tav>
                                      </p:tavLst>
                                    </p:anim>
                                  </p:childTnLst>
                                </p:cTn>
                              </p:par>
                            </p:childTnLst>
                          </p:cTn>
                        </p:par>
                        <p:par>
                          <p:cTn id="41" fill="hold">
                            <p:stCondLst>
                              <p:cond delay="3150"/>
                            </p:stCondLst>
                            <p:childTnLst>
                              <p:par>
                                <p:cTn id="42" presetID="22" presetClass="entr" presetSubtype="1" fill="hold" nodeType="after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wipe(up)">
                                      <p:cBhvr>
                                        <p:cTn id="44" dur="500"/>
                                        <p:tgtEl>
                                          <p:spTgt spid="84"/>
                                        </p:tgtEl>
                                      </p:cBhvr>
                                    </p:animEffect>
                                  </p:childTnLst>
                                </p:cTn>
                              </p:par>
                            </p:childTnLst>
                          </p:cTn>
                        </p:par>
                        <p:par>
                          <p:cTn id="45" fill="hold">
                            <p:stCondLst>
                              <p:cond delay="3650"/>
                            </p:stCondLst>
                            <p:childTnLst>
                              <p:par>
                                <p:cTn id="46" presetID="22" presetClass="entr" presetSubtype="1" fill="hold" nodeType="after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wipe(up)">
                                      <p:cBhvr>
                                        <p:cTn id="48" dur="250"/>
                                        <p:tgtEl>
                                          <p:spTgt spid="96"/>
                                        </p:tgtEl>
                                      </p:cBhvr>
                                    </p:animEffect>
                                  </p:childTnLst>
                                </p:cTn>
                              </p:par>
                            </p:childTnLst>
                          </p:cTn>
                        </p:par>
                        <p:par>
                          <p:cTn id="49" fill="hold">
                            <p:stCondLst>
                              <p:cond delay="3900"/>
                            </p:stCondLst>
                            <p:childTnLst>
                              <p:par>
                                <p:cTn id="50" presetID="23" presetClass="entr" presetSubtype="16" fill="hold" nodeType="afterEffect">
                                  <p:stCondLst>
                                    <p:cond delay="0"/>
                                  </p:stCondLst>
                                  <p:childTnLst>
                                    <p:set>
                                      <p:cBhvr>
                                        <p:cTn id="51" dur="1" fill="hold">
                                          <p:stCondLst>
                                            <p:cond delay="0"/>
                                          </p:stCondLst>
                                        </p:cTn>
                                        <p:tgtEl>
                                          <p:spTgt spid="79"/>
                                        </p:tgtEl>
                                        <p:attrNameLst>
                                          <p:attrName>style.visibility</p:attrName>
                                        </p:attrNameLst>
                                      </p:cBhvr>
                                      <p:to>
                                        <p:strVal val="visible"/>
                                      </p:to>
                                    </p:set>
                                    <p:anim calcmode="lin" valueType="num">
                                      <p:cBhvr>
                                        <p:cTn id="52" dur="500" fill="hold"/>
                                        <p:tgtEl>
                                          <p:spTgt spid="79"/>
                                        </p:tgtEl>
                                        <p:attrNameLst>
                                          <p:attrName>ppt_w</p:attrName>
                                        </p:attrNameLst>
                                      </p:cBhvr>
                                      <p:tavLst>
                                        <p:tav tm="0">
                                          <p:val>
                                            <p:fltVal val="0"/>
                                          </p:val>
                                        </p:tav>
                                        <p:tav tm="100000">
                                          <p:val>
                                            <p:strVal val="#ppt_w"/>
                                          </p:val>
                                        </p:tav>
                                      </p:tavLst>
                                    </p:anim>
                                    <p:anim calcmode="lin" valueType="num">
                                      <p:cBhvr>
                                        <p:cTn id="53" dur="500" fill="hold"/>
                                        <p:tgtEl>
                                          <p:spTgt spid="79"/>
                                        </p:tgtEl>
                                        <p:attrNameLst>
                                          <p:attrName>ppt_h</p:attrName>
                                        </p:attrNameLst>
                                      </p:cBhvr>
                                      <p:tavLst>
                                        <p:tav tm="0">
                                          <p:val>
                                            <p:fltVal val="0"/>
                                          </p:val>
                                        </p:tav>
                                        <p:tav tm="100000">
                                          <p:val>
                                            <p:strVal val="#ppt_h"/>
                                          </p:val>
                                        </p:tav>
                                      </p:tavLst>
                                    </p:anim>
                                  </p:childTnLst>
                                </p:cTn>
                              </p:par>
                            </p:childTnLst>
                          </p:cTn>
                        </p:par>
                        <p:par>
                          <p:cTn id="54" fill="hold">
                            <p:stCondLst>
                              <p:cond delay="4400"/>
                            </p:stCondLst>
                            <p:childTnLst>
                              <p:par>
                                <p:cTn id="55" presetID="22" presetClass="entr" presetSubtype="1" fill="hold" nodeType="after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wipe(up)">
                                      <p:cBhvr>
                                        <p:cTn id="57" dur="500"/>
                                        <p:tgtEl>
                                          <p:spTgt spid="87"/>
                                        </p:tgtEl>
                                      </p:cBhvr>
                                    </p:animEffect>
                                  </p:childTnLst>
                                </p:cTn>
                              </p:par>
                            </p:childTnLst>
                          </p:cTn>
                        </p:par>
                        <p:par>
                          <p:cTn id="58" fill="hold">
                            <p:stCondLst>
                              <p:cond delay="4900"/>
                            </p:stCondLst>
                            <p:childTnLst>
                              <p:par>
                                <p:cTn id="59" presetID="22" presetClass="entr" presetSubtype="1" fill="hold" nodeType="afterEffect">
                                  <p:stCondLst>
                                    <p:cond delay="0"/>
                                  </p:stCondLst>
                                  <p:childTnLst>
                                    <p:set>
                                      <p:cBhvr>
                                        <p:cTn id="60" dur="1" fill="hold">
                                          <p:stCondLst>
                                            <p:cond delay="0"/>
                                          </p:stCondLst>
                                        </p:cTn>
                                        <p:tgtEl>
                                          <p:spTgt spid="97"/>
                                        </p:tgtEl>
                                        <p:attrNameLst>
                                          <p:attrName>style.visibility</p:attrName>
                                        </p:attrNameLst>
                                      </p:cBhvr>
                                      <p:to>
                                        <p:strVal val="visible"/>
                                      </p:to>
                                    </p:set>
                                    <p:animEffect transition="in" filter="wipe(up)">
                                      <p:cBhvr>
                                        <p:cTn id="61" dur="250"/>
                                        <p:tgtEl>
                                          <p:spTgt spid="97"/>
                                        </p:tgtEl>
                                      </p:cBhvr>
                                    </p:animEffect>
                                  </p:childTnLst>
                                </p:cTn>
                              </p:par>
                            </p:childTnLst>
                          </p:cTn>
                        </p:par>
                        <p:par>
                          <p:cTn id="62" fill="hold">
                            <p:stCondLst>
                              <p:cond delay="5150"/>
                            </p:stCondLst>
                            <p:childTnLst>
                              <p:par>
                                <p:cTn id="63" presetID="23" presetClass="entr" presetSubtype="16" fill="hold" nodeType="afterEffect">
                                  <p:stCondLst>
                                    <p:cond delay="0"/>
                                  </p:stCondLst>
                                  <p:childTnLst>
                                    <p:set>
                                      <p:cBhvr>
                                        <p:cTn id="64" dur="1" fill="hold">
                                          <p:stCondLst>
                                            <p:cond delay="0"/>
                                          </p:stCondLst>
                                        </p:cTn>
                                        <p:tgtEl>
                                          <p:spTgt spid="71"/>
                                        </p:tgtEl>
                                        <p:attrNameLst>
                                          <p:attrName>style.visibility</p:attrName>
                                        </p:attrNameLst>
                                      </p:cBhvr>
                                      <p:to>
                                        <p:strVal val="visible"/>
                                      </p:to>
                                    </p:set>
                                    <p:anim calcmode="lin" valueType="num">
                                      <p:cBhvr>
                                        <p:cTn id="65" dur="500" fill="hold"/>
                                        <p:tgtEl>
                                          <p:spTgt spid="71"/>
                                        </p:tgtEl>
                                        <p:attrNameLst>
                                          <p:attrName>ppt_w</p:attrName>
                                        </p:attrNameLst>
                                      </p:cBhvr>
                                      <p:tavLst>
                                        <p:tav tm="0">
                                          <p:val>
                                            <p:fltVal val="0"/>
                                          </p:val>
                                        </p:tav>
                                        <p:tav tm="100000">
                                          <p:val>
                                            <p:strVal val="#ppt_w"/>
                                          </p:val>
                                        </p:tav>
                                      </p:tavLst>
                                    </p:anim>
                                    <p:anim calcmode="lin" valueType="num">
                                      <p:cBhvr>
                                        <p:cTn id="66" dur="500" fill="hold"/>
                                        <p:tgtEl>
                                          <p:spTgt spid="71"/>
                                        </p:tgtEl>
                                        <p:attrNameLst>
                                          <p:attrName>ppt_h</p:attrName>
                                        </p:attrNameLst>
                                      </p:cBhvr>
                                      <p:tavLst>
                                        <p:tav tm="0">
                                          <p:val>
                                            <p:fltVal val="0"/>
                                          </p:val>
                                        </p:tav>
                                        <p:tav tm="100000">
                                          <p:val>
                                            <p:strVal val="#ppt_h"/>
                                          </p:val>
                                        </p:tav>
                                      </p:tavLst>
                                    </p:anim>
                                  </p:childTnLst>
                                </p:cTn>
                              </p:par>
                            </p:childTnLst>
                          </p:cTn>
                        </p:par>
                        <p:par>
                          <p:cTn id="67" fill="hold">
                            <p:stCondLst>
                              <p:cond delay="5650"/>
                            </p:stCondLst>
                            <p:childTnLst>
                              <p:par>
                                <p:cTn id="68" presetID="22" presetClass="entr" presetSubtype="1" fill="hold" nodeType="afterEffect">
                                  <p:stCondLst>
                                    <p:cond delay="0"/>
                                  </p:stCondLst>
                                  <p:childTnLst>
                                    <p:set>
                                      <p:cBhvr>
                                        <p:cTn id="69" dur="1" fill="hold">
                                          <p:stCondLst>
                                            <p:cond delay="0"/>
                                          </p:stCondLst>
                                        </p:cTn>
                                        <p:tgtEl>
                                          <p:spTgt spid="90"/>
                                        </p:tgtEl>
                                        <p:attrNameLst>
                                          <p:attrName>style.visibility</p:attrName>
                                        </p:attrNameLst>
                                      </p:cBhvr>
                                      <p:to>
                                        <p:strVal val="visible"/>
                                      </p:to>
                                    </p:set>
                                    <p:animEffect transition="in" filter="wipe(up)">
                                      <p:cBhvr>
                                        <p:cTn id="70" dur="500"/>
                                        <p:tgtEl>
                                          <p:spTgt spid="90"/>
                                        </p:tgtEl>
                                      </p:cBhvr>
                                    </p:animEffect>
                                  </p:childTnLst>
                                </p:cTn>
                              </p:par>
                            </p:childTnLst>
                          </p:cTn>
                        </p:par>
                        <p:par>
                          <p:cTn id="71" fill="hold">
                            <p:stCondLst>
                              <p:cond delay="6150"/>
                            </p:stCondLst>
                            <p:childTnLst>
                              <p:par>
                                <p:cTn id="72" presetID="22" presetClass="entr" presetSubtype="1" fill="hold" nodeType="afterEffect">
                                  <p:stCondLst>
                                    <p:cond delay="0"/>
                                  </p:stCondLst>
                                  <p:childTnLst>
                                    <p:set>
                                      <p:cBhvr>
                                        <p:cTn id="73" dur="1" fill="hold">
                                          <p:stCondLst>
                                            <p:cond delay="0"/>
                                          </p:stCondLst>
                                        </p:cTn>
                                        <p:tgtEl>
                                          <p:spTgt spid="98"/>
                                        </p:tgtEl>
                                        <p:attrNameLst>
                                          <p:attrName>style.visibility</p:attrName>
                                        </p:attrNameLst>
                                      </p:cBhvr>
                                      <p:to>
                                        <p:strVal val="visible"/>
                                      </p:to>
                                    </p:set>
                                    <p:animEffect transition="in" filter="wipe(up)">
                                      <p:cBhvr>
                                        <p:cTn id="74" dur="250"/>
                                        <p:tgtEl>
                                          <p:spTgt spid="98"/>
                                        </p:tgtEl>
                                      </p:cBhvr>
                                    </p:animEffect>
                                  </p:childTnLst>
                                </p:cTn>
                              </p:par>
                            </p:childTnLst>
                          </p:cTn>
                        </p:par>
                        <p:par>
                          <p:cTn id="75" fill="hold">
                            <p:stCondLst>
                              <p:cond delay="6400"/>
                            </p:stCondLst>
                            <p:childTnLst>
                              <p:par>
                                <p:cTn id="76" presetID="23" presetClass="entr" presetSubtype="16" fill="hold" nodeType="afterEffect">
                                  <p:stCondLst>
                                    <p:cond delay="0"/>
                                  </p:stCondLst>
                                  <p:childTnLst>
                                    <p:set>
                                      <p:cBhvr>
                                        <p:cTn id="77" dur="1" fill="hold">
                                          <p:stCondLst>
                                            <p:cond delay="0"/>
                                          </p:stCondLst>
                                        </p:cTn>
                                        <p:tgtEl>
                                          <p:spTgt spid="65"/>
                                        </p:tgtEl>
                                        <p:attrNameLst>
                                          <p:attrName>style.visibility</p:attrName>
                                        </p:attrNameLst>
                                      </p:cBhvr>
                                      <p:to>
                                        <p:strVal val="visible"/>
                                      </p:to>
                                    </p:set>
                                    <p:anim calcmode="lin" valueType="num">
                                      <p:cBhvr>
                                        <p:cTn id="78" dur="500" fill="hold"/>
                                        <p:tgtEl>
                                          <p:spTgt spid="65"/>
                                        </p:tgtEl>
                                        <p:attrNameLst>
                                          <p:attrName>ppt_w</p:attrName>
                                        </p:attrNameLst>
                                      </p:cBhvr>
                                      <p:tavLst>
                                        <p:tav tm="0">
                                          <p:val>
                                            <p:fltVal val="0"/>
                                          </p:val>
                                        </p:tav>
                                        <p:tav tm="100000">
                                          <p:val>
                                            <p:strVal val="#ppt_w"/>
                                          </p:val>
                                        </p:tav>
                                      </p:tavLst>
                                    </p:anim>
                                    <p:anim calcmode="lin" valueType="num">
                                      <p:cBhvr>
                                        <p:cTn id="79" dur="500" fill="hold"/>
                                        <p:tgtEl>
                                          <p:spTgt spid="65"/>
                                        </p:tgtEl>
                                        <p:attrNameLst>
                                          <p:attrName>ppt_h</p:attrName>
                                        </p:attrNameLst>
                                      </p:cBhvr>
                                      <p:tavLst>
                                        <p:tav tm="0">
                                          <p:val>
                                            <p:fltVal val="0"/>
                                          </p:val>
                                        </p:tav>
                                        <p:tav tm="100000">
                                          <p:val>
                                            <p:strVal val="#ppt_h"/>
                                          </p:val>
                                        </p:tav>
                                      </p:tavLst>
                                    </p:anim>
                                  </p:childTnLst>
                                </p:cTn>
                              </p:par>
                            </p:childTnLst>
                          </p:cTn>
                        </p:par>
                        <p:par>
                          <p:cTn id="80" fill="hold">
                            <p:stCondLst>
                              <p:cond delay="6900"/>
                            </p:stCondLst>
                            <p:childTnLst>
                              <p:par>
                                <p:cTn id="81" presetID="22" presetClass="entr" presetSubtype="1" fill="hold" nodeType="afterEffect">
                                  <p:stCondLst>
                                    <p:cond delay="0"/>
                                  </p:stCondLst>
                                  <p:childTnLst>
                                    <p:set>
                                      <p:cBhvr>
                                        <p:cTn id="82" dur="1" fill="hold">
                                          <p:stCondLst>
                                            <p:cond delay="0"/>
                                          </p:stCondLst>
                                        </p:cTn>
                                        <p:tgtEl>
                                          <p:spTgt spid="93"/>
                                        </p:tgtEl>
                                        <p:attrNameLst>
                                          <p:attrName>style.visibility</p:attrName>
                                        </p:attrNameLst>
                                      </p:cBhvr>
                                      <p:to>
                                        <p:strVal val="visible"/>
                                      </p:to>
                                    </p:set>
                                    <p:animEffect transition="in" filter="wipe(up)">
                                      <p:cBhvr>
                                        <p:cTn id="83"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16010" y="327662"/>
            <a:ext cx="5083782" cy="769441"/>
          </a:xfrm>
          <a:prstGeom prst="rect">
            <a:avLst/>
          </a:prstGeom>
          <a:noFill/>
        </p:spPr>
        <p:txBody>
          <a:bodyPr wrap="square" rtlCol="0">
            <a:spAutoFit/>
          </a:bodyPr>
          <a:lstStyle/>
          <a:p>
            <a:pPr algn="r"/>
            <a:r>
              <a:rPr lang="en-US" altLang="zh-CN" sz="4400" dirty="0" smtClean="0">
                <a:solidFill>
                  <a:schemeClr val="bg2">
                    <a:lumMod val="25000"/>
                  </a:schemeClr>
                </a:solidFill>
                <a:latin typeface="Impact" panose="020B0806030902050204" pitchFamily="34" charset="0"/>
              </a:rPr>
              <a:t>OUR </a:t>
            </a:r>
            <a:r>
              <a:rPr lang="en-US" altLang="zh-CN" sz="4400" dirty="0" smtClean="0">
                <a:solidFill>
                  <a:srgbClr val="D70000"/>
                </a:solidFill>
                <a:latin typeface="Impact" panose="020B0806030902050204" pitchFamily="34" charset="0"/>
              </a:rPr>
              <a:t>SERVICE</a:t>
            </a:r>
          </a:p>
        </p:txBody>
      </p:sp>
      <p:grpSp>
        <p:nvGrpSpPr>
          <p:cNvPr id="5" name="组合 4"/>
          <p:cNvGrpSpPr/>
          <p:nvPr/>
        </p:nvGrpSpPr>
        <p:grpSpPr>
          <a:xfrm>
            <a:off x="-14514" y="255662"/>
            <a:ext cx="4752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435430" y="951141"/>
            <a:ext cx="4332342" cy="430887"/>
          </a:xfrm>
          <a:prstGeom prst="rect">
            <a:avLst/>
          </a:prstGeom>
          <a:noFill/>
        </p:spPr>
        <p:txBody>
          <a:bodyPr wrap="square" rtlCol="0">
            <a:spAutoFit/>
          </a:bodyPr>
          <a:lstStyle/>
          <a:p>
            <a:pPr algn="r"/>
            <a:r>
              <a:rPr lang="en-US" altLang="zh-CN" sz="11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lasting products of human effort. Temples and statues decay.</a:t>
            </a:r>
          </a:p>
        </p:txBody>
      </p:sp>
      <p:grpSp>
        <p:nvGrpSpPr>
          <p:cNvPr id="39" name="组合 38"/>
          <p:cNvGrpSpPr/>
          <p:nvPr/>
        </p:nvGrpSpPr>
        <p:grpSpPr>
          <a:xfrm>
            <a:off x="6640801" y="2692018"/>
            <a:ext cx="574574" cy="574574"/>
            <a:chOff x="10236385" y="663868"/>
            <a:chExt cx="574574" cy="574574"/>
          </a:xfrm>
        </p:grpSpPr>
        <p:sp>
          <p:nvSpPr>
            <p:cNvPr id="40" name="矩形 39"/>
            <p:cNvSpPr/>
            <p:nvPr/>
          </p:nvSpPr>
          <p:spPr>
            <a:xfrm rot="2700000">
              <a:off x="10236385" y="663868"/>
              <a:ext cx="574574" cy="574574"/>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grpSp>
          <p:nvGrpSpPr>
            <p:cNvPr id="41" name="组合 40"/>
            <p:cNvGrpSpPr/>
            <p:nvPr/>
          </p:nvGrpSpPr>
          <p:grpSpPr>
            <a:xfrm>
              <a:off x="10363869" y="785459"/>
              <a:ext cx="319607" cy="331392"/>
              <a:chOff x="26712863" y="-9386888"/>
              <a:chExt cx="731838" cy="758825"/>
            </a:xfrm>
            <a:solidFill>
              <a:srgbClr val="191E22"/>
            </a:solidFill>
          </p:grpSpPr>
          <p:sp>
            <p:nvSpPr>
              <p:cNvPr id="42" name="Freeform 6"/>
              <p:cNvSpPr>
                <a:spLocks noEditPoints="1"/>
              </p:cNvSpPr>
              <p:nvPr/>
            </p:nvSpPr>
            <p:spPr bwMode="auto">
              <a:xfrm>
                <a:off x="26712863" y="-9386888"/>
                <a:ext cx="731838" cy="758825"/>
              </a:xfrm>
              <a:custGeom>
                <a:avLst/>
                <a:gdLst>
                  <a:gd name="T0" fmla="*/ 0 w 461"/>
                  <a:gd name="T1" fmla="*/ 0 h 478"/>
                  <a:gd name="T2" fmla="*/ 0 w 461"/>
                  <a:gd name="T3" fmla="*/ 384 h 478"/>
                  <a:gd name="T4" fmla="*/ 87 w 461"/>
                  <a:gd name="T5" fmla="*/ 384 h 478"/>
                  <a:gd name="T6" fmla="*/ 87 w 461"/>
                  <a:gd name="T7" fmla="*/ 478 h 478"/>
                  <a:gd name="T8" fmla="*/ 205 w 461"/>
                  <a:gd name="T9" fmla="*/ 384 h 478"/>
                  <a:gd name="T10" fmla="*/ 461 w 461"/>
                  <a:gd name="T11" fmla="*/ 384 h 478"/>
                  <a:gd name="T12" fmla="*/ 461 w 461"/>
                  <a:gd name="T13" fmla="*/ 0 h 478"/>
                  <a:gd name="T14" fmla="*/ 0 w 461"/>
                  <a:gd name="T15" fmla="*/ 0 h 478"/>
                  <a:gd name="T16" fmla="*/ 423 w 461"/>
                  <a:gd name="T17" fmla="*/ 346 h 478"/>
                  <a:gd name="T18" fmla="*/ 194 w 461"/>
                  <a:gd name="T19" fmla="*/ 346 h 478"/>
                  <a:gd name="T20" fmla="*/ 125 w 461"/>
                  <a:gd name="T21" fmla="*/ 400 h 478"/>
                  <a:gd name="T22" fmla="*/ 125 w 461"/>
                  <a:gd name="T23" fmla="*/ 346 h 478"/>
                  <a:gd name="T24" fmla="*/ 37 w 461"/>
                  <a:gd name="T25" fmla="*/ 346 h 478"/>
                  <a:gd name="T26" fmla="*/ 37 w 461"/>
                  <a:gd name="T27" fmla="*/ 38 h 478"/>
                  <a:gd name="T28" fmla="*/ 423 w 461"/>
                  <a:gd name="T29" fmla="*/ 38 h 478"/>
                  <a:gd name="T30" fmla="*/ 423 w 461"/>
                  <a:gd name="T31" fmla="*/ 34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1" h="478">
                    <a:moveTo>
                      <a:pt x="0" y="0"/>
                    </a:moveTo>
                    <a:lnTo>
                      <a:pt x="0" y="384"/>
                    </a:lnTo>
                    <a:lnTo>
                      <a:pt x="87" y="384"/>
                    </a:lnTo>
                    <a:lnTo>
                      <a:pt x="87" y="478"/>
                    </a:lnTo>
                    <a:lnTo>
                      <a:pt x="205" y="384"/>
                    </a:lnTo>
                    <a:lnTo>
                      <a:pt x="461" y="384"/>
                    </a:lnTo>
                    <a:lnTo>
                      <a:pt x="461" y="0"/>
                    </a:lnTo>
                    <a:lnTo>
                      <a:pt x="0" y="0"/>
                    </a:lnTo>
                    <a:close/>
                    <a:moveTo>
                      <a:pt x="423" y="346"/>
                    </a:moveTo>
                    <a:lnTo>
                      <a:pt x="194" y="346"/>
                    </a:lnTo>
                    <a:lnTo>
                      <a:pt x="125" y="400"/>
                    </a:lnTo>
                    <a:lnTo>
                      <a:pt x="125" y="346"/>
                    </a:lnTo>
                    <a:lnTo>
                      <a:pt x="37" y="346"/>
                    </a:lnTo>
                    <a:lnTo>
                      <a:pt x="37" y="38"/>
                    </a:lnTo>
                    <a:lnTo>
                      <a:pt x="423" y="38"/>
                    </a:lnTo>
                    <a:lnTo>
                      <a:pt x="423" y="34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43" name="Rectangle 7"/>
              <p:cNvSpPr>
                <a:spLocks noChangeArrowheads="1"/>
              </p:cNvSpPr>
              <p:nvPr/>
            </p:nvSpPr>
            <p:spPr bwMode="auto">
              <a:xfrm>
                <a:off x="26892251" y="-9115426"/>
                <a:ext cx="368300" cy="58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44" name="Rectangle 8"/>
              <p:cNvSpPr>
                <a:spLocks noChangeArrowheads="1"/>
              </p:cNvSpPr>
              <p:nvPr/>
            </p:nvSpPr>
            <p:spPr bwMode="auto">
              <a:xfrm>
                <a:off x="26892251" y="-9026526"/>
                <a:ext cx="98425" cy="60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45" name="Rectangle 9"/>
              <p:cNvSpPr>
                <a:spLocks noChangeArrowheads="1"/>
              </p:cNvSpPr>
              <p:nvPr/>
            </p:nvSpPr>
            <p:spPr bwMode="auto">
              <a:xfrm>
                <a:off x="27043063" y="-9026526"/>
                <a:ext cx="217488" cy="60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46" name="Rectangle 10"/>
              <p:cNvSpPr>
                <a:spLocks noChangeArrowheads="1"/>
              </p:cNvSpPr>
              <p:nvPr/>
            </p:nvSpPr>
            <p:spPr bwMode="auto">
              <a:xfrm>
                <a:off x="26892251" y="-9205913"/>
                <a:ext cx="195263" cy="60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47" name="Rectangle 11"/>
              <p:cNvSpPr>
                <a:spLocks noChangeArrowheads="1"/>
              </p:cNvSpPr>
              <p:nvPr/>
            </p:nvSpPr>
            <p:spPr bwMode="auto">
              <a:xfrm>
                <a:off x="27144663" y="-9205913"/>
                <a:ext cx="115888" cy="60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grpSp>
      </p:grpSp>
      <p:grpSp>
        <p:nvGrpSpPr>
          <p:cNvPr id="48" name="组合 47"/>
          <p:cNvGrpSpPr/>
          <p:nvPr/>
        </p:nvGrpSpPr>
        <p:grpSpPr>
          <a:xfrm>
            <a:off x="5288549" y="1805485"/>
            <a:ext cx="574574" cy="574574"/>
            <a:chOff x="9937113" y="1973967"/>
            <a:chExt cx="574574" cy="574574"/>
          </a:xfrm>
        </p:grpSpPr>
        <p:sp>
          <p:nvSpPr>
            <p:cNvPr id="49" name="矩形 48"/>
            <p:cNvSpPr/>
            <p:nvPr/>
          </p:nvSpPr>
          <p:spPr>
            <a:xfrm rot="2700000">
              <a:off x="9937113" y="1973967"/>
              <a:ext cx="574574" cy="574574"/>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grpSp>
          <p:nvGrpSpPr>
            <p:cNvPr id="50" name="组合 49"/>
            <p:cNvGrpSpPr/>
            <p:nvPr/>
          </p:nvGrpSpPr>
          <p:grpSpPr>
            <a:xfrm>
              <a:off x="10050732" y="2089666"/>
              <a:ext cx="347337" cy="343177"/>
              <a:chOff x="28849638" y="-9447213"/>
              <a:chExt cx="795338" cy="785812"/>
            </a:xfrm>
            <a:solidFill>
              <a:srgbClr val="191E22"/>
            </a:solidFill>
          </p:grpSpPr>
          <p:sp>
            <p:nvSpPr>
              <p:cNvPr id="51" name="Freeform 12"/>
              <p:cNvSpPr>
                <a:spLocks noEditPoints="1"/>
              </p:cNvSpPr>
              <p:nvPr/>
            </p:nvSpPr>
            <p:spPr bwMode="auto">
              <a:xfrm>
                <a:off x="28849638" y="-9299576"/>
                <a:ext cx="795338" cy="638175"/>
              </a:xfrm>
              <a:custGeom>
                <a:avLst/>
                <a:gdLst>
                  <a:gd name="T0" fmla="*/ 72 w 212"/>
                  <a:gd name="T1" fmla="*/ 92 h 170"/>
                  <a:gd name="T2" fmla="*/ 44 w 212"/>
                  <a:gd name="T3" fmla="*/ 82 h 170"/>
                  <a:gd name="T4" fmla="*/ 0 w 212"/>
                  <a:gd name="T5" fmla="*/ 126 h 170"/>
                  <a:gd name="T6" fmla="*/ 44 w 212"/>
                  <a:gd name="T7" fmla="*/ 170 h 170"/>
                  <a:gd name="T8" fmla="*/ 88 w 212"/>
                  <a:gd name="T9" fmla="*/ 126 h 170"/>
                  <a:gd name="T10" fmla="*/ 88 w 212"/>
                  <a:gd name="T11" fmla="*/ 51 h 170"/>
                  <a:gd name="T12" fmla="*/ 196 w 212"/>
                  <a:gd name="T13" fmla="*/ 21 h 170"/>
                  <a:gd name="T14" fmla="*/ 196 w 212"/>
                  <a:gd name="T15" fmla="*/ 56 h 170"/>
                  <a:gd name="T16" fmla="*/ 168 w 212"/>
                  <a:gd name="T17" fmla="*/ 46 h 170"/>
                  <a:gd name="T18" fmla="*/ 124 w 212"/>
                  <a:gd name="T19" fmla="*/ 90 h 170"/>
                  <a:gd name="T20" fmla="*/ 168 w 212"/>
                  <a:gd name="T21" fmla="*/ 134 h 170"/>
                  <a:gd name="T22" fmla="*/ 212 w 212"/>
                  <a:gd name="T23" fmla="*/ 92 h 170"/>
                  <a:gd name="T24" fmla="*/ 212 w 212"/>
                  <a:gd name="T25" fmla="*/ 92 h 170"/>
                  <a:gd name="T26" fmla="*/ 212 w 212"/>
                  <a:gd name="T27" fmla="*/ 0 h 170"/>
                  <a:gd name="T28" fmla="*/ 72 w 212"/>
                  <a:gd name="T29" fmla="*/ 38 h 170"/>
                  <a:gd name="T30" fmla="*/ 72 w 212"/>
                  <a:gd name="T31" fmla="*/ 92 h 170"/>
                  <a:gd name="T32" fmla="*/ 168 w 212"/>
                  <a:gd name="T33" fmla="*/ 118 h 170"/>
                  <a:gd name="T34" fmla="*/ 140 w 212"/>
                  <a:gd name="T35" fmla="*/ 90 h 170"/>
                  <a:gd name="T36" fmla="*/ 168 w 212"/>
                  <a:gd name="T37" fmla="*/ 62 h 170"/>
                  <a:gd name="T38" fmla="*/ 196 w 212"/>
                  <a:gd name="T39" fmla="*/ 90 h 170"/>
                  <a:gd name="T40" fmla="*/ 168 w 212"/>
                  <a:gd name="T41" fmla="*/ 118 h 170"/>
                  <a:gd name="T42" fmla="*/ 44 w 212"/>
                  <a:gd name="T43" fmla="*/ 154 h 170"/>
                  <a:gd name="T44" fmla="*/ 16 w 212"/>
                  <a:gd name="T45" fmla="*/ 126 h 170"/>
                  <a:gd name="T46" fmla="*/ 44 w 212"/>
                  <a:gd name="T47" fmla="*/ 98 h 170"/>
                  <a:gd name="T48" fmla="*/ 72 w 212"/>
                  <a:gd name="T49" fmla="*/ 126 h 170"/>
                  <a:gd name="T50" fmla="*/ 44 w 212"/>
                  <a:gd name="T51" fmla="*/ 15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2" h="170">
                    <a:moveTo>
                      <a:pt x="72" y="92"/>
                    </a:moveTo>
                    <a:cubicBezTo>
                      <a:pt x="65" y="86"/>
                      <a:pt x="55" y="82"/>
                      <a:pt x="44" y="82"/>
                    </a:cubicBezTo>
                    <a:cubicBezTo>
                      <a:pt x="20" y="82"/>
                      <a:pt x="0" y="102"/>
                      <a:pt x="0" y="126"/>
                    </a:cubicBezTo>
                    <a:cubicBezTo>
                      <a:pt x="0" y="150"/>
                      <a:pt x="20" y="170"/>
                      <a:pt x="44" y="170"/>
                    </a:cubicBezTo>
                    <a:cubicBezTo>
                      <a:pt x="69" y="170"/>
                      <a:pt x="88" y="150"/>
                      <a:pt x="88" y="126"/>
                    </a:cubicBezTo>
                    <a:cubicBezTo>
                      <a:pt x="88" y="51"/>
                      <a:pt x="88" y="51"/>
                      <a:pt x="88" y="51"/>
                    </a:cubicBezTo>
                    <a:cubicBezTo>
                      <a:pt x="196" y="21"/>
                      <a:pt x="196" y="21"/>
                      <a:pt x="196" y="21"/>
                    </a:cubicBezTo>
                    <a:cubicBezTo>
                      <a:pt x="196" y="56"/>
                      <a:pt x="196" y="56"/>
                      <a:pt x="196" y="56"/>
                    </a:cubicBezTo>
                    <a:cubicBezTo>
                      <a:pt x="188" y="50"/>
                      <a:pt x="179" y="46"/>
                      <a:pt x="168" y="46"/>
                    </a:cubicBezTo>
                    <a:cubicBezTo>
                      <a:pt x="144" y="46"/>
                      <a:pt x="124" y="66"/>
                      <a:pt x="124" y="90"/>
                    </a:cubicBezTo>
                    <a:cubicBezTo>
                      <a:pt x="124" y="114"/>
                      <a:pt x="144" y="134"/>
                      <a:pt x="168" y="134"/>
                    </a:cubicBezTo>
                    <a:cubicBezTo>
                      <a:pt x="192" y="134"/>
                      <a:pt x="211" y="115"/>
                      <a:pt x="212" y="92"/>
                    </a:cubicBezTo>
                    <a:cubicBezTo>
                      <a:pt x="212" y="92"/>
                      <a:pt x="212" y="92"/>
                      <a:pt x="212" y="92"/>
                    </a:cubicBezTo>
                    <a:cubicBezTo>
                      <a:pt x="212" y="0"/>
                      <a:pt x="212" y="0"/>
                      <a:pt x="212" y="0"/>
                    </a:cubicBezTo>
                    <a:cubicBezTo>
                      <a:pt x="72" y="38"/>
                      <a:pt x="72" y="38"/>
                      <a:pt x="72" y="38"/>
                    </a:cubicBezTo>
                    <a:lnTo>
                      <a:pt x="72" y="92"/>
                    </a:lnTo>
                    <a:close/>
                    <a:moveTo>
                      <a:pt x="168" y="118"/>
                    </a:moveTo>
                    <a:cubicBezTo>
                      <a:pt x="152" y="118"/>
                      <a:pt x="140" y="105"/>
                      <a:pt x="140" y="90"/>
                    </a:cubicBezTo>
                    <a:cubicBezTo>
                      <a:pt x="140" y="74"/>
                      <a:pt x="152" y="62"/>
                      <a:pt x="168" y="62"/>
                    </a:cubicBezTo>
                    <a:cubicBezTo>
                      <a:pt x="183" y="62"/>
                      <a:pt x="196" y="74"/>
                      <a:pt x="196" y="90"/>
                    </a:cubicBezTo>
                    <a:cubicBezTo>
                      <a:pt x="196" y="105"/>
                      <a:pt x="183" y="118"/>
                      <a:pt x="168" y="118"/>
                    </a:cubicBezTo>
                    <a:close/>
                    <a:moveTo>
                      <a:pt x="44" y="154"/>
                    </a:moveTo>
                    <a:cubicBezTo>
                      <a:pt x="29" y="154"/>
                      <a:pt x="16" y="142"/>
                      <a:pt x="16" y="126"/>
                    </a:cubicBezTo>
                    <a:cubicBezTo>
                      <a:pt x="16" y="111"/>
                      <a:pt x="29" y="98"/>
                      <a:pt x="44" y="98"/>
                    </a:cubicBezTo>
                    <a:cubicBezTo>
                      <a:pt x="60" y="98"/>
                      <a:pt x="72" y="111"/>
                      <a:pt x="72" y="126"/>
                    </a:cubicBezTo>
                    <a:cubicBezTo>
                      <a:pt x="72" y="142"/>
                      <a:pt x="60" y="154"/>
                      <a:pt x="44" y="15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52" name="Freeform 13"/>
              <p:cNvSpPr>
                <a:spLocks/>
              </p:cNvSpPr>
              <p:nvPr/>
            </p:nvSpPr>
            <p:spPr bwMode="auto">
              <a:xfrm>
                <a:off x="29119513" y="-9447213"/>
                <a:ext cx="525463" cy="211138"/>
              </a:xfrm>
              <a:custGeom>
                <a:avLst/>
                <a:gdLst>
                  <a:gd name="T0" fmla="*/ 0 w 331"/>
                  <a:gd name="T1" fmla="*/ 95 h 133"/>
                  <a:gd name="T2" fmla="*/ 0 w 331"/>
                  <a:gd name="T3" fmla="*/ 133 h 133"/>
                  <a:gd name="T4" fmla="*/ 331 w 331"/>
                  <a:gd name="T5" fmla="*/ 38 h 133"/>
                  <a:gd name="T6" fmla="*/ 331 w 331"/>
                  <a:gd name="T7" fmla="*/ 0 h 133"/>
                  <a:gd name="T8" fmla="*/ 0 w 331"/>
                  <a:gd name="T9" fmla="*/ 95 h 133"/>
                </a:gdLst>
                <a:ahLst/>
                <a:cxnLst>
                  <a:cxn ang="0">
                    <a:pos x="T0" y="T1"/>
                  </a:cxn>
                  <a:cxn ang="0">
                    <a:pos x="T2" y="T3"/>
                  </a:cxn>
                  <a:cxn ang="0">
                    <a:pos x="T4" y="T5"/>
                  </a:cxn>
                  <a:cxn ang="0">
                    <a:pos x="T6" y="T7"/>
                  </a:cxn>
                  <a:cxn ang="0">
                    <a:pos x="T8" y="T9"/>
                  </a:cxn>
                </a:cxnLst>
                <a:rect l="0" t="0" r="r" b="b"/>
                <a:pathLst>
                  <a:path w="331" h="133">
                    <a:moveTo>
                      <a:pt x="0" y="95"/>
                    </a:moveTo>
                    <a:lnTo>
                      <a:pt x="0" y="133"/>
                    </a:lnTo>
                    <a:lnTo>
                      <a:pt x="331" y="38"/>
                    </a:lnTo>
                    <a:lnTo>
                      <a:pt x="331" y="0"/>
                    </a:lnTo>
                    <a:lnTo>
                      <a:pt x="0" y="9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grpSp>
      </p:grpSp>
      <p:grpSp>
        <p:nvGrpSpPr>
          <p:cNvPr id="53" name="组合 52"/>
          <p:cNvGrpSpPr/>
          <p:nvPr/>
        </p:nvGrpSpPr>
        <p:grpSpPr>
          <a:xfrm>
            <a:off x="5288549" y="5351614"/>
            <a:ext cx="574574" cy="574574"/>
            <a:chOff x="10269882" y="1662762"/>
            <a:chExt cx="574574" cy="574574"/>
          </a:xfrm>
        </p:grpSpPr>
        <p:sp>
          <p:nvSpPr>
            <p:cNvPr id="54" name="矩形 53"/>
            <p:cNvSpPr/>
            <p:nvPr/>
          </p:nvSpPr>
          <p:spPr>
            <a:xfrm rot="2700000">
              <a:off x="10269882" y="1662762"/>
              <a:ext cx="574574" cy="574574"/>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grpSp>
          <p:nvGrpSpPr>
            <p:cNvPr id="55" name="组合 54"/>
            <p:cNvGrpSpPr/>
            <p:nvPr/>
          </p:nvGrpSpPr>
          <p:grpSpPr>
            <a:xfrm>
              <a:off x="10403953" y="1796833"/>
              <a:ext cx="306433" cy="306433"/>
              <a:chOff x="31126113" y="-5078413"/>
              <a:chExt cx="701675" cy="701675"/>
            </a:xfrm>
            <a:solidFill>
              <a:srgbClr val="191E22"/>
            </a:solidFill>
          </p:grpSpPr>
          <p:sp>
            <p:nvSpPr>
              <p:cNvPr id="56" name="Freeform 14"/>
              <p:cNvSpPr>
                <a:spLocks noEditPoints="1"/>
              </p:cNvSpPr>
              <p:nvPr/>
            </p:nvSpPr>
            <p:spPr bwMode="auto">
              <a:xfrm>
                <a:off x="31126113" y="-5078413"/>
                <a:ext cx="701675" cy="701675"/>
              </a:xfrm>
              <a:custGeom>
                <a:avLst/>
                <a:gdLst>
                  <a:gd name="T0" fmla="*/ 0 w 442"/>
                  <a:gd name="T1" fmla="*/ 0 h 442"/>
                  <a:gd name="T2" fmla="*/ 0 w 442"/>
                  <a:gd name="T3" fmla="*/ 442 h 442"/>
                  <a:gd name="T4" fmla="*/ 442 w 442"/>
                  <a:gd name="T5" fmla="*/ 442 h 442"/>
                  <a:gd name="T6" fmla="*/ 442 w 442"/>
                  <a:gd name="T7" fmla="*/ 0 h 442"/>
                  <a:gd name="T8" fmla="*/ 0 w 442"/>
                  <a:gd name="T9" fmla="*/ 0 h 442"/>
                  <a:gd name="T10" fmla="*/ 404 w 442"/>
                  <a:gd name="T11" fmla="*/ 405 h 442"/>
                  <a:gd name="T12" fmla="*/ 37 w 442"/>
                  <a:gd name="T13" fmla="*/ 405 h 442"/>
                  <a:gd name="T14" fmla="*/ 37 w 442"/>
                  <a:gd name="T15" fmla="*/ 38 h 442"/>
                  <a:gd name="T16" fmla="*/ 404 w 442"/>
                  <a:gd name="T17" fmla="*/ 38 h 442"/>
                  <a:gd name="T18" fmla="*/ 404 w 442"/>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2" h="442">
                    <a:moveTo>
                      <a:pt x="0" y="0"/>
                    </a:moveTo>
                    <a:lnTo>
                      <a:pt x="0" y="442"/>
                    </a:lnTo>
                    <a:lnTo>
                      <a:pt x="442" y="442"/>
                    </a:lnTo>
                    <a:lnTo>
                      <a:pt x="442" y="0"/>
                    </a:lnTo>
                    <a:lnTo>
                      <a:pt x="0" y="0"/>
                    </a:lnTo>
                    <a:close/>
                    <a:moveTo>
                      <a:pt x="404" y="405"/>
                    </a:moveTo>
                    <a:lnTo>
                      <a:pt x="37" y="405"/>
                    </a:lnTo>
                    <a:lnTo>
                      <a:pt x="37" y="38"/>
                    </a:lnTo>
                    <a:lnTo>
                      <a:pt x="404" y="38"/>
                    </a:lnTo>
                    <a:lnTo>
                      <a:pt x="404" y="40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57" name="Freeform 15"/>
              <p:cNvSpPr>
                <a:spLocks/>
              </p:cNvSpPr>
              <p:nvPr/>
            </p:nvSpPr>
            <p:spPr bwMode="auto">
              <a:xfrm>
                <a:off x="31395988" y="-4891088"/>
                <a:ext cx="192088" cy="315913"/>
              </a:xfrm>
              <a:custGeom>
                <a:avLst/>
                <a:gdLst>
                  <a:gd name="T0" fmla="*/ 121 w 121"/>
                  <a:gd name="T1" fmla="*/ 161 h 199"/>
                  <a:gd name="T2" fmla="*/ 38 w 121"/>
                  <a:gd name="T3" fmla="*/ 161 h 199"/>
                  <a:gd name="T4" fmla="*/ 38 w 121"/>
                  <a:gd name="T5" fmla="*/ 97 h 199"/>
                  <a:gd name="T6" fmla="*/ 99 w 121"/>
                  <a:gd name="T7" fmla="*/ 97 h 199"/>
                  <a:gd name="T8" fmla="*/ 99 w 121"/>
                  <a:gd name="T9" fmla="*/ 59 h 199"/>
                  <a:gd name="T10" fmla="*/ 38 w 121"/>
                  <a:gd name="T11" fmla="*/ 59 h 199"/>
                  <a:gd name="T12" fmla="*/ 38 w 121"/>
                  <a:gd name="T13" fmla="*/ 0 h 199"/>
                  <a:gd name="T14" fmla="*/ 0 w 121"/>
                  <a:gd name="T15" fmla="*/ 0 h 199"/>
                  <a:gd name="T16" fmla="*/ 0 w 121"/>
                  <a:gd name="T17" fmla="*/ 199 h 199"/>
                  <a:gd name="T18" fmla="*/ 121 w 121"/>
                  <a:gd name="T19" fmla="*/ 199 h 199"/>
                  <a:gd name="T20" fmla="*/ 121 w 121"/>
                  <a:gd name="T21" fmla="*/ 16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99">
                    <a:moveTo>
                      <a:pt x="121" y="161"/>
                    </a:moveTo>
                    <a:lnTo>
                      <a:pt x="38" y="161"/>
                    </a:lnTo>
                    <a:lnTo>
                      <a:pt x="38" y="97"/>
                    </a:lnTo>
                    <a:lnTo>
                      <a:pt x="99" y="97"/>
                    </a:lnTo>
                    <a:lnTo>
                      <a:pt x="99" y="59"/>
                    </a:lnTo>
                    <a:lnTo>
                      <a:pt x="38" y="59"/>
                    </a:lnTo>
                    <a:lnTo>
                      <a:pt x="38" y="0"/>
                    </a:lnTo>
                    <a:lnTo>
                      <a:pt x="0" y="0"/>
                    </a:lnTo>
                    <a:lnTo>
                      <a:pt x="0" y="199"/>
                    </a:lnTo>
                    <a:lnTo>
                      <a:pt x="121" y="199"/>
                    </a:lnTo>
                    <a:lnTo>
                      <a:pt x="121" y="16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grpSp>
      </p:grpSp>
      <p:grpSp>
        <p:nvGrpSpPr>
          <p:cNvPr id="58" name="组合 57"/>
          <p:cNvGrpSpPr/>
          <p:nvPr/>
        </p:nvGrpSpPr>
        <p:grpSpPr>
          <a:xfrm>
            <a:off x="5288549" y="3578550"/>
            <a:ext cx="574574" cy="574574"/>
            <a:chOff x="10209236" y="1320876"/>
            <a:chExt cx="574574" cy="574574"/>
          </a:xfrm>
        </p:grpSpPr>
        <p:sp>
          <p:nvSpPr>
            <p:cNvPr id="59" name="矩形 58"/>
            <p:cNvSpPr/>
            <p:nvPr/>
          </p:nvSpPr>
          <p:spPr>
            <a:xfrm rot="2700000">
              <a:off x="10209236" y="1320876"/>
              <a:ext cx="574574" cy="574574"/>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grpSp>
          <p:nvGrpSpPr>
            <p:cNvPr id="60" name="组合 59"/>
            <p:cNvGrpSpPr/>
            <p:nvPr/>
          </p:nvGrpSpPr>
          <p:grpSpPr>
            <a:xfrm>
              <a:off x="10330134" y="1441428"/>
              <a:ext cx="332778" cy="333471"/>
              <a:chOff x="26704926" y="-7291388"/>
              <a:chExt cx="762000" cy="763587"/>
            </a:xfrm>
            <a:solidFill>
              <a:srgbClr val="191E22"/>
            </a:solidFill>
          </p:grpSpPr>
          <p:sp>
            <p:nvSpPr>
              <p:cNvPr id="61" name="Freeform 16"/>
              <p:cNvSpPr>
                <a:spLocks noEditPoints="1"/>
              </p:cNvSpPr>
              <p:nvPr/>
            </p:nvSpPr>
            <p:spPr bwMode="auto">
              <a:xfrm>
                <a:off x="26741438" y="-7291388"/>
                <a:ext cx="725488" cy="725488"/>
              </a:xfrm>
              <a:custGeom>
                <a:avLst/>
                <a:gdLst>
                  <a:gd name="T0" fmla="*/ 242 w 457"/>
                  <a:gd name="T1" fmla="*/ 0 h 457"/>
                  <a:gd name="T2" fmla="*/ 0 w 457"/>
                  <a:gd name="T3" fmla="*/ 244 h 457"/>
                  <a:gd name="T4" fmla="*/ 213 w 457"/>
                  <a:gd name="T5" fmla="*/ 457 h 457"/>
                  <a:gd name="T6" fmla="*/ 457 w 457"/>
                  <a:gd name="T7" fmla="*/ 213 h 457"/>
                  <a:gd name="T8" fmla="*/ 242 w 457"/>
                  <a:gd name="T9" fmla="*/ 0 h 457"/>
                  <a:gd name="T10" fmla="*/ 55 w 457"/>
                  <a:gd name="T11" fmla="*/ 244 h 457"/>
                  <a:gd name="T12" fmla="*/ 242 w 457"/>
                  <a:gd name="T13" fmla="*/ 55 h 457"/>
                  <a:gd name="T14" fmla="*/ 403 w 457"/>
                  <a:gd name="T15" fmla="*/ 213 h 457"/>
                  <a:gd name="T16" fmla="*/ 213 w 457"/>
                  <a:gd name="T17" fmla="*/ 403 h 457"/>
                  <a:gd name="T18" fmla="*/ 55 w 457"/>
                  <a:gd name="T19" fmla="*/ 24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7" h="457">
                    <a:moveTo>
                      <a:pt x="242" y="0"/>
                    </a:moveTo>
                    <a:lnTo>
                      <a:pt x="0" y="244"/>
                    </a:lnTo>
                    <a:lnTo>
                      <a:pt x="213" y="457"/>
                    </a:lnTo>
                    <a:lnTo>
                      <a:pt x="457" y="213"/>
                    </a:lnTo>
                    <a:lnTo>
                      <a:pt x="242" y="0"/>
                    </a:lnTo>
                    <a:close/>
                    <a:moveTo>
                      <a:pt x="55" y="244"/>
                    </a:moveTo>
                    <a:lnTo>
                      <a:pt x="242" y="55"/>
                    </a:lnTo>
                    <a:lnTo>
                      <a:pt x="403" y="213"/>
                    </a:lnTo>
                    <a:lnTo>
                      <a:pt x="213" y="403"/>
                    </a:lnTo>
                    <a:lnTo>
                      <a:pt x="55" y="2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62" name="Freeform 17"/>
              <p:cNvSpPr>
                <a:spLocks noEditPoints="1"/>
              </p:cNvSpPr>
              <p:nvPr/>
            </p:nvSpPr>
            <p:spPr bwMode="auto">
              <a:xfrm>
                <a:off x="26704926" y="-6810376"/>
                <a:ext cx="280988" cy="282575"/>
              </a:xfrm>
              <a:custGeom>
                <a:avLst/>
                <a:gdLst>
                  <a:gd name="T0" fmla="*/ 0 w 177"/>
                  <a:gd name="T1" fmla="*/ 178 h 178"/>
                  <a:gd name="T2" fmla="*/ 177 w 177"/>
                  <a:gd name="T3" fmla="*/ 156 h 178"/>
                  <a:gd name="T4" fmla="*/ 21 w 177"/>
                  <a:gd name="T5" fmla="*/ 0 h 178"/>
                  <a:gd name="T6" fmla="*/ 0 w 177"/>
                  <a:gd name="T7" fmla="*/ 178 h 178"/>
                  <a:gd name="T8" fmla="*/ 49 w 177"/>
                  <a:gd name="T9" fmla="*/ 81 h 178"/>
                  <a:gd name="T10" fmla="*/ 97 w 177"/>
                  <a:gd name="T11" fmla="*/ 128 h 178"/>
                  <a:gd name="T12" fmla="*/ 42 w 177"/>
                  <a:gd name="T13" fmla="*/ 135 h 178"/>
                  <a:gd name="T14" fmla="*/ 49 w 177"/>
                  <a:gd name="T15" fmla="*/ 81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178">
                    <a:moveTo>
                      <a:pt x="0" y="178"/>
                    </a:moveTo>
                    <a:lnTo>
                      <a:pt x="177" y="156"/>
                    </a:lnTo>
                    <a:lnTo>
                      <a:pt x="21" y="0"/>
                    </a:lnTo>
                    <a:lnTo>
                      <a:pt x="0" y="178"/>
                    </a:lnTo>
                    <a:close/>
                    <a:moveTo>
                      <a:pt x="49" y="81"/>
                    </a:moveTo>
                    <a:lnTo>
                      <a:pt x="97" y="128"/>
                    </a:lnTo>
                    <a:lnTo>
                      <a:pt x="42" y="135"/>
                    </a:lnTo>
                    <a:lnTo>
                      <a:pt x="49" y="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grpSp>
      </p:grpSp>
      <p:grpSp>
        <p:nvGrpSpPr>
          <p:cNvPr id="63" name="组合 62"/>
          <p:cNvGrpSpPr/>
          <p:nvPr/>
        </p:nvGrpSpPr>
        <p:grpSpPr>
          <a:xfrm>
            <a:off x="6640801" y="4465082"/>
            <a:ext cx="574574" cy="574574"/>
            <a:chOff x="10189263" y="2144284"/>
            <a:chExt cx="574574" cy="574574"/>
          </a:xfrm>
        </p:grpSpPr>
        <p:sp>
          <p:nvSpPr>
            <p:cNvPr id="64" name="矩形 63"/>
            <p:cNvSpPr/>
            <p:nvPr/>
          </p:nvSpPr>
          <p:spPr>
            <a:xfrm rot="2700000">
              <a:off x="10189263" y="2144284"/>
              <a:ext cx="574574" cy="574574"/>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grpSp>
          <p:nvGrpSpPr>
            <p:cNvPr id="65" name="组合 64"/>
            <p:cNvGrpSpPr/>
            <p:nvPr/>
          </p:nvGrpSpPr>
          <p:grpSpPr>
            <a:xfrm>
              <a:off x="10292829" y="2287367"/>
              <a:ext cx="367443" cy="288408"/>
              <a:chOff x="24461788" y="-2840038"/>
              <a:chExt cx="841375" cy="660400"/>
            </a:xfrm>
            <a:solidFill>
              <a:srgbClr val="191E22"/>
            </a:solidFill>
          </p:grpSpPr>
          <p:sp>
            <p:nvSpPr>
              <p:cNvPr id="66" name="Freeform 18"/>
              <p:cNvSpPr>
                <a:spLocks noEditPoints="1"/>
              </p:cNvSpPr>
              <p:nvPr/>
            </p:nvSpPr>
            <p:spPr bwMode="auto">
              <a:xfrm>
                <a:off x="24461788" y="-2840038"/>
                <a:ext cx="841375" cy="660400"/>
              </a:xfrm>
              <a:custGeom>
                <a:avLst/>
                <a:gdLst>
                  <a:gd name="T0" fmla="*/ 530 w 530"/>
                  <a:gd name="T1" fmla="*/ 116 h 416"/>
                  <a:gd name="T2" fmla="*/ 473 w 530"/>
                  <a:gd name="T3" fmla="*/ 28 h 416"/>
                  <a:gd name="T4" fmla="*/ 429 w 530"/>
                  <a:gd name="T5" fmla="*/ 57 h 416"/>
                  <a:gd name="T6" fmla="*/ 429 w 530"/>
                  <a:gd name="T7" fmla="*/ 0 h 416"/>
                  <a:gd name="T8" fmla="*/ 0 w 530"/>
                  <a:gd name="T9" fmla="*/ 0 h 416"/>
                  <a:gd name="T10" fmla="*/ 0 w 530"/>
                  <a:gd name="T11" fmla="*/ 416 h 416"/>
                  <a:gd name="T12" fmla="*/ 429 w 530"/>
                  <a:gd name="T13" fmla="*/ 416 h 416"/>
                  <a:gd name="T14" fmla="*/ 429 w 530"/>
                  <a:gd name="T15" fmla="*/ 185 h 416"/>
                  <a:gd name="T16" fmla="*/ 530 w 530"/>
                  <a:gd name="T17" fmla="*/ 116 h 416"/>
                  <a:gd name="T18" fmla="*/ 478 w 530"/>
                  <a:gd name="T19" fmla="*/ 107 h 416"/>
                  <a:gd name="T20" fmla="*/ 279 w 530"/>
                  <a:gd name="T21" fmla="*/ 237 h 416"/>
                  <a:gd name="T22" fmla="*/ 263 w 530"/>
                  <a:gd name="T23" fmla="*/ 211 h 416"/>
                  <a:gd name="T24" fmla="*/ 462 w 530"/>
                  <a:gd name="T25" fmla="*/ 80 h 416"/>
                  <a:gd name="T26" fmla="*/ 478 w 530"/>
                  <a:gd name="T27" fmla="*/ 107 h 416"/>
                  <a:gd name="T28" fmla="*/ 391 w 530"/>
                  <a:gd name="T29" fmla="*/ 379 h 416"/>
                  <a:gd name="T30" fmla="*/ 38 w 530"/>
                  <a:gd name="T31" fmla="*/ 379 h 416"/>
                  <a:gd name="T32" fmla="*/ 38 w 530"/>
                  <a:gd name="T33" fmla="*/ 38 h 416"/>
                  <a:gd name="T34" fmla="*/ 391 w 530"/>
                  <a:gd name="T35" fmla="*/ 38 h 416"/>
                  <a:gd name="T36" fmla="*/ 391 w 530"/>
                  <a:gd name="T37" fmla="*/ 83 h 416"/>
                  <a:gd name="T38" fmla="*/ 211 w 530"/>
                  <a:gd name="T39" fmla="*/ 201 h 416"/>
                  <a:gd name="T40" fmla="*/ 268 w 530"/>
                  <a:gd name="T41" fmla="*/ 289 h 416"/>
                  <a:gd name="T42" fmla="*/ 391 w 530"/>
                  <a:gd name="T43" fmla="*/ 211 h 416"/>
                  <a:gd name="T44" fmla="*/ 391 w 530"/>
                  <a:gd name="T45" fmla="*/ 379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0" h="416">
                    <a:moveTo>
                      <a:pt x="530" y="116"/>
                    </a:moveTo>
                    <a:lnTo>
                      <a:pt x="473" y="28"/>
                    </a:lnTo>
                    <a:lnTo>
                      <a:pt x="429" y="57"/>
                    </a:lnTo>
                    <a:lnTo>
                      <a:pt x="429" y="0"/>
                    </a:lnTo>
                    <a:lnTo>
                      <a:pt x="0" y="0"/>
                    </a:lnTo>
                    <a:lnTo>
                      <a:pt x="0" y="416"/>
                    </a:lnTo>
                    <a:lnTo>
                      <a:pt x="429" y="416"/>
                    </a:lnTo>
                    <a:lnTo>
                      <a:pt x="429" y="185"/>
                    </a:lnTo>
                    <a:lnTo>
                      <a:pt x="530" y="116"/>
                    </a:lnTo>
                    <a:close/>
                    <a:moveTo>
                      <a:pt x="478" y="107"/>
                    </a:moveTo>
                    <a:lnTo>
                      <a:pt x="279" y="237"/>
                    </a:lnTo>
                    <a:lnTo>
                      <a:pt x="263" y="211"/>
                    </a:lnTo>
                    <a:lnTo>
                      <a:pt x="462" y="80"/>
                    </a:lnTo>
                    <a:lnTo>
                      <a:pt x="478" y="107"/>
                    </a:lnTo>
                    <a:close/>
                    <a:moveTo>
                      <a:pt x="391" y="379"/>
                    </a:moveTo>
                    <a:lnTo>
                      <a:pt x="38" y="379"/>
                    </a:lnTo>
                    <a:lnTo>
                      <a:pt x="38" y="38"/>
                    </a:lnTo>
                    <a:lnTo>
                      <a:pt x="391" y="38"/>
                    </a:lnTo>
                    <a:lnTo>
                      <a:pt x="391" y="83"/>
                    </a:lnTo>
                    <a:lnTo>
                      <a:pt x="211" y="201"/>
                    </a:lnTo>
                    <a:lnTo>
                      <a:pt x="268" y="289"/>
                    </a:lnTo>
                    <a:lnTo>
                      <a:pt x="391" y="211"/>
                    </a:lnTo>
                    <a:lnTo>
                      <a:pt x="391" y="3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67" name="Freeform 19"/>
              <p:cNvSpPr>
                <a:spLocks/>
              </p:cNvSpPr>
              <p:nvPr/>
            </p:nvSpPr>
            <p:spPr bwMode="auto">
              <a:xfrm>
                <a:off x="24698326" y="-2449513"/>
                <a:ext cx="101600" cy="90488"/>
              </a:xfrm>
              <a:custGeom>
                <a:avLst/>
                <a:gdLst>
                  <a:gd name="T0" fmla="*/ 22 w 64"/>
                  <a:gd name="T1" fmla="*/ 14 h 57"/>
                  <a:gd name="T2" fmla="*/ 0 w 64"/>
                  <a:gd name="T3" fmla="*/ 57 h 57"/>
                  <a:gd name="T4" fmla="*/ 48 w 64"/>
                  <a:gd name="T5" fmla="*/ 55 h 57"/>
                  <a:gd name="T6" fmla="*/ 64 w 64"/>
                  <a:gd name="T7" fmla="*/ 55 h 57"/>
                  <a:gd name="T8" fmla="*/ 29 w 64"/>
                  <a:gd name="T9" fmla="*/ 0 h 57"/>
                  <a:gd name="T10" fmla="*/ 22 w 64"/>
                  <a:gd name="T11" fmla="*/ 14 h 57"/>
                </a:gdLst>
                <a:ahLst/>
                <a:cxnLst>
                  <a:cxn ang="0">
                    <a:pos x="T0" y="T1"/>
                  </a:cxn>
                  <a:cxn ang="0">
                    <a:pos x="T2" y="T3"/>
                  </a:cxn>
                  <a:cxn ang="0">
                    <a:pos x="T4" y="T5"/>
                  </a:cxn>
                  <a:cxn ang="0">
                    <a:pos x="T6" y="T7"/>
                  </a:cxn>
                  <a:cxn ang="0">
                    <a:pos x="T8" y="T9"/>
                  </a:cxn>
                  <a:cxn ang="0">
                    <a:pos x="T10" y="T11"/>
                  </a:cxn>
                </a:cxnLst>
                <a:rect l="0" t="0" r="r" b="b"/>
                <a:pathLst>
                  <a:path w="64" h="57">
                    <a:moveTo>
                      <a:pt x="22" y="14"/>
                    </a:moveTo>
                    <a:lnTo>
                      <a:pt x="0" y="57"/>
                    </a:lnTo>
                    <a:lnTo>
                      <a:pt x="48" y="55"/>
                    </a:lnTo>
                    <a:lnTo>
                      <a:pt x="64" y="55"/>
                    </a:lnTo>
                    <a:lnTo>
                      <a:pt x="29" y="0"/>
                    </a:lnTo>
                    <a:lnTo>
                      <a:pt x="22"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grpSp>
      </p:grpSp>
      <p:cxnSp>
        <p:nvCxnSpPr>
          <p:cNvPr id="68" name="直接连接符 67"/>
          <p:cNvCxnSpPr/>
          <p:nvPr/>
        </p:nvCxnSpPr>
        <p:spPr>
          <a:xfrm>
            <a:off x="5579019" y="2460925"/>
            <a:ext cx="0" cy="1027111"/>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5579019" y="4253896"/>
            <a:ext cx="0" cy="1020079"/>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H="1">
            <a:off x="5579020" y="2973519"/>
            <a:ext cx="960522" cy="0"/>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H="1">
            <a:off x="5579020" y="4750726"/>
            <a:ext cx="960522" cy="0"/>
          </a:xfrm>
          <a:prstGeom prst="line">
            <a:avLst/>
          </a:prstGeom>
          <a:ln w="12700">
            <a:solidFill>
              <a:schemeClr val="tx1">
                <a:lumMod val="75000"/>
                <a:lumOff val="2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72" name="组合 71"/>
          <p:cNvGrpSpPr/>
          <p:nvPr/>
        </p:nvGrpSpPr>
        <p:grpSpPr>
          <a:xfrm>
            <a:off x="7439935" y="2417827"/>
            <a:ext cx="4054028" cy="902056"/>
            <a:chOff x="6709961" y="1549677"/>
            <a:chExt cx="4054028" cy="902056"/>
          </a:xfrm>
        </p:grpSpPr>
        <p:sp>
          <p:nvSpPr>
            <p:cNvPr id="73" name="文本框 72"/>
            <p:cNvSpPr txBox="1"/>
            <p:nvPr/>
          </p:nvSpPr>
          <p:spPr>
            <a:xfrm>
              <a:off x="6709961" y="1549677"/>
              <a:ext cx="779381"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CODING</a:t>
              </a:r>
            </a:p>
          </p:txBody>
        </p:sp>
        <p:sp>
          <p:nvSpPr>
            <p:cNvPr id="74" name="矩形 73"/>
            <p:cNvSpPr>
              <a:spLocks noChangeArrowheads="1"/>
            </p:cNvSpPr>
            <p:nvPr/>
          </p:nvSpPr>
          <p:spPr bwMode="auto">
            <a:xfrm>
              <a:off x="6709961" y="1846439"/>
              <a:ext cx="4054028"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0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it is not a matter of rosy cheeks, red lips and supple knees; it is a matter of the will, </a:t>
              </a:r>
              <a:endParaRPr lang="en-US" altLang="zh-CN" sz="1600"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75" name="组合 74"/>
          <p:cNvGrpSpPr/>
          <p:nvPr/>
        </p:nvGrpSpPr>
        <p:grpSpPr>
          <a:xfrm>
            <a:off x="7439935" y="4420348"/>
            <a:ext cx="4054027" cy="902056"/>
            <a:chOff x="6709961" y="1549677"/>
            <a:chExt cx="4054027" cy="902056"/>
          </a:xfrm>
        </p:grpSpPr>
        <p:sp>
          <p:nvSpPr>
            <p:cNvPr id="76" name="文本框 75"/>
            <p:cNvSpPr txBox="1"/>
            <p:nvPr/>
          </p:nvSpPr>
          <p:spPr>
            <a:xfrm>
              <a:off x="6709961" y="1549677"/>
              <a:ext cx="1071127"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MARKETING</a:t>
              </a:r>
            </a:p>
          </p:txBody>
        </p:sp>
        <p:sp>
          <p:nvSpPr>
            <p:cNvPr id="77" name="矩形 76"/>
            <p:cNvSpPr>
              <a:spLocks noChangeArrowheads="1"/>
            </p:cNvSpPr>
            <p:nvPr/>
          </p:nvSpPr>
          <p:spPr bwMode="auto">
            <a:xfrm>
              <a:off x="6709961" y="1846439"/>
              <a:ext cx="4054027"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0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it is not a matter of rosy cheeks, red lips and supple knees; it is a matter of the will, </a:t>
              </a:r>
              <a:endParaRPr lang="en-US" altLang="zh-CN" sz="1600"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78" name="组合 77"/>
          <p:cNvGrpSpPr/>
          <p:nvPr/>
        </p:nvGrpSpPr>
        <p:grpSpPr>
          <a:xfrm>
            <a:off x="1057568" y="1648214"/>
            <a:ext cx="4111981" cy="902056"/>
            <a:chOff x="6709961" y="1549677"/>
            <a:chExt cx="4111981" cy="902056"/>
          </a:xfrm>
        </p:grpSpPr>
        <p:sp>
          <p:nvSpPr>
            <p:cNvPr id="79" name="文本框 78"/>
            <p:cNvSpPr txBox="1"/>
            <p:nvPr/>
          </p:nvSpPr>
          <p:spPr>
            <a:xfrm>
              <a:off x="6709961" y="1549677"/>
              <a:ext cx="806631"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DESIGN </a:t>
              </a:r>
              <a:endParaRPr lang="zh-CN" altLang="en-US" b="1" dirty="0">
                <a:solidFill>
                  <a:schemeClr val="tx1">
                    <a:lumMod val="65000"/>
                    <a:lumOff val="35000"/>
                  </a:schemeClr>
                </a:solidFill>
                <a:latin typeface="Agency FB" panose="020B0503020202020204" pitchFamily="34" charset="0"/>
                <a:cs typeface="Arial" panose="020B0604020202020204" pitchFamily="34" charset="0"/>
              </a:endParaRPr>
            </a:p>
          </p:txBody>
        </p:sp>
        <p:sp>
          <p:nvSpPr>
            <p:cNvPr id="80" name="矩形 79"/>
            <p:cNvSpPr>
              <a:spLocks noChangeArrowheads="1"/>
            </p:cNvSpPr>
            <p:nvPr/>
          </p:nvSpPr>
          <p:spPr bwMode="auto">
            <a:xfrm>
              <a:off x="6709961" y="1846439"/>
              <a:ext cx="4111981"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0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it is not a matter of rosy cheeks, red lips and supple knees; it is a matter of the will, </a:t>
              </a:r>
              <a:endParaRPr lang="en-US" altLang="zh-CN" sz="1600"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81" name="组合 80"/>
          <p:cNvGrpSpPr/>
          <p:nvPr/>
        </p:nvGrpSpPr>
        <p:grpSpPr>
          <a:xfrm>
            <a:off x="1057568" y="3402422"/>
            <a:ext cx="3961949" cy="902056"/>
            <a:chOff x="6709961" y="1549677"/>
            <a:chExt cx="3961949" cy="902056"/>
          </a:xfrm>
        </p:grpSpPr>
        <p:sp>
          <p:nvSpPr>
            <p:cNvPr id="82" name="文本框 81"/>
            <p:cNvSpPr txBox="1"/>
            <p:nvPr/>
          </p:nvSpPr>
          <p:spPr>
            <a:xfrm>
              <a:off x="6709961" y="1549677"/>
              <a:ext cx="1175322"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CONCEPTION</a:t>
              </a:r>
            </a:p>
          </p:txBody>
        </p:sp>
        <p:sp>
          <p:nvSpPr>
            <p:cNvPr id="83" name="矩形 82"/>
            <p:cNvSpPr>
              <a:spLocks noChangeArrowheads="1"/>
            </p:cNvSpPr>
            <p:nvPr/>
          </p:nvSpPr>
          <p:spPr bwMode="auto">
            <a:xfrm>
              <a:off x="6709962" y="1846439"/>
              <a:ext cx="3961948"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0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it is not a matter of rosy cheeks, red lips and supple knees; it is a matter of the will, </a:t>
              </a:r>
            </a:p>
          </p:txBody>
        </p:sp>
      </p:grpSp>
      <p:grpSp>
        <p:nvGrpSpPr>
          <p:cNvPr id="84" name="组合 83"/>
          <p:cNvGrpSpPr/>
          <p:nvPr/>
        </p:nvGrpSpPr>
        <p:grpSpPr>
          <a:xfrm>
            <a:off x="1057568" y="5181404"/>
            <a:ext cx="3941497" cy="902056"/>
            <a:chOff x="6709961" y="1549677"/>
            <a:chExt cx="3941497" cy="902056"/>
          </a:xfrm>
        </p:grpSpPr>
        <p:sp>
          <p:nvSpPr>
            <p:cNvPr id="85" name="文本框 84"/>
            <p:cNvSpPr txBox="1"/>
            <p:nvPr/>
          </p:nvSpPr>
          <p:spPr>
            <a:xfrm>
              <a:off x="6709961" y="1549677"/>
              <a:ext cx="1680268"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SOCIAL MARKETING</a:t>
              </a:r>
            </a:p>
          </p:txBody>
        </p:sp>
        <p:sp>
          <p:nvSpPr>
            <p:cNvPr id="86" name="矩形 85"/>
            <p:cNvSpPr>
              <a:spLocks noChangeArrowheads="1"/>
            </p:cNvSpPr>
            <p:nvPr/>
          </p:nvSpPr>
          <p:spPr bwMode="auto">
            <a:xfrm>
              <a:off x="6709962" y="1846439"/>
              <a:ext cx="3941496"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0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it is not a matter of rosy cheeks, red lips and supple knees; it is a matter of the will, </a:t>
              </a:r>
              <a:endParaRPr lang="en-US" altLang="zh-CN" sz="1600" dirty="0">
                <a:solidFill>
                  <a:schemeClr val="tx1">
                    <a:lumMod val="65000"/>
                    <a:lumOff val="35000"/>
                  </a:schemeClr>
                </a:solidFill>
                <a:latin typeface="Agency FB" panose="020B0503020202020204" pitchFamily="34" charset="0"/>
                <a:cs typeface="Arial" panose="020B0604020202020204" pitchFamily="34" charset="0"/>
              </a:endParaRPr>
            </a:p>
          </p:txBody>
        </p:sp>
      </p:grpSp>
    </p:spTree>
    <p:extLst>
      <p:ext uri="{BB962C8B-B14F-4D97-AF65-F5344CB8AC3E}">
        <p14:creationId xmlns:p14="http://schemas.microsoft.com/office/powerpoint/2010/main" val="792674834"/>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Effect transition="in" filter="fade">
                                      <p:cBhvr>
                                        <p:cTn id="21" dur="500"/>
                                        <p:tgtEl>
                                          <p:spTgt spid="48"/>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wipe(up)">
                                      <p:cBhvr>
                                        <p:cTn id="25" dur="500"/>
                                        <p:tgtEl>
                                          <p:spTgt spid="78"/>
                                        </p:tgtEl>
                                      </p:cBhvr>
                                    </p:animEffect>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up)">
                                      <p:cBhvr>
                                        <p:cTn id="29" dur="250"/>
                                        <p:tgtEl>
                                          <p:spTgt spid="68"/>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wipe(left)">
                                      <p:cBhvr>
                                        <p:cTn id="33" dur="250"/>
                                        <p:tgtEl>
                                          <p:spTgt spid="70"/>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ppt_w</p:attrName>
                                        </p:attrNameLst>
                                      </p:cBhvr>
                                      <p:tavLst>
                                        <p:tav tm="0">
                                          <p:val>
                                            <p:fltVal val="0"/>
                                          </p:val>
                                        </p:tav>
                                        <p:tav tm="100000">
                                          <p:val>
                                            <p:strVal val="#ppt_w"/>
                                          </p:val>
                                        </p:tav>
                                      </p:tavLst>
                                    </p:anim>
                                    <p:anim calcmode="lin" valueType="num">
                                      <p:cBhvr>
                                        <p:cTn id="38" dur="500" fill="hold"/>
                                        <p:tgtEl>
                                          <p:spTgt spid="39"/>
                                        </p:tgtEl>
                                        <p:attrNameLst>
                                          <p:attrName>ppt_h</p:attrName>
                                        </p:attrNameLst>
                                      </p:cBhvr>
                                      <p:tavLst>
                                        <p:tav tm="0">
                                          <p:val>
                                            <p:fltVal val="0"/>
                                          </p:val>
                                        </p:tav>
                                        <p:tav tm="100000">
                                          <p:val>
                                            <p:strVal val="#ppt_h"/>
                                          </p:val>
                                        </p:tav>
                                      </p:tavLst>
                                    </p:anim>
                                    <p:animEffect transition="in" filter="fade">
                                      <p:cBhvr>
                                        <p:cTn id="39" dur="500"/>
                                        <p:tgtEl>
                                          <p:spTgt spid="39"/>
                                        </p:tgtEl>
                                      </p:cBhvr>
                                    </p:animEffect>
                                  </p:childTnLst>
                                </p:cTn>
                              </p:par>
                            </p:childTnLst>
                          </p:cTn>
                        </p:par>
                        <p:par>
                          <p:cTn id="40" fill="hold">
                            <p:stCondLst>
                              <p:cond delay="3500"/>
                            </p:stCondLst>
                            <p:childTnLst>
                              <p:par>
                                <p:cTn id="41" presetID="22" presetClass="entr" presetSubtype="1"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wipe(up)">
                                      <p:cBhvr>
                                        <p:cTn id="43" dur="500"/>
                                        <p:tgtEl>
                                          <p:spTgt spid="72"/>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p:cTn id="47" dur="500" fill="hold"/>
                                        <p:tgtEl>
                                          <p:spTgt spid="58"/>
                                        </p:tgtEl>
                                        <p:attrNameLst>
                                          <p:attrName>ppt_w</p:attrName>
                                        </p:attrNameLst>
                                      </p:cBhvr>
                                      <p:tavLst>
                                        <p:tav tm="0">
                                          <p:val>
                                            <p:fltVal val="0"/>
                                          </p:val>
                                        </p:tav>
                                        <p:tav tm="100000">
                                          <p:val>
                                            <p:strVal val="#ppt_w"/>
                                          </p:val>
                                        </p:tav>
                                      </p:tavLst>
                                    </p:anim>
                                    <p:anim calcmode="lin" valueType="num">
                                      <p:cBhvr>
                                        <p:cTn id="48" dur="500" fill="hold"/>
                                        <p:tgtEl>
                                          <p:spTgt spid="58"/>
                                        </p:tgtEl>
                                        <p:attrNameLst>
                                          <p:attrName>ppt_h</p:attrName>
                                        </p:attrNameLst>
                                      </p:cBhvr>
                                      <p:tavLst>
                                        <p:tav tm="0">
                                          <p:val>
                                            <p:fltVal val="0"/>
                                          </p:val>
                                        </p:tav>
                                        <p:tav tm="100000">
                                          <p:val>
                                            <p:strVal val="#ppt_h"/>
                                          </p:val>
                                        </p:tav>
                                      </p:tavLst>
                                    </p:anim>
                                    <p:animEffect transition="in" filter="fade">
                                      <p:cBhvr>
                                        <p:cTn id="49" dur="500"/>
                                        <p:tgtEl>
                                          <p:spTgt spid="58"/>
                                        </p:tgtEl>
                                      </p:cBhvr>
                                    </p:animEffect>
                                  </p:childTnLst>
                                </p:cTn>
                              </p:par>
                            </p:childTnLst>
                          </p:cTn>
                        </p:par>
                        <p:par>
                          <p:cTn id="50" fill="hold">
                            <p:stCondLst>
                              <p:cond delay="4500"/>
                            </p:stCondLst>
                            <p:childTnLst>
                              <p:par>
                                <p:cTn id="51" presetID="22" presetClass="entr" presetSubtype="1" fill="hold" nodeType="afterEffect">
                                  <p:stCondLst>
                                    <p:cond delay="0"/>
                                  </p:stCondLst>
                                  <p:childTnLst>
                                    <p:set>
                                      <p:cBhvr>
                                        <p:cTn id="52" dur="1" fill="hold">
                                          <p:stCondLst>
                                            <p:cond delay="0"/>
                                          </p:stCondLst>
                                        </p:cTn>
                                        <p:tgtEl>
                                          <p:spTgt spid="81"/>
                                        </p:tgtEl>
                                        <p:attrNameLst>
                                          <p:attrName>style.visibility</p:attrName>
                                        </p:attrNameLst>
                                      </p:cBhvr>
                                      <p:to>
                                        <p:strVal val="visible"/>
                                      </p:to>
                                    </p:set>
                                    <p:animEffect transition="in" filter="wipe(up)">
                                      <p:cBhvr>
                                        <p:cTn id="53" dur="500"/>
                                        <p:tgtEl>
                                          <p:spTgt spid="81"/>
                                        </p:tgtEl>
                                      </p:cBhvr>
                                    </p:animEffect>
                                  </p:childTnLst>
                                </p:cTn>
                              </p:par>
                            </p:childTnLst>
                          </p:cTn>
                        </p:par>
                        <p:par>
                          <p:cTn id="54" fill="hold">
                            <p:stCondLst>
                              <p:cond delay="5000"/>
                            </p:stCondLst>
                            <p:childTnLst>
                              <p:par>
                                <p:cTn id="55" presetID="22" presetClass="entr" presetSubtype="1" fill="hold" nodeType="after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wipe(up)">
                                      <p:cBhvr>
                                        <p:cTn id="57" dur="250"/>
                                        <p:tgtEl>
                                          <p:spTgt spid="69"/>
                                        </p:tgtEl>
                                      </p:cBhvr>
                                    </p:animEffect>
                                  </p:childTnLst>
                                </p:cTn>
                              </p:par>
                            </p:childTnLst>
                          </p:cTn>
                        </p:par>
                        <p:par>
                          <p:cTn id="58" fill="hold">
                            <p:stCondLst>
                              <p:cond delay="5250"/>
                            </p:stCondLst>
                            <p:childTnLst>
                              <p:par>
                                <p:cTn id="59" presetID="22" presetClass="entr" presetSubtype="1" fill="hold" nodeType="afterEffect">
                                  <p:stCondLst>
                                    <p:cond delay="0"/>
                                  </p:stCondLst>
                                  <p:childTnLst>
                                    <p:set>
                                      <p:cBhvr>
                                        <p:cTn id="60" dur="1" fill="hold">
                                          <p:stCondLst>
                                            <p:cond delay="0"/>
                                          </p:stCondLst>
                                        </p:cTn>
                                        <p:tgtEl>
                                          <p:spTgt spid="71"/>
                                        </p:tgtEl>
                                        <p:attrNameLst>
                                          <p:attrName>style.visibility</p:attrName>
                                        </p:attrNameLst>
                                      </p:cBhvr>
                                      <p:to>
                                        <p:strVal val="visible"/>
                                      </p:to>
                                    </p:set>
                                    <p:animEffect transition="in" filter="wipe(up)">
                                      <p:cBhvr>
                                        <p:cTn id="61" dur="250"/>
                                        <p:tgtEl>
                                          <p:spTgt spid="71"/>
                                        </p:tgtEl>
                                      </p:cBhvr>
                                    </p:animEffect>
                                  </p:childTnLst>
                                </p:cTn>
                              </p:par>
                            </p:childTnLst>
                          </p:cTn>
                        </p:par>
                        <p:par>
                          <p:cTn id="62" fill="hold">
                            <p:stCondLst>
                              <p:cond delay="5500"/>
                            </p:stCondLst>
                            <p:childTnLst>
                              <p:par>
                                <p:cTn id="63" presetID="53" presetClass="entr" presetSubtype="16" fill="hold" nodeType="afterEffect">
                                  <p:stCondLst>
                                    <p:cond delay="0"/>
                                  </p:stCondLst>
                                  <p:childTnLst>
                                    <p:set>
                                      <p:cBhvr>
                                        <p:cTn id="64" dur="1" fill="hold">
                                          <p:stCondLst>
                                            <p:cond delay="0"/>
                                          </p:stCondLst>
                                        </p:cTn>
                                        <p:tgtEl>
                                          <p:spTgt spid="63"/>
                                        </p:tgtEl>
                                        <p:attrNameLst>
                                          <p:attrName>style.visibility</p:attrName>
                                        </p:attrNameLst>
                                      </p:cBhvr>
                                      <p:to>
                                        <p:strVal val="visible"/>
                                      </p:to>
                                    </p:set>
                                    <p:anim calcmode="lin" valueType="num">
                                      <p:cBhvr>
                                        <p:cTn id="65" dur="500" fill="hold"/>
                                        <p:tgtEl>
                                          <p:spTgt spid="63"/>
                                        </p:tgtEl>
                                        <p:attrNameLst>
                                          <p:attrName>ppt_w</p:attrName>
                                        </p:attrNameLst>
                                      </p:cBhvr>
                                      <p:tavLst>
                                        <p:tav tm="0">
                                          <p:val>
                                            <p:fltVal val="0"/>
                                          </p:val>
                                        </p:tav>
                                        <p:tav tm="100000">
                                          <p:val>
                                            <p:strVal val="#ppt_w"/>
                                          </p:val>
                                        </p:tav>
                                      </p:tavLst>
                                    </p:anim>
                                    <p:anim calcmode="lin" valueType="num">
                                      <p:cBhvr>
                                        <p:cTn id="66" dur="500" fill="hold"/>
                                        <p:tgtEl>
                                          <p:spTgt spid="63"/>
                                        </p:tgtEl>
                                        <p:attrNameLst>
                                          <p:attrName>ppt_h</p:attrName>
                                        </p:attrNameLst>
                                      </p:cBhvr>
                                      <p:tavLst>
                                        <p:tav tm="0">
                                          <p:val>
                                            <p:fltVal val="0"/>
                                          </p:val>
                                        </p:tav>
                                        <p:tav tm="100000">
                                          <p:val>
                                            <p:strVal val="#ppt_h"/>
                                          </p:val>
                                        </p:tav>
                                      </p:tavLst>
                                    </p:anim>
                                    <p:animEffect transition="in" filter="fade">
                                      <p:cBhvr>
                                        <p:cTn id="67" dur="500"/>
                                        <p:tgtEl>
                                          <p:spTgt spid="63"/>
                                        </p:tgtEl>
                                      </p:cBhvr>
                                    </p:animEffect>
                                  </p:childTnLst>
                                </p:cTn>
                              </p:par>
                            </p:childTnLst>
                          </p:cTn>
                        </p:par>
                        <p:par>
                          <p:cTn id="68" fill="hold">
                            <p:stCondLst>
                              <p:cond delay="6000"/>
                            </p:stCondLst>
                            <p:childTnLst>
                              <p:par>
                                <p:cTn id="69" presetID="22" presetClass="entr" presetSubtype="1" fill="hold" nodeType="after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wipe(up)">
                                      <p:cBhvr>
                                        <p:cTn id="71" dur="500"/>
                                        <p:tgtEl>
                                          <p:spTgt spid="75"/>
                                        </p:tgtEl>
                                      </p:cBhvr>
                                    </p:animEffect>
                                  </p:childTnLst>
                                </p:cTn>
                              </p:par>
                            </p:childTnLst>
                          </p:cTn>
                        </p:par>
                        <p:par>
                          <p:cTn id="72" fill="hold">
                            <p:stCondLst>
                              <p:cond delay="6500"/>
                            </p:stCondLst>
                            <p:childTnLst>
                              <p:par>
                                <p:cTn id="73" presetID="53" presetClass="entr" presetSubtype="16" fill="hold" nodeType="afterEffect">
                                  <p:stCondLst>
                                    <p:cond delay="0"/>
                                  </p:stCondLst>
                                  <p:childTnLst>
                                    <p:set>
                                      <p:cBhvr>
                                        <p:cTn id="74" dur="1" fill="hold">
                                          <p:stCondLst>
                                            <p:cond delay="0"/>
                                          </p:stCondLst>
                                        </p:cTn>
                                        <p:tgtEl>
                                          <p:spTgt spid="53"/>
                                        </p:tgtEl>
                                        <p:attrNameLst>
                                          <p:attrName>style.visibility</p:attrName>
                                        </p:attrNameLst>
                                      </p:cBhvr>
                                      <p:to>
                                        <p:strVal val="visible"/>
                                      </p:to>
                                    </p:set>
                                    <p:anim calcmode="lin" valueType="num">
                                      <p:cBhvr>
                                        <p:cTn id="75" dur="500" fill="hold"/>
                                        <p:tgtEl>
                                          <p:spTgt spid="53"/>
                                        </p:tgtEl>
                                        <p:attrNameLst>
                                          <p:attrName>ppt_w</p:attrName>
                                        </p:attrNameLst>
                                      </p:cBhvr>
                                      <p:tavLst>
                                        <p:tav tm="0">
                                          <p:val>
                                            <p:fltVal val="0"/>
                                          </p:val>
                                        </p:tav>
                                        <p:tav tm="100000">
                                          <p:val>
                                            <p:strVal val="#ppt_w"/>
                                          </p:val>
                                        </p:tav>
                                      </p:tavLst>
                                    </p:anim>
                                    <p:anim calcmode="lin" valueType="num">
                                      <p:cBhvr>
                                        <p:cTn id="76" dur="500" fill="hold"/>
                                        <p:tgtEl>
                                          <p:spTgt spid="53"/>
                                        </p:tgtEl>
                                        <p:attrNameLst>
                                          <p:attrName>ppt_h</p:attrName>
                                        </p:attrNameLst>
                                      </p:cBhvr>
                                      <p:tavLst>
                                        <p:tav tm="0">
                                          <p:val>
                                            <p:fltVal val="0"/>
                                          </p:val>
                                        </p:tav>
                                        <p:tav tm="100000">
                                          <p:val>
                                            <p:strVal val="#ppt_h"/>
                                          </p:val>
                                        </p:tav>
                                      </p:tavLst>
                                    </p:anim>
                                    <p:animEffect transition="in" filter="fade">
                                      <p:cBhvr>
                                        <p:cTn id="77" dur="500"/>
                                        <p:tgtEl>
                                          <p:spTgt spid="53"/>
                                        </p:tgtEl>
                                      </p:cBhvr>
                                    </p:animEffect>
                                  </p:childTnLst>
                                </p:cTn>
                              </p:par>
                            </p:childTnLst>
                          </p:cTn>
                        </p:par>
                        <p:par>
                          <p:cTn id="78" fill="hold">
                            <p:stCondLst>
                              <p:cond delay="7000"/>
                            </p:stCondLst>
                            <p:childTnLst>
                              <p:par>
                                <p:cTn id="79" presetID="22" presetClass="entr" presetSubtype="1" fill="hold" nodeType="afterEffect">
                                  <p:stCondLst>
                                    <p:cond delay="0"/>
                                  </p:stCondLst>
                                  <p:childTnLst>
                                    <p:set>
                                      <p:cBhvr>
                                        <p:cTn id="80" dur="1" fill="hold">
                                          <p:stCondLst>
                                            <p:cond delay="0"/>
                                          </p:stCondLst>
                                        </p:cTn>
                                        <p:tgtEl>
                                          <p:spTgt spid="84"/>
                                        </p:tgtEl>
                                        <p:attrNameLst>
                                          <p:attrName>style.visibility</p:attrName>
                                        </p:attrNameLst>
                                      </p:cBhvr>
                                      <p:to>
                                        <p:strVal val="visible"/>
                                      </p:to>
                                    </p:set>
                                    <p:animEffect transition="in" filter="wipe(up)">
                                      <p:cBhvr>
                                        <p:cTn id="81"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16010" y="327662"/>
            <a:ext cx="5083782" cy="769441"/>
          </a:xfrm>
          <a:prstGeom prst="rect">
            <a:avLst/>
          </a:prstGeom>
          <a:noFill/>
        </p:spPr>
        <p:txBody>
          <a:bodyPr wrap="square" rtlCol="0">
            <a:spAutoFit/>
          </a:bodyPr>
          <a:lstStyle/>
          <a:p>
            <a:pPr algn="r"/>
            <a:r>
              <a:rPr lang="en-US" altLang="zh-CN" sz="4400" dirty="0" smtClean="0">
                <a:solidFill>
                  <a:schemeClr val="bg2">
                    <a:lumMod val="25000"/>
                  </a:schemeClr>
                </a:solidFill>
                <a:latin typeface="Impact" panose="020B0806030902050204" pitchFamily="34" charset="0"/>
              </a:rPr>
              <a:t>OUR </a:t>
            </a:r>
            <a:r>
              <a:rPr lang="en-US" altLang="zh-CN" sz="4400" dirty="0" smtClean="0">
                <a:solidFill>
                  <a:srgbClr val="D70000"/>
                </a:solidFill>
                <a:latin typeface="Impact" panose="020B0806030902050204" pitchFamily="34" charset="0"/>
              </a:rPr>
              <a:t>SERVICE</a:t>
            </a:r>
          </a:p>
        </p:txBody>
      </p:sp>
      <p:grpSp>
        <p:nvGrpSpPr>
          <p:cNvPr id="5" name="组合 4"/>
          <p:cNvGrpSpPr/>
          <p:nvPr/>
        </p:nvGrpSpPr>
        <p:grpSpPr>
          <a:xfrm>
            <a:off x="-14514" y="255662"/>
            <a:ext cx="4752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435430" y="951141"/>
            <a:ext cx="4332342" cy="430887"/>
          </a:xfrm>
          <a:prstGeom prst="rect">
            <a:avLst/>
          </a:prstGeom>
          <a:noFill/>
        </p:spPr>
        <p:txBody>
          <a:bodyPr wrap="square" rtlCol="0">
            <a:spAutoFit/>
          </a:bodyPr>
          <a:lstStyle/>
          <a:p>
            <a:pPr algn="r"/>
            <a:r>
              <a:rPr lang="en-US" altLang="zh-CN" sz="11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lasting products of human effort. Temples and statues decay.</a:t>
            </a:r>
          </a:p>
        </p:txBody>
      </p:sp>
      <p:sp>
        <p:nvSpPr>
          <p:cNvPr id="39" name="Freeform 57"/>
          <p:cNvSpPr>
            <a:spLocks noEditPoints="1"/>
          </p:cNvSpPr>
          <p:nvPr/>
        </p:nvSpPr>
        <p:spPr bwMode="auto">
          <a:xfrm>
            <a:off x="4901364" y="3736450"/>
            <a:ext cx="915833" cy="738055"/>
          </a:xfrm>
          <a:custGeom>
            <a:avLst/>
            <a:gdLst>
              <a:gd name="T0" fmla="*/ 72 w 81"/>
              <a:gd name="T1" fmla="*/ 5 h 65"/>
              <a:gd name="T2" fmla="*/ 81 w 81"/>
              <a:gd name="T3" fmla="*/ 41 h 65"/>
              <a:gd name="T4" fmla="*/ 34 w 81"/>
              <a:gd name="T5" fmla="*/ 50 h 65"/>
              <a:gd name="T6" fmla="*/ 34 w 81"/>
              <a:gd name="T7" fmla="*/ 5 h 65"/>
              <a:gd name="T8" fmla="*/ 10 w 81"/>
              <a:gd name="T9" fmla="*/ 60 h 65"/>
              <a:gd name="T10" fmla="*/ 23 w 81"/>
              <a:gd name="T11" fmla="*/ 60 h 65"/>
              <a:gd name="T12" fmla="*/ 22 w 81"/>
              <a:gd name="T13" fmla="*/ 56 h 65"/>
              <a:gd name="T14" fmla="*/ 22 w 81"/>
              <a:gd name="T15" fmla="*/ 53 h 65"/>
              <a:gd name="T16" fmla="*/ 15 w 81"/>
              <a:gd name="T17" fmla="*/ 49 h 65"/>
              <a:gd name="T18" fmla="*/ 19 w 81"/>
              <a:gd name="T19" fmla="*/ 0 h 65"/>
              <a:gd name="T20" fmla="*/ 31 w 81"/>
              <a:gd name="T21" fmla="*/ 4 h 65"/>
              <a:gd name="T22" fmla="*/ 27 w 81"/>
              <a:gd name="T23" fmla="*/ 53 h 65"/>
              <a:gd name="T24" fmla="*/ 25 w 81"/>
              <a:gd name="T25" fmla="*/ 55 h 65"/>
              <a:gd name="T26" fmla="*/ 17 w 81"/>
              <a:gd name="T27" fmla="*/ 65 h 65"/>
              <a:gd name="T28" fmla="*/ 10 w 81"/>
              <a:gd name="T29" fmla="*/ 35 h 65"/>
              <a:gd name="T30" fmla="*/ 41 w 81"/>
              <a:gd name="T31" fmla="*/ 12 h 65"/>
              <a:gd name="T32" fmla="*/ 68 w 81"/>
              <a:gd name="T33" fmla="*/ 20 h 65"/>
              <a:gd name="T34" fmla="*/ 41 w 81"/>
              <a:gd name="T35" fmla="*/ 12 h 65"/>
              <a:gd name="T36" fmla="*/ 70 w 81"/>
              <a:gd name="T37" fmla="*/ 42 h 65"/>
              <a:gd name="T38" fmla="*/ 76 w 81"/>
              <a:gd name="T39" fmla="*/ 35 h 65"/>
              <a:gd name="T40" fmla="*/ 72 w 81"/>
              <a:gd name="T41" fmla="*/ 30 h 65"/>
              <a:gd name="T42" fmla="*/ 75 w 81"/>
              <a:gd name="T43" fmla="*/ 32 h 65"/>
              <a:gd name="T44" fmla="*/ 72 w 81"/>
              <a:gd name="T45" fmla="*/ 30 h 65"/>
              <a:gd name="T46" fmla="*/ 72 w 81"/>
              <a:gd name="T47" fmla="*/ 26 h 65"/>
              <a:gd name="T48" fmla="*/ 75 w 81"/>
              <a:gd name="T49" fmla="*/ 25 h 65"/>
              <a:gd name="T50" fmla="*/ 72 w 81"/>
              <a:gd name="T51" fmla="*/ 19 h 65"/>
              <a:gd name="T52" fmla="*/ 75 w 81"/>
              <a:gd name="T53" fmla="*/ 21 h 65"/>
              <a:gd name="T54" fmla="*/ 72 w 81"/>
              <a:gd name="T55" fmla="*/ 19 h 65"/>
              <a:gd name="T56" fmla="*/ 72 w 81"/>
              <a:gd name="T57" fmla="*/ 15 h 65"/>
              <a:gd name="T58" fmla="*/ 75 w 81"/>
              <a:gd name="T59" fmla="*/ 14 h 65"/>
              <a:gd name="T60" fmla="*/ 63 w 81"/>
              <a:gd name="T61" fmla="*/ 38 h 65"/>
              <a:gd name="T62" fmla="*/ 67 w 81"/>
              <a:gd name="T63" fmla="*/ 40 h 65"/>
              <a:gd name="T64" fmla="*/ 63 w 81"/>
              <a:gd name="T65" fmla="*/ 38 h 65"/>
              <a:gd name="T66" fmla="*/ 63 w 81"/>
              <a:gd name="T67" fmla="*/ 33 h 65"/>
              <a:gd name="T68" fmla="*/ 67 w 81"/>
              <a:gd name="T69" fmla="*/ 31 h 65"/>
              <a:gd name="T70" fmla="*/ 63 w 81"/>
              <a:gd name="T71" fmla="*/ 24 h 65"/>
              <a:gd name="T72" fmla="*/ 67 w 81"/>
              <a:gd name="T73" fmla="*/ 26 h 65"/>
              <a:gd name="T74" fmla="*/ 63 w 81"/>
              <a:gd name="T75" fmla="*/ 24 h 65"/>
              <a:gd name="T76" fmla="*/ 56 w 81"/>
              <a:gd name="T77" fmla="*/ 39 h 65"/>
              <a:gd name="T78" fmla="*/ 61 w 81"/>
              <a:gd name="T79" fmla="*/ 39 h 65"/>
              <a:gd name="T80" fmla="*/ 51 w 81"/>
              <a:gd name="T81" fmla="*/ 37 h 65"/>
              <a:gd name="T82" fmla="*/ 51 w 81"/>
              <a:gd name="T83" fmla="*/ 41 h 65"/>
              <a:gd name="T84" fmla="*/ 51 w 81"/>
              <a:gd name="T85" fmla="*/ 37 h 65"/>
              <a:gd name="T86" fmla="*/ 42 w 81"/>
              <a:gd name="T87" fmla="*/ 39 h 65"/>
              <a:gd name="T88" fmla="*/ 46 w 81"/>
              <a:gd name="T89" fmla="*/ 39 h 65"/>
              <a:gd name="T90" fmla="*/ 58 w 81"/>
              <a:gd name="T91" fmla="*/ 30 h 65"/>
              <a:gd name="T92" fmla="*/ 58 w 81"/>
              <a:gd name="T93" fmla="*/ 34 h 65"/>
              <a:gd name="T94" fmla="*/ 58 w 81"/>
              <a:gd name="T95" fmla="*/ 30 h 65"/>
              <a:gd name="T96" fmla="*/ 49 w 81"/>
              <a:gd name="T97" fmla="*/ 32 h 65"/>
              <a:gd name="T98" fmla="*/ 53 w 81"/>
              <a:gd name="T99" fmla="*/ 32 h 65"/>
              <a:gd name="T100" fmla="*/ 44 w 81"/>
              <a:gd name="T101" fmla="*/ 30 h 65"/>
              <a:gd name="T102" fmla="*/ 44 w 81"/>
              <a:gd name="T103" fmla="*/ 34 h 65"/>
              <a:gd name="T104" fmla="*/ 44 w 81"/>
              <a:gd name="T105" fmla="*/ 30 h 65"/>
              <a:gd name="T106" fmla="*/ 56 w 81"/>
              <a:gd name="T107" fmla="*/ 25 h 65"/>
              <a:gd name="T108" fmla="*/ 61 w 81"/>
              <a:gd name="T109" fmla="*/ 25 h 65"/>
              <a:gd name="T110" fmla="*/ 51 w 81"/>
              <a:gd name="T111" fmla="*/ 23 h 65"/>
              <a:gd name="T112" fmla="*/ 51 w 81"/>
              <a:gd name="T113" fmla="*/ 27 h 65"/>
              <a:gd name="T114" fmla="*/ 51 w 81"/>
              <a:gd name="T115" fmla="*/ 23 h 65"/>
              <a:gd name="T116" fmla="*/ 42 w 81"/>
              <a:gd name="T117" fmla="*/ 25 h 65"/>
              <a:gd name="T118" fmla="*/ 46 w 81"/>
              <a:gd name="T119"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 h="65">
                <a:moveTo>
                  <a:pt x="34" y="5"/>
                </a:moveTo>
                <a:cubicBezTo>
                  <a:pt x="72" y="5"/>
                  <a:pt x="72" y="5"/>
                  <a:pt x="72" y="5"/>
                </a:cubicBezTo>
                <a:cubicBezTo>
                  <a:pt x="77" y="5"/>
                  <a:pt x="81" y="9"/>
                  <a:pt x="81" y="14"/>
                </a:cubicBezTo>
                <a:cubicBezTo>
                  <a:pt x="81" y="41"/>
                  <a:pt x="81" y="41"/>
                  <a:pt x="81" y="41"/>
                </a:cubicBezTo>
                <a:cubicBezTo>
                  <a:pt x="81" y="46"/>
                  <a:pt x="77" y="50"/>
                  <a:pt x="72" y="50"/>
                </a:cubicBezTo>
                <a:cubicBezTo>
                  <a:pt x="34" y="50"/>
                  <a:pt x="34" y="50"/>
                  <a:pt x="34" y="50"/>
                </a:cubicBezTo>
                <a:cubicBezTo>
                  <a:pt x="34" y="50"/>
                  <a:pt x="34" y="49"/>
                  <a:pt x="34" y="49"/>
                </a:cubicBezTo>
                <a:cubicBezTo>
                  <a:pt x="34" y="5"/>
                  <a:pt x="34" y="5"/>
                  <a:pt x="34" y="5"/>
                </a:cubicBezTo>
                <a:close/>
                <a:moveTo>
                  <a:pt x="13" y="37"/>
                </a:moveTo>
                <a:cubicBezTo>
                  <a:pt x="4" y="50"/>
                  <a:pt x="6" y="57"/>
                  <a:pt x="10" y="60"/>
                </a:cubicBezTo>
                <a:cubicBezTo>
                  <a:pt x="12" y="61"/>
                  <a:pt x="15" y="62"/>
                  <a:pt x="17" y="62"/>
                </a:cubicBezTo>
                <a:cubicBezTo>
                  <a:pt x="19" y="62"/>
                  <a:pt x="22" y="61"/>
                  <a:pt x="23" y="60"/>
                </a:cubicBezTo>
                <a:cubicBezTo>
                  <a:pt x="23" y="59"/>
                  <a:pt x="23" y="58"/>
                  <a:pt x="22" y="56"/>
                </a:cubicBezTo>
                <a:cubicBezTo>
                  <a:pt x="22" y="56"/>
                  <a:pt x="22" y="56"/>
                  <a:pt x="22" y="56"/>
                </a:cubicBezTo>
                <a:cubicBezTo>
                  <a:pt x="22" y="55"/>
                  <a:pt x="22" y="55"/>
                  <a:pt x="22" y="55"/>
                </a:cubicBezTo>
                <a:cubicBezTo>
                  <a:pt x="22" y="53"/>
                  <a:pt x="22" y="53"/>
                  <a:pt x="22" y="53"/>
                </a:cubicBezTo>
                <a:cubicBezTo>
                  <a:pt x="19" y="53"/>
                  <a:pt x="19" y="53"/>
                  <a:pt x="19" y="53"/>
                </a:cubicBezTo>
                <a:cubicBezTo>
                  <a:pt x="17" y="53"/>
                  <a:pt x="15" y="51"/>
                  <a:pt x="15" y="49"/>
                </a:cubicBezTo>
                <a:cubicBezTo>
                  <a:pt x="15" y="4"/>
                  <a:pt x="15" y="4"/>
                  <a:pt x="15" y="4"/>
                </a:cubicBezTo>
                <a:cubicBezTo>
                  <a:pt x="15" y="2"/>
                  <a:pt x="17" y="0"/>
                  <a:pt x="19" y="0"/>
                </a:cubicBezTo>
                <a:cubicBezTo>
                  <a:pt x="27" y="0"/>
                  <a:pt x="27" y="0"/>
                  <a:pt x="27" y="0"/>
                </a:cubicBezTo>
                <a:cubicBezTo>
                  <a:pt x="29" y="0"/>
                  <a:pt x="31" y="2"/>
                  <a:pt x="31" y="4"/>
                </a:cubicBezTo>
                <a:cubicBezTo>
                  <a:pt x="31" y="49"/>
                  <a:pt x="31" y="49"/>
                  <a:pt x="31" y="49"/>
                </a:cubicBezTo>
                <a:cubicBezTo>
                  <a:pt x="31" y="51"/>
                  <a:pt x="29" y="53"/>
                  <a:pt x="27" y="53"/>
                </a:cubicBezTo>
                <a:cubicBezTo>
                  <a:pt x="25" y="53"/>
                  <a:pt x="25" y="53"/>
                  <a:pt x="25" y="53"/>
                </a:cubicBezTo>
                <a:cubicBezTo>
                  <a:pt x="25" y="55"/>
                  <a:pt x="25" y="55"/>
                  <a:pt x="25" y="55"/>
                </a:cubicBezTo>
                <a:cubicBezTo>
                  <a:pt x="28" y="57"/>
                  <a:pt x="27" y="60"/>
                  <a:pt x="25" y="62"/>
                </a:cubicBezTo>
                <a:cubicBezTo>
                  <a:pt x="24" y="64"/>
                  <a:pt x="21" y="65"/>
                  <a:pt x="17" y="65"/>
                </a:cubicBezTo>
                <a:cubicBezTo>
                  <a:pt x="14" y="65"/>
                  <a:pt x="11" y="65"/>
                  <a:pt x="8" y="63"/>
                </a:cubicBezTo>
                <a:cubicBezTo>
                  <a:pt x="2" y="59"/>
                  <a:pt x="0" y="51"/>
                  <a:pt x="10" y="35"/>
                </a:cubicBezTo>
                <a:cubicBezTo>
                  <a:pt x="13" y="37"/>
                  <a:pt x="13" y="37"/>
                  <a:pt x="13" y="37"/>
                </a:cubicBezTo>
                <a:close/>
                <a:moveTo>
                  <a:pt x="41" y="12"/>
                </a:moveTo>
                <a:cubicBezTo>
                  <a:pt x="41" y="20"/>
                  <a:pt x="41" y="20"/>
                  <a:pt x="41" y="20"/>
                </a:cubicBezTo>
                <a:cubicBezTo>
                  <a:pt x="68" y="20"/>
                  <a:pt x="68" y="20"/>
                  <a:pt x="68" y="20"/>
                </a:cubicBezTo>
                <a:cubicBezTo>
                  <a:pt x="68" y="12"/>
                  <a:pt x="68" y="12"/>
                  <a:pt x="68" y="12"/>
                </a:cubicBezTo>
                <a:cubicBezTo>
                  <a:pt x="41" y="12"/>
                  <a:pt x="41" y="12"/>
                  <a:pt x="41" y="12"/>
                </a:cubicBezTo>
                <a:close/>
                <a:moveTo>
                  <a:pt x="70" y="35"/>
                </a:moveTo>
                <a:cubicBezTo>
                  <a:pt x="70" y="42"/>
                  <a:pt x="70" y="42"/>
                  <a:pt x="70" y="42"/>
                </a:cubicBezTo>
                <a:cubicBezTo>
                  <a:pt x="76" y="42"/>
                  <a:pt x="76" y="42"/>
                  <a:pt x="76" y="42"/>
                </a:cubicBezTo>
                <a:cubicBezTo>
                  <a:pt x="76" y="35"/>
                  <a:pt x="76" y="35"/>
                  <a:pt x="76" y="35"/>
                </a:cubicBezTo>
                <a:cubicBezTo>
                  <a:pt x="70" y="35"/>
                  <a:pt x="70" y="35"/>
                  <a:pt x="70" y="35"/>
                </a:cubicBezTo>
                <a:close/>
                <a:moveTo>
                  <a:pt x="72" y="30"/>
                </a:moveTo>
                <a:cubicBezTo>
                  <a:pt x="72" y="32"/>
                  <a:pt x="72" y="32"/>
                  <a:pt x="72" y="32"/>
                </a:cubicBezTo>
                <a:cubicBezTo>
                  <a:pt x="75" y="32"/>
                  <a:pt x="75" y="32"/>
                  <a:pt x="75" y="32"/>
                </a:cubicBezTo>
                <a:cubicBezTo>
                  <a:pt x="75" y="30"/>
                  <a:pt x="75" y="30"/>
                  <a:pt x="75" y="30"/>
                </a:cubicBezTo>
                <a:cubicBezTo>
                  <a:pt x="72" y="30"/>
                  <a:pt x="72" y="30"/>
                  <a:pt x="72" y="30"/>
                </a:cubicBezTo>
                <a:close/>
                <a:moveTo>
                  <a:pt x="72" y="25"/>
                </a:moveTo>
                <a:cubicBezTo>
                  <a:pt x="72" y="26"/>
                  <a:pt x="72" y="26"/>
                  <a:pt x="72" y="26"/>
                </a:cubicBezTo>
                <a:cubicBezTo>
                  <a:pt x="75" y="26"/>
                  <a:pt x="75" y="26"/>
                  <a:pt x="75" y="26"/>
                </a:cubicBezTo>
                <a:cubicBezTo>
                  <a:pt x="75" y="25"/>
                  <a:pt x="75" y="25"/>
                  <a:pt x="75" y="25"/>
                </a:cubicBezTo>
                <a:cubicBezTo>
                  <a:pt x="72" y="25"/>
                  <a:pt x="72" y="25"/>
                  <a:pt x="72" y="25"/>
                </a:cubicBezTo>
                <a:close/>
                <a:moveTo>
                  <a:pt x="72" y="19"/>
                </a:moveTo>
                <a:cubicBezTo>
                  <a:pt x="72" y="21"/>
                  <a:pt x="72" y="21"/>
                  <a:pt x="72" y="21"/>
                </a:cubicBezTo>
                <a:cubicBezTo>
                  <a:pt x="75" y="21"/>
                  <a:pt x="75" y="21"/>
                  <a:pt x="75" y="21"/>
                </a:cubicBezTo>
                <a:cubicBezTo>
                  <a:pt x="75" y="19"/>
                  <a:pt x="75" y="19"/>
                  <a:pt x="75" y="19"/>
                </a:cubicBezTo>
                <a:cubicBezTo>
                  <a:pt x="72" y="19"/>
                  <a:pt x="72" y="19"/>
                  <a:pt x="72" y="19"/>
                </a:cubicBezTo>
                <a:close/>
                <a:moveTo>
                  <a:pt x="72" y="14"/>
                </a:moveTo>
                <a:cubicBezTo>
                  <a:pt x="72" y="15"/>
                  <a:pt x="72" y="15"/>
                  <a:pt x="72" y="15"/>
                </a:cubicBezTo>
                <a:cubicBezTo>
                  <a:pt x="75" y="15"/>
                  <a:pt x="75" y="15"/>
                  <a:pt x="75" y="15"/>
                </a:cubicBezTo>
                <a:cubicBezTo>
                  <a:pt x="75" y="14"/>
                  <a:pt x="75" y="14"/>
                  <a:pt x="75" y="14"/>
                </a:cubicBezTo>
                <a:cubicBezTo>
                  <a:pt x="72" y="14"/>
                  <a:pt x="72" y="14"/>
                  <a:pt x="72" y="14"/>
                </a:cubicBezTo>
                <a:close/>
                <a:moveTo>
                  <a:pt x="63" y="38"/>
                </a:moveTo>
                <a:cubicBezTo>
                  <a:pt x="63" y="40"/>
                  <a:pt x="63" y="40"/>
                  <a:pt x="63" y="40"/>
                </a:cubicBezTo>
                <a:cubicBezTo>
                  <a:pt x="67" y="40"/>
                  <a:pt x="67" y="40"/>
                  <a:pt x="67" y="40"/>
                </a:cubicBezTo>
                <a:cubicBezTo>
                  <a:pt x="67" y="38"/>
                  <a:pt x="67" y="38"/>
                  <a:pt x="67" y="38"/>
                </a:cubicBezTo>
                <a:cubicBezTo>
                  <a:pt x="63" y="38"/>
                  <a:pt x="63" y="38"/>
                  <a:pt x="63" y="38"/>
                </a:cubicBezTo>
                <a:close/>
                <a:moveTo>
                  <a:pt x="63" y="31"/>
                </a:moveTo>
                <a:cubicBezTo>
                  <a:pt x="63" y="33"/>
                  <a:pt x="63" y="33"/>
                  <a:pt x="63" y="33"/>
                </a:cubicBezTo>
                <a:cubicBezTo>
                  <a:pt x="67" y="33"/>
                  <a:pt x="67" y="33"/>
                  <a:pt x="67" y="33"/>
                </a:cubicBezTo>
                <a:cubicBezTo>
                  <a:pt x="67" y="31"/>
                  <a:pt x="67" y="31"/>
                  <a:pt x="67" y="31"/>
                </a:cubicBezTo>
                <a:cubicBezTo>
                  <a:pt x="63" y="31"/>
                  <a:pt x="63" y="31"/>
                  <a:pt x="63" y="31"/>
                </a:cubicBezTo>
                <a:close/>
                <a:moveTo>
                  <a:pt x="63" y="24"/>
                </a:moveTo>
                <a:cubicBezTo>
                  <a:pt x="63" y="26"/>
                  <a:pt x="63" y="26"/>
                  <a:pt x="63" y="26"/>
                </a:cubicBezTo>
                <a:cubicBezTo>
                  <a:pt x="67" y="26"/>
                  <a:pt x="67" y="26"/>
                  <a:pt x="67" y="26"/>
                </a:cubicBezTo>
                <a:cubicBezTo>
                  <a:pt x="67" y="24"/>
                  <a:pt x="67" y="24"/>
                  <a:pt x="67" y="24"/>
                </a:cubicBezTo>
                <a:cubicBezTo>
                  <a:pt x="63" y="24"/>
                  <a:pt x="63" y="24"/>
                  <a:pt x="63" y="24"/>
                </a:cubicBezTo>
                <a:close/>
                <a:moveTo>
                  <a:pt x="58" y="37"/>
                </a:moveTo>
                <a:cubicBezTo>
                  <a:pt x="57" y="37"/>
                  <a:pt x="56" y="38"/>
                  <a:pt x="56" y="39"/>
                </a:cubicBezTo>
                <a:cubicBezTo>
                  <a:pt x="56" y="40"/>
                  <a:pt x="57" y="41"/>
                  <a:pt x="58" y="41"/>
                </a:cubicBezTo>
                <a:cubicBezTo>
                  <a:pt x="60" y="41"/>
                  <a:pt x="61" y="40"/>
                  <a:pt x="61" y="39"/>
                </a:cubicBezTo>
                <a:cubicBezTo>
                  <a:pt x="61" y="38"/>
                  <a:pt x="60" y="37"/>
                  <a:pt x="58" y="37"/>
                </a:cubicBezTo>
                <a:close/>
                <a:moveTo>
                  <a:pt x="51" y="37"/>
                </a:moveTo>
                <a:cubicBezTo>
                  <a:pt x="50" y="37"/>
                  <a:pt x="49" y="38"/>
                  <a:pt x="49" y="39"/>
                </a:cubicBezTo>
                <a:cubicBezTo>
                  <a:pt x="49" y="40"/>
                  <a:pt x="50" y="41"/>
                  <a:pt x="51" y="41"/>
                </a:cubicBezTo>
                <a:cubicBezTo>
                  <a:pt x="52" y="41"/>
                  <a:pt x="53" y="40"/>
                  <a:pt x="53" y="39"/>
                </a:cubicBezTo>
                <a:cubicBezTo>
                  <a:pt x="53" y="38"/>
                  <a:pt x="52" y="37"/>
                  <a:pt x="51" y="37"/>
                </a:cubicBezTo>
                <a:close/>
                <a:moveTo>
                  <a:pt x="44" y="37"/>
                </a:moveTo>
                <a:cubicBezTo>
                  <a:pt x="43" y="37"/>
                  <a:pt x="42" y="38"/>
                  <a:pt x="42" y="39"/>
                </a:cubicBezTo>
                <a:cubicBezTo>
                  <a:pt x="42" y="40"/>
                  <a:pt x="43" y="41"/>
                  <a:pt x="44" y="41"/>
                </a:cubicBezTo>
                <a:cubicBezTo>
                  <a:pt x="45" y="41"/>
                  <a:pt x="46" y="40"/>
                  <a:pt x="46" y="39"/>
                </a:cubicBezTo>
                <a:cubicBezTo>
                  <a:pt x="46" y="38"/>
                  <a:pt x="45" y="37"/>
                  <a:pt x="44" y="37"/>
                </a:cubicBezTo>
                <a:close/>
                <a:moveTo>
                  <a:pt x="58" y="30"/>
                </a:moveTo>
                <a:cubicBezTo>
                  <a:pt x="57" y="30"/>
                  <a:pt x="56" y="31"/>
                  <a:pt x="56" y="32"/>
                </a:cubicBezTo>
                <a:cubicBezTo>
                  <a:pt x="56" y="33"/>
                  <a:pt x="57" y="34"/>
                  <a:pt x="58" y="34"/>
                </a:cubicBezTo>
                <a:cubicBezTo>
                  <a:pt x="60" y="34"/>
                  <a:pt x="61" y="33"/>
                  <a:pt x="61" y="32"/>
                </a:cubicBezTo>
                <a:cubicBezTo>
                  <a:pt x="61" y="31"/>
                  <a:pt x="60" y="30"/>
                  <a:pt x="58" y="30"/>
                </a:cubicBezTo>
                <a:close/>
                <a:moveTo>
                  <a:pt x="51" y="30"/>
                </a:moveTo>
                <a:cubicBezTo>
                  <a:pt x="50" y="30"/>
                  <a:pt x="49" y="31"/>
                  <a:pt x="49" y="32"/>
                </a:cubicBezTo>
                <a:cubicBezTo>
                  <a:pt x="49" y="33"/>
                  <a:pt x="50" y="34"/>
                  <a:pt x="51" y="34"/>
                </a:cubicBezTo>
                <a:cubicBezTo>
                  <a:pt x="52" y="34"/>
                  <a:pt x="53" y="33"/>
                  <a:pt x="53" y="32"/>
                </a:cubicBezTo>
                <a:cubicBezTo>
                  <a:pt x="53" y="31"/>
                  <a:pt x="52" y="30"/>
                  <a:pt x="51" y="30"/>
                </a:cubicBezTo>
                <a:close/>
                <a:moveTo>
                  <a:pt x="44" y="30"/>
                </a:moveTo>
                <a:cubicBezTo>
                  <a:pt x="43" y="30"/>
                  <a:pt x="42" y="31"/>
                  <a:pt x="42" y="32"/>
                </a:cubicBezTo>
                <a:cubicBezTo>
                  <a:pt x="42" y="33"/>
                  <a:pt x="43" y="34"/>
                  <a:pt x="44" y="34"/>
                </a:cubicBezTo>
                <a:cubicBezTo>
                  <a:pt x="45" y="34"/>
                  <a:pt x="46" y="33"/>
                  <a:pt x="46" y="32"/>
                </a:cubicBezTo>
                <a:cubicBezTo>
                  <a:pt x="46" y="31"/>
                  <a:pt x="45" y="30"/>
                  <a:pt x="44" y="30"/>
                </a:cubicBezTo>
                <a:close/>
                <a:moveTo>
                  <a:pt x="58" y="23"/>
                </a:moveTo>
                <a:cubicBezTo>
                  <a:pt x="57" y="23"/>
                  <a:pt x="56" y="24"/>
                  <a:pt x="56" y="25"/>
                </a:cubicBezTo>
                <a:cubicBezTo>
                  <a:pt x="56" y="26"/>
                  <a:pt x="57" y="27"/>
                  <a:pt x="58" y="27"/>
                </a:cubicBezTo>
                <a:cubicBezTo>
                  <a:pt x="60" y="27"/>
                  <a:pt x="61" y="26"/>
                  <a:pt x="61" y="25"/>
                </a:cubicBezTo>
                <a:cubicBezTo>
                  <a:pt x="61" y="24"/>
                  <a:pt x="60" y="23"/>
                  <a:pt x="58" y="23"/>
                </a:cubicBezTo>
                <a:close/>
                <a:moveTo>
                  <a:pt x="51" y="23"/>
                </a:moveTo>
                <a:cubicBezTo>
                  <a:pt x="50" y="23"/>
                  <a:pt x="49" y="24"/>
                  <a:pt x="49" y="25"/>
                </a:cubicBezTo>
                <a:cubicBezTo>
                  <a:pt x="49" y="26"/>
                  <a:pt x="50" y="27"/>
                  <a:pt x="51" y="27"/>
                </a:cubicBezTo>
                <a:cubicBezTo>
                  <a:pt x="52" y="27"/>
                  <a:pt x="53" y="26"/>
                  <a:pt x="53" y="25"/>
                </a:cubicBezTo>
                <a:cubicBezTo>
                  <a:pt x="53" y="24"/>
                  <a:pt x="52" y="23"/>
                  <a:pt x="51" y="23"/>
                </a:cubicBezTo>
                <a:close/>
                <a:moveTo>
                  <a:pt x="44" y="23"/>
                </a:moveTo>
                <a:cubicBezTo>
                  <a:pt x="43" y="23"/>
                  <a:pt x="42" y="24"/>
                  <a:pt x="42" y="25"/>
                </a:cubicBezTo>
                <a:cubicBezTo>
                  <a:pt x="42" y="26"/>
                  <a:pt x="43" y="27"/>
                  <a:pt x="44" y="27"/>
                </a:cubicBezTo>
                <a:cubicBezTo>
                  <a:pt x="45" y="27"/>
                  <a:pt x="46" y="26"/>
                  <a:pt x="46" y="25"/>
                </a:cubicBezTo>
                <a:cubicBezTo>
                  <a:pt x="46" y="24"/>
                  <a:pt x="45" y="23"/>
                  <a:pt x="44" y="23"/>
                </a:cubicBezTo>
                <a:close/>
              </a:path>
            </a:pathLst>
          </a:custGeom>
          <a:solidFill>
            <a:srgbClr val="D70000"/>
          </a:solidFill>
          <a:ln>
            <a:noFill/>
          </a:ln>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40" name="Freeform 76"/>
          <p:cNvSpPr>
            <a:spLocks noEditPoints="1"/>
          </p:cNvSpPr>
          <p:nvPr/>
        </p:nvSpPr>
        <p:spPr bwMode="auto">
          <a:xfrm>
            <a:off x="5029443" y="5464682"/>
            <a:ext cx="813477" cy="630310"/>
          </a:xfrm>
          <a:custGeom>
            <a:avLst/>
            <a:gdLst>
              <a:gd name="T0" fmla="*/ 72 w 72"/>
              <a:gd name="T1" fmla="*/ 35 h 56"/>
              <a:gd name="T2" fmla="*/ 31 w 72"/>
              <a:gd name="T3" fmla="*/ 43 h 56"/>
              <a:gd name="T4" fmla="*/ 31 w 72"/>
              <a:gd name="T5" fmla="*/ 53 h 56"/>
              <a:gd name="T6" fmla="*/ 71 w 72"/>
              <a:gd name="T7" fmla="*/ 44 h 56"/>
              <a:gd name="T8" fmla="*/ 72 w 72"/>
              <a:gd name="T9" fmla="*/ 47 h 56"/>
              <a:gd name="T10" fmla="*/ 30 w 72"/>
              <a:gd name="T11" fmla="*/ 56 h 56"/>
              <a:gd name="T12" fmla="*/ 29 w 72"/>
              <a:gd name="T13" fmla="*/ 56 h 56"/>
              <a:gd name="T14" fmla="*/ 2 w 72"/>
              <a:gd name="T15" fmla="*/ 39 h 56"/>
              <a:gd name="T16" fmla="*/ 2 w 72"/>
              <a:gd name="T17" fmla="*/ 29 h 56"/>
              <a:gd name="T18" fmla="*/ 5 w 72"/>
              <a:gd name="T19" fmla="*/ 28 h 56"/>
              <a:gd name="T20" fmla="*/ 5 w 72"/>
              <a:gd name="T21" fmla="*/ 29 h 56"/>
              <a:gd name="T22" fmla="*/ 40 w 72"/>
              <a:gd name="T23" fmla="*/ 37 h 56"/>
              <a:gd name="T24" fmla="*/ 40 w 72"/>
              <a:gd name="T25" fmla="*/ 33 h 56"/>
              <a:gd name="T26" fmla="*/ 40 w 72"/>
              <a:gd name="T27" fmla="*/ 29 h 56"/>
              <a:gd name="T28" fmla="*/ 5 w 72"/>
              <a:gd name="T29" fmla="*/ 22 h 56"/>
              <a:gd name="T30" fmla="*/ 5 w 72"/>
              <a:gd name="T31" fmla="*/ 19 h 56"/>
              <a:gd name="T32" fmla="*/ 5 w 72"/>
              <a:gd name="T33" fmla="*/ 19 h 56"/>
              <a:gd name="T34" fmla="*/ 5 w 72"/>
              <a:gd name="T35" fmla="*/ 19 h 56"/>
              <a:gd name="T36" fmla="*/ 5 w 72"/>
              <a:gd name="T37" fmla="*/ 19 h 56"/>
              <a:gd name="T38" fmla="*/ 7 w 72"/>
              <a:gd name="T39" fmla="*/ 18 h 56"/>
              <a:gd name="T40" fmla="*/ 7 w 72"/>
              <a:gd name="T41" fmla="*/ 16 h 56"/>
              <a:gd name="T42" fmla="*/ 40 w 72"/>
              <a:gd name="T43" fmla="*/ 24 h 56"/>
              <a:gd name="T44" fmla="*/ 40 w 72"/>
              <a:gd name="T45" fmla="*/ 21 h 56"/>
              <a:gd name="T46" fmla="*/ 40 w 72"/>
              <a:gd name="T47" fmla="*/ 17 h 56"/>
              <a:gd name="T48" fmla="*/ 7 w 72"/>
              <a:gd name="T49" fmla="*/ 9 h 56"/>
              <a:gd name="T50" fmla="*/ 7 w 72"/>
              <a:gd name="T51" fmla="*/ 6 h 56"/>
              <a:gd name="T52" fmla="*/ 33 w 72"/>
              <a:gd name="T53" fmla="*/ 0 h 56"/>
              <a:gd name="T54" fmla="*/ 63 w 72"/>
              <a:gd name="T55" fmla="*/ 6 h 56"/>
              <a:gd name="T56" fmla="*/ 63 w 72"/>
              <a:gd name="T57" fmla="*/ 14 h 56"/>
              <a:gd name="T58" fmla="*/ 60 w 72"/>
              <a:gd name="T59" fmla="*/ 15 h 56"/>
              <a:gd name="T60" fmla="*/ 64 w 72"/>
              <a:gd name="T61" fmla="*/ 16 h 56"/>
              <a:gd name="T62" fmla="*/ 64 w 72"/>
              <a:gd name="T63" fmla="*/ 25 h 56"/>
              <a:gd name="T64" fmla="*/ 58 w 72"/>
              <a:gd name="T65" fmla="*/ 29 h 56"/>
              <a:gd name="T66" fmla="*/ 72 w 72"/>
              <a:gd name="T67" fmla="*/ 33 h 56"/>
              <a:gd name="T68" fmla="*/ 72 w 72"/>
              <a:gd name="T69" fmla="*/ 35 h 56"/>
              <a:gd name="T70" fmla="*/ 33 w 72"/>
              <a:gd name="T71" fmla="*/ 50 h 56"/>
              <a:gd name="T72" fmla="*/ 33 w 72"/>
              <a:gd name="T73" fmla="*/ 50 h 56"/>
              <a:gd name="T74" fmla="*/ 70 w 72"/>
              <a:gd name="T75" fmla="*/ 43 h 56"/>
              <a:gd name="T76" fmla="*/ 70 w 72"/>
              <a:gd name="T77" fmla="*/ 42 h 56"/>
              <a:gd name="T78" fmla="*/ 33 w 72"/>
              <a:gd name="T79" fmla="*/ 50 h 56"/>
              <a:gd name="T80" fmla="*/ 33 w 72"/>
              <a:gd name="T81" fmla="*/ 47 h 56"/>
              <a:gd name="T82" fmla="*/ 33 w 72"/>
              <a:gd name="T83" fmla="*/ 48 h 56"/>
              <a:gd name="T84" fmla="*/ 70 w 72"/>
              <a:gd name="T85" fmla="*/ 40 h 56"/>
              <a:gd name="T86" fmla="*/ 70 w 72"/>
              <a:gd name="T87" fmla="*/ 39 h 56"/>
              <a:gd name="T88" fmla="*/ 33 w 72"/>
              <a:gd name="T89" fmla="*/ 47 h 56"/>
              <a:gd name="T90" fmla="*/ 32 w 72"/>
              <a:gd name="T91" fmla="*/ 45 h 56"/>
              <a:gd name="T92" fmla="*/ 33 w 72"/>
              <a:gd name="T93" fmla="*/ 46 h 56"/>
              <a:gd name="T94" fmla="*/ 70 w 72"/>
              <a:gd name="T95" fmla="*/ 38 h 56"/>
              <a:gd name="T96" fmla="*/ 70 w 72"/>
              <a:gd name="T97" fmla="*/ 37 h 56"/>
              <a:gd name="T98" fmla="*/ 32 w 72"/>
              <a:gd name="T99"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56">
                <a:moveTo>
                  <a:pt x="72" y="35"/>
                </a:moveTo>
                <a:cubicBezTo>
                  <a:pt x="31" y="43"/>
                  <a:pt x="31" y="43"/>
                  <a:pt x="31" y="43"/>
                </a:cubicBezTo>
                <a:cubicBezTo>
                  <a:pt x="30" y="47"/>
                  <a:pt x="30" y="50"/>
                  <a:pt x="31" y="53"/>
                </a:cubicBezTo>
                <a:cubicBezTo>
                  <a:pt x="71" y="44"/>
                  <a:pt x="71" y="44"/>
                  <a:pt x="71" y="44"/>
                </a:cubicBezTo>
                <a:cubicBezTo>
                  <a:pt x="72" y="47"/>
                  <a:pt x="72" y="47"/>
                  <a:pt x="72" y="47"/>
                </a:cubicBezTo>
                <a:cubicBezTo>
                  <a:pt x="30" y="56"/>
                  <a:pt x="30" y="56"/>
                  <a:pt x="30" y="56"/>
                </a:cubicBezTo>
                <a:cubicBezTo>
                  <a:pt x="29" y="56"/>
                  <a:pt x="29" y="56"/>
                  <a:pt x="29" y="56"/>
                </a:cubicBezTo>
                <a:cubicBezTo>
                  <a:pt x="2" y="39"/>
                  <a:pt x="2" y="39"/>
                  <a:pt x="2" y="39"/>
                </a:cubicBezTo>
                <a:cubicBezTo>
                  <a:pt x="1" y="36"/>
                  <a:pt x="0" y="32"/>
                  <a:pt x="2" y="29"/>
                </a:cubicBezTo>
                <a:cubicBezTo>
                  <a:pt x="5" y="28"/>
                  <a:pt x="5" y="28"/>
                  <a:pt x="5" y="28"/>
                </a:cubicBezTo>
                <a:cubicBezTo>
                  <a:pt x="5" y="29"/>
                  <a:pt x="5" y="29"/>
                  <a:pt x="5" y="29"/>
                </a:cubicBezTo>
                <a:cubicBezTo>
                  <a:pt x="40" y="37"/>
                  <a:pt x="40" y="37"/>
                  <a:pt x="40" y="37"/>
                </a:cubicBezTo>
                <a:cubicBezTo>
                  <a:pt x="40" y="36"/>
                  <a:pt x="40" y="34"/>
                  <a:pt x="40" y="33"/>
                </a:cubicBezTo>
                <a:cubicBezTo>
                  <a:pt x="40" y="32"/>
                  <a:pt x="40" y="30"/>
                  <a:pt x="40" y="29"/>
                </a:cubicBezTo>
                <a:cubicBezTo>
                  <a:pt x="5" y="22"/>
                  <a:pt x="5" y="22"/>
                  <a:pt x="5" y="22"/>
                </a:cubicBezTo>
                <a:cubicBezTo>
                  <a:pt x="5" y="19"/>
                  <a:pt x="5" y="19"/>
                  <a:pt x="5" y="19"/>
                </a:cubicBezTo>
                <a:cubicBezTo>
                  <a:pt x="5" y="19"/>
                  <a:pt x="5" y="19"/>
                  <a:pt x="5" y="19"/>
                </a:cubicBezTo>
                <a:cubicBezTo>
                  <a:pt x="5" y="19"/>
                  <a:pt x="5" y="19"/>
                  <a:pt x="5" y="19"/>
                </a:cubicBezTo>
                <a:cubicBezTo>
                  <a:pt x="5" y="19"/>
                  <a:pt x="5" y="19"/>
                  <a:pt x="5" y="19"/>
                </a:cubicBezTo>
                <a:cubicBezTo>
                  <a:pt x="7" y="18"/>
                  <a:pt x="7" y="18"/>
                  <a:pt x="7" y="18"/>
                </a:cubicBezTo>
                <a:cubicBezTo>
                  <a:pt x="7" y="16"/>
                  <a:pt x="7" y="16"/>
                  <a:pt x="7" y="16"/>
                </a:cubicBezTo>
                <a:cubicBezTo>
                  <a:pt x="40" y="24"/>
                  <a:pt x="40" y="24"/>
                  <a:pt x="40" y="24"/>
                </a:cubicBezTo>
                <a:cubicBezTo>
                  <a:pt x="40" y="23"/>
                  <a:pt x="40" y="22"/>
                  <a:pt x="40" y="21"/>
                </a:cubicBezTo>
                <a:cubicBezTo>
                  <a:pt x="40" y="19"/>
                  <a:pt x="40" y="18"/>
                  <a:pt x="40" y="17"/>
                </a:cubicBezTo>
                <a:cubicBezTo>
                  <a:pt x="7" y="9"/>
                  <a:pt x="7" y="9"/>
                  <a:pt x="7" y="9"/>
                </a:cubicBezTo>
                <a:cubicBezTo>
                  <a:pt x="7" y="6"/>
                  <a:pt x="7" y="6"/>
                  <a:pt x="7" y="6"/>
                </a:cubicBezTo>
                <a:cubicBezTo>
                  <a:pt x="33" y="0"/>
                  <a:pt x="33" y="0"/>
                  <a:pt x="33" y="0"/>
                </a:cubicBezTo>
                <a:cubicBezTo>
                  <a:pt x="63" y="6"/>
                  <a:pt x="63" y="6"/>
                  <a:pt x="63" y="6"/>
                </a:cubicBezTo>
                <a:cubicBezTo>
                  <a:pt x="64" y="9"/>
                  <a:pt x="64" y="11"/>
                  <a:pt x="63" y="14"/>
                </a:cubicBezTo>
                <a:cubicBezTo>
                  <a:pt x="60" y="15"/>
                  <a:pt x="60" y="15"/>
                  <a:pt x="60" y="15"/>
                </a:cubicBezTo>
                <a:cubicBezTo>
                  <a:pt x="64" y="16"/>
                  <a:pt x="64" y="16"/>
                  <a:pt x="64" y="16"/>
                </a:cubicBezTo>
                <a:cubicBezTo>
                  <a:pt x="66" y="19"/>
                  <a:pt x="66" y="22"/>
                  <a:pt x="64" y="25"/>
                </a:cubicBezTo>
                <a:cubicBezTo>
                  <a:pt x="58" y="29"/>
                  <a:pt x="58" y="29"/>
                  <a:pt x="58" y="29"/>
                </a:cubicBezTo>
                <a:cubicBezTo>
                  <a:pt x="72" y="33"/>
                  <a:pt x="72" y="33"/>
                  <a:pt x="72" y="33"/>
                </a:cubicBezTo>
                <a:cubicBezTo>
                  <a:pt x="72" y="35"/>
                  <a:pt x="72" y="35"/>
                  <a:pt x="72" y="35"/>
                </a:cubicBezTo>
                <a:close/>
                <a:moveTo>
                  <a:pt x="33" y="50"/>
                </a:moveTo>
                <a:cubicBezTo>
                  <a:pt x="33" y="50"/>
                  <a:pt x="33" y="50"/>
                  <a:pt x="33" y="50"/>
                </a:cubicBezTo>
                <a:cubicBezTo>
                  <a:pt x="70" y="43"/>
                  <a:pt x="70" y="43"/>
                  <a:pt x="70" y="43"/>
                </a:cubicBezTo>
                <a:cubicBezTo>
                  <a:pt x="70" y="42"/>
                  <a:pt x="70" y="42"/>
                  <a:pt x="70" y="42"/>
                </a:cubicBezTo>
                <a:cubicBezTo>
                  <a:pt x="33" y="50"/>
                  <a:pt x="33" y="50"/>
                  <a:pt x="33" y="50"/>
                </a:cubicBezTo>
                <a:close/>
                <a:moveTo>
                  <a:pt x="33" y="47"/>
                </a:moveTo>
                <a:cubicBezTo>
                  <a:pt x="33" y="48"/>
                  <a:pt x="33" y="48"/>
                  <a:pt x="33" y="48"/>
                </a:cubicBezTo>
                <a:cubicBezTo>
                  <a:pt x="70" y="40"/>
                  <a:pt x="70" y="40"/>
                  <a:pt x="70" y="40"/>
                </a:cubicBezTo>
                <a:cubicBezTo>
                  <a:pt x="70" y="39"/>
                  <a:pt x="70" y="39"/>
                  <a:pt x="70" y="39"/>
                </a:cubicBezTo>
                <a:cubicBezTo>
                  <a:pt x="33" y="47"/>
                  <a:pt x="33" y="47"/>
                  <a:pt x="33" y="47"/>
                </a:cubicBezTo>
                <a:close/>
                <a:moveTo>
                  <a:pt x="32" y="45"/>
                </a:moveTo>
                <a:cubicBezTo>
                  <a:pt x="33" y="46"/>
                  <a:pt x="33" y="46"/>
                  <a:pt x="33" y="46"/>
                </a:cubicBezTo>
                <a:cubicBezTo>
                  <a:pt x="70" y="38"/>
                  <a:pt x="70" y="38"/>
                  <a:pt x="70" y="38"/>
                </a:cubicBezTo>
                <a:cubicBezTo>
                  <a:pt x="70" y="37"/>
                  <a:pt x="70" y="37"/>
                  <a:pt x="70" y="37"/>
                </a:cubicBezTo>
                <a:lnTo>
                  <a:pt x="32" y="45"/>
                </a:lnTo>
                <a:close/>
              </a:path>
            </a:pathLst>
          </a:custGeom>
          <a:solidFill>
            <a:schemeClr val="bg2">
              <a:lumMod val="25000"/>
            </a:schemeClr>
          </a:solidFill>
          <a:ln>
            <a:noFill/>
          </a:ln>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41" name="Freeform 101"/>
          <p:cNvSpPr>
            <a:spLocks noEditPoints="1"/>
          </p:cNvSpPr>
          <p:nvPr/>
        </p:nvSpPr>
        <p:spPr bwMode="auto">
          <a:xfrm>
            <a:off x="6340063" y="5433235"/>
            <a:ext cx="802702" cy="635695"/>
          </a:xfrm>
          <a:custGeom>
            <a:avLst/>
            <a:gdLst>
              <a:gd name="T0" fmla="*/ 94 w 149"/>
              <a:gd name="T1" fmla="*/ 19 h 118"/>
              <a:gd name="T2" fmla="*/ 94 w 149"/>
              <a:gd name="T3" fmla="*/ 6 h 118"/>
              <a:gd name="T4" fmla="*/ 100 w 149"/>
              <a:gd name="T5" fmla="*/ 0 h 118"/>
              <a:gd name="T6" fmla="*/ 149 w 149"/>
              <a:gd name="T7" fmla="*/ 0 h 118"/>
              <a:gd name="T8" fmla="*/ 149 w 149"/>
              <a:gd name="T9" fmla="*/ 111 h 118"/>
              <a:gd name="T10" fmla="*/ 142 w 149"/>
              <a:gd name="T11" fmla="*/ 118 h 118"/>
              <a:gd name="T12" fmla="*/ 94 w 149"/>
              <a:gd name="T13" fmla="*/ 118 h 118"/>
              <a:gd name="T14" fmla="*/ 94 w 149"/>
              <a:gd name="T15" fmla="*/ 94 h 118"/>
              <a:gd name="T16" fmla="*/ 67 w 149"/>
              <a:gd name="T17" fmla="*/ 94 h 118"/>
              <a:gd name="T18" fmla="*/ 73 w 149"/>
              <a:gd name="T19" fmla="*/ 107 h 118"/>
              <a:gd name="T20" fmla="*/ 23 w 149"/>
              <a:gd name="T21" fmla="*/ 115 h 118"/>
              <a:gd name="T22" fmla="*/ 31 w 149"/>
              <a:gd name="T23" fmla="*/ 107 h 118"/>
              <a:gd name="T24" fmla="*/ 6 w 149"/>
              <a:gd name="T25" fmla="*/ 94 h 118"/>
              <a:gd name="T26" fmla="*/ 0 w 149"/>
              <a:gd name="T27" fmla="*/ 88 h 118"/>
              <a:gd name="T28" fmla="*/ 0 w 149"/>
              <a:gd name="T29" fmla="*/ 19 h 118"/>
              <a:gd name="T30" fmla="*/ 6 w 149"/>
              <a:gd name="T31" fmla="*/ 19 h 118"/>
              <a:gd name="T32" fmla="*/ 23 w 149"/>
              <a:gd name="T33" fmla="*/ 61 h 118"/>
              <a:gd name="T34" fmla="*/ 44 w 149"/>
              <a:gd name="T35" fmla="*/ 52 h 118"/>
              <a:gd name="T36" fmla="*/ 50 w 149"/>
              <a:gd name="T37" fmla="*/ 57 h 118"/>
              <a:gd name="T38" fmla="*/ 56 w 149"/>
              <a:gd name="T39" fmla="*/ 59 h 118"/>
              <a:gd name="T40" fmla="*/ 61 w 149"/>
              <a:gd name="T41" fmla="*/ 57 h 118"/>
              <a:gd name="T42" fmla="*/ 67 w 149"/>
              <a:gd name="T43" fmla="*/ 44 h 118"/>
              <a:gd name="T44" fmla="*/ 73 w 149"/>
              <a:gd name="T45" fmla="*/ 44 h 118"/>
              <a:gd name="T46" fmla="*/ 71 w 149"/>
              <a:gd name="T47" fmla="*/ 36 h 118"/>
              <a:gd name="T48" fmla="*/ 65 w 149"/>
              <a:gd name="T49" fmla="*/ 40 h 118"/>
              <a:gd name="T50" fmla="*/ 58 w 149"/>
              <a:gd name="T51" fmla="*/ 42 h 118"/>
              <a:gd name="T52" fmla="*/ 54 w 149"/>
              <a:gd name="T53" fmla="*/ 55 h 118"/>
              <a:gd name="T54" fmla="*/ 48 w 149"/>
              <a:gd name="T55" fmla="*/ 48 h 118"/>
              <a:gd name="T56" fmla="*/ 46 w 149"/>
              <a:gd name="T57" fmla="*/ 48 h 118"/>
              <a:gd name="T58" fmla="*/ 21 w 149"/>
              <a:gd name="T59" fmla="*/ 57 h 118"/>
              <a:gd name="T60" fmla="*/ 27 w 149"/>
              <a:gd name="T61" fmla="*/ 78 h 118"/>
              <a:gd name="T62" fmla="*/ 33 w 149"/>
              <a:gd name="T63" fmla="*/ 63 h 118"/>
              <a:gd name="T64" fmla="*/ 27 w 149"/>
              <a:gd name="T65" fmla="*/ 78 h 118"/>
              <a:gd name="T66" fmla="*/ 67 w 149"/>
              <a:gd name="T67" fmla="*/ 78 h 118"/>
              <a:gd name="T68" fmla="*/ 73 w 149"/>
              <a:gd name="T69" fmla="*/ 50 h 118"/>
              <a:gd name="T70" fmla="*/ 67 w 149"/>
              <a:gd name="T71" fmla="*/ 78 h 118"/>
              <a:gd name="T72" fmla="*/ 56 w 149"/>
              <a:gd name="T73" fmla="*/ 78 h 118"/>
              <a:gd name="T74" fmla="*/ 63 w 149"/>
              <a:gd name="T75" fmla="*/ 65 h 118"/>
              <a:gd name="T76" fmla="*/ 56 w 149"/>
              <a:gd name="T77" fmla="*/ 78 h 118"/>
              <a:gd name="T78" fmla="*/ 46 w 149"/>
              <a:gd name="T79" fmla="*/ 78 h 118"/>
              <a:gd name="T80" fmla="*/ 52 w 149"/>
              <a:gd name="T81" fmla="*/ 63 h 118"/>
              <a:gd name="T82" fmla="*/ 46 w 149"/>
              <a:gd name="T83" fmla="*/ 78 h 118"/>
              <a:gd name="T84" fmla="*/ 35 w 149"/>
              <a:gd name="T85" fmla="*/ 78 h 118"/>
              <a:gd name="T86" fmla="*/ 44 w 149"/>
              <a:gd name="T87" fmla="*/ 59 h 118"/>
              <a:gd name="T88" fmla="*/ 35 w 149"/>
              <a:gd name="T89" fmla="*/ 78 h 118"/>
              <a:gd name="T90" fmla="*/ 113 w 149"/>
              <a:gd name="T91" fmla="*/ 40 h 118"/>
              <a:gd name="T92" fmla="*/ 136 w 149"/>
              <a:gd name="T93" fmla="*/ 34 h 118"/>
              <a:gd name="T94" fmla="*/ 113 w 149"/>
              <a:gd name="T95" fmla="*/ 21 h 118"/>
              <a:gd name="T96" fmla="*/ 136 w 149"/>
              <a:gd name="T97" fmla="*/ 13 h 118"/>
              <a:gd name="T98" fmla="*/ 107 w 149"/>
              <a:gd name="T99" fmla="*/ 105 h 118"/>
              <a:gd name="T100" fmla="*/ 136 w 149"/>
              <a:gd name="T101" fmla="*/ 52 h 118"/>
              <a:gd name="T102" fmla="*/ 113 w 149"/>
              <a:gd name="T103" fmla="*/ 40 h 118"/>
              <a:gd name="T104" fmla="*/ 88 w 149"/>
              <a:gd name="T105" fmla="*/ 31 h 118"/>
              <a:gd name="T106" fmla="*/ 12 w 149"/>
              <a:gd name="T107" fmla="*/ 82 h 118"/>
              <a:gd name="T108" fmla="*/ 88 w 149"/>
              <a:gd name="T109" fmla="*/ 3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 h="118">
                <a:moveTo>
                  <a:pt x="6" y="19"/>
                </a:moveTo>
                <a:lnTo>
                  <a:pt x="94" y="19"/>
                </a:lnTo>
                <a:lnTo>
                  <a:pt x="94" y="19"/>
                </a:lnTo>
                <a:lnTo>
                  <a:pt x="94" y="6"/>
                </a:lnTo>
                <a:lnTo>
                  <a:pt x="94" y="0"/>
                </a:lnTo>
                <a:lnTo>
                  <a:pt x="100" y="0"/>
                </a:lnTo>
                <a:lnTo>
                  <a:pt x="142" y="0"/>
                </a:lnTo>
                <a:lnTo>
                  <a:pt x="149" y="0"/>
                </a:lnTo>
                <a:lnTo>
                  <a:pt x="149" y="6"/>
                </a:lnTo>
                <a:lnTo>
                  <a:pt x="149" y="111"/>
                </a:lnTo>
                <a:lnTo>
                  <a:pt x="149" y="118"/>
                </a:lnTo>
                <a:lnTo>
                  <a:pt x="142" y="118"/>
                </a:lnTo>
                <a:lnTo>
                  <a:pt x="100" y="118"/>
                </a:lnTo>
                <a:lnTo>
                  <a:pt x="94" y="118"/>
                </a:lnTo>
                <a:lnTo>
                  <a:pt x="94" y="111"/>
                </a:lnTo>
                <a:lnTo>
                  <a:pt x="94" y="94"/>
                </a:lnTo>
                <a:lnTo>
                  <a:pt x="94" y="94"/>
                </a:lnTo>
                <a:lnTo>
                  <a:pt x="67" y="94"/>
                </a:lnTo>
                <a:lnTo>
                  <a:pt x="67" y="107"/>
                </a:lnTo>
                <a:lnTo>
                  <a:pt x="73" y="107"/>
                </a:lnTo>
                <a:lnTo>
                  <a:pt x="73" y="115"/>
                </a:lnTo>
                <a:lnTo>
                  <a:pt x="23" y="115"/>
                </a:lnTo>
                <a:lnTo>
                  <a:pt x="23" y="107"/>
                </a:lnTo>
                <a:lnTo>
                  <a:pt x="31" y="107"/>
                </a:lnTo>
                <a:lnTo>
                  <a:pt x="31" y="94"/>
                </a:lnTo>
                <a:lnTo>
                  <a:pt x="6" y="94"/>
                </a:lnTo>
                <a:lnTo>
                  <a:pt x="0" y="94"/>
                </a:lnTo>
                <a:lnTo>
                  <a:pt x="0" y="88"/>
                </a:lnTo>
                <a:lnTo>
                  <a:pt x="0" y="25"/>
                </a:lnTo>
                <a:lnTo>
                  <a:pt x="0" y="19"/>
                </a:lnTo>
                <a:lnTo>
                  <a:pt x="6" y="19"/>
                </a:lnTo>
                <a:lnTo>
                  <a:pt x="6" y="19"/>
                </a:lnTo>
                <a:close/>
                <a:moveTo>
                  <a:pt x="21" y="57"/>
                </a:moveTo>
                <a:lnTo>
                  <a:pt x="23" y="61"/>
                </a:lnTo>
                <a:lnTo>
                  <a:pt x="37" y="52"/>
                </a:lnTo>
                <a:lnTo>
                  <a:pt x="44" y="52"/>
                </a:lnTo>
                <a:lnTo>
                  <a:pt x="48" y="57"/>
                </a:lnTo>
                <a:lnTo>
                  <a:pt x="50" y="57"/>
                </a:lnTo>
                <a:lnTo>
                  <a:pt x="50" y="57"/>
                </a:lnTo>
                <a:lnTo>
                  <a:pt x="56" y="59"/>
                </a:lnTo>
                <a:lnTo>
                  <a:pt x="58" y="61"/>
                </a:lnTo>
                <a:lnTo>
                  <a:pt x="61" y="57"/>
                </a:lnTo>
                <a:lnTo>
                  <a:pt x="63" y="44"/>
                </a:lnTo>
                <a:lnTo>
                  <a:pt x="67" y="44"/>
                </a:lnTo>
                <a:lnTo>
                  <a:pt x="67" y="48"/>
                </a:lnTo>
                <a:lnTo>
                  <a:pt x="73" y="44"/>
                </a:lnTo>
                <a:lnTo>
                  <a:pt x="77" y="38"/>
                </a:lnTo>
                <a:lnTo>
                  <a:pt x="71" y="36"/>
                </a:lnTo>
                <a:lnTo>
                  <a:pt x="65" y="36"/>
                </a:lnTo>
                <a:lnTo>
                  <a:pt x="65" y="40"/>
                </a:lnTo>
                <a:lnTo>
                  <a:pt x="58" y="40"/>
                </a:lnTo>
                <a:lnTo>
                  <a:pt x="58" y="42"/>
                </a:lnTo>
                <a:lnTo>
                  <a:pt x="56" y="42"/>
                </a:lnTo>
                <a:lnTo>
                  <a:pt x="54" y="55"/>
                </a:lnTo>
                <a:lnTo>
                  <a:pt x="52" y="52"/>
                </a:lnTo>
                <a:lnTo>
                  <a:pt x="48" y="48"/>
                </a:lnTo>
                <a:lnTo>
                  <a:pt x="48" y="48"/>
                </a:lnTo>
                <a:lnTo>
                  <a:pt x="46" y="48"/>
                </a:lnTo>
                <a:lnTo>
                  <a:pt x="35" y="46"/>
                </a:lnTo>
                <a:lnTo>
                  <a:pt x="21" y="57"/>
                </a:lnTo>
                <a:lnTo>
                  <a:pt x="21" y="57"/>
                </a:lnTo>
                <a:close/>
                <a:moveTo>
                  <a:pt x="27" y="78"/>
                </a:moveTo>
                <a:lnTo>
                  <a:pt x="33" y="78"/>
                </a:lnTo>
                <a:lnTo>
                  <a:pt x="33" y="63"/>
                </a:lnTo>
                <a:lnTo>
                  <a:pt x="27" y="63"/>
                </a:lnTo>
                <a:lnTo>
                  <a:pt x="27" y="78"/>
                </a:lnTo>
                <a:lnTo>
                  <a:pt x="27" y="78"/>
                </a:lnTo>
                <a:close/>
                <a:moveTo>
                  <a:pt x="67" y="78"/>
                </a:moveTo>
                <a:lnTo>
                  <a:pt x="73" y="78"/>
                </a:lnTo>
                <a:lnTo>
                  <a:pt x="73" y="50"/>
                </a:lnTo>
                <a:lnTo>
                  <a:pt x="67" y="50"/>
                </a:lnTo>
                <a:lnTo>
                  <a:pt x="67" y="78"/>
                </a:lnTo>
                <a:lnTo>
                  <a:pt x="67" y="78"/>
                </a:lnTo>
                <a:close/>
                <a:moveTo>
                  <a:pt x="56" y="78"/>
                </a:moveTo>
                <a:lnTo>
                  <a:pt x="63" y="78"/>
                </a:lnTo>
                <a:lnTo>
                  <a:pt x="63" y="65"/>
                </a:lnTo>
                <a:lnTo>
                  <a:pt x="56" y="65"/>
                </a:lnTo>
                <a:lnTo>
                  <a:pt x="56" y="78"/>
                </a:lnTo>
                <a:lnTo>
                  <a:pt x="56" y="78"/>
                </a:lnTo>
                <a:close/>
                <a:moveTo>
                  <a:pt x="46" y="78"/>
                </a:moveTo>
                <a:lnTo>
                  <a:pt x="52" y="78"/>
                </a:lnTo>
                <a:lnTo>
                  <a:pt x="52" y="63"/>
                </a:lnTo>
                <a:lnTo>
                  <a:pt x="46" y="63"/>
                </a:lnTo>
                <a:lnTo>
                  <a:pt x="46" y="78"/>
                </a:lnTo>
                <a:lnTo>
                  <a:pt x="46" y="78"/>
                </a:lnTo>
                <a:close/>
                <a:moveTo>
                  <a:pt x="35" y="78"/>
                </a:moveTo>
                <a:lnTo>
                  <a:pt x="44" y="78"/>
                </a:lnTo>
                <a:lnTo>
                  <a:pt x="44" y="59"/>
                </a:lnTo>
                <a:lnTo>
                  <a:pt x="35" y="59"/>
                </a:lnTo>
                <a:lnTo>
                  <a:pt x="35" y="78"/>
                </a:lnTo>
                <a:lnTo>
                  <a:pt x="35" y="78"/>
                </a:lnTo>
                <a:close/>
                <a:moveTo>
                  <a:pt x="113" y="40"/>
                </a:moveTo>
                <a:lnTo>
                  <a:pt x="136" y="40"/>
                </a:lnTo>
                <a:lnTo>
                  <a:pt x="136" y="34"/>
                </a:lnTo>
                <a:lnTo>
                  <a:pt x="113" y="34"/>
                </a:lnTo>
                <a:lnTo>
                  <a:pt x="113" y="21"/>
                </a:lnTo>
                <a:lnTo>
                  <a:pt x="136" y="21"/>
                </a:lnTo>
                <a:lnTo>
                  <a:pt x="136" y="13"/>
                </a:lnTo>
                <a:lnTo>
                  <a:pt x="107" y="13"/>
                </a:lnTo>
                <a:lnTo>
                  <a:pt x="107" y="105"/>
                </a:lnTo>
                <a:lnTo>
                  <a:pt x="136" y="105"/>
                </a:lnTo>
                <a:lnTo>
                  <a:pt x="136" y="52"/>
                </a:lnTo>
                <a:lnTo>
                  <a:pt x="113" y="52"/>
                </a:lnTo>
                <a:lnTo>
                  <a:pt x="113" y="40"/>
                </a:lnTo>
                <a:lnTo>
                  <a:pt x="113" y="40"/>
                </a:lnTo>
                <a:close/>
                <a:moveTo>
                  <a:pt x="88" y="31"/>
                </a:moveTo>
                <a:lnTo>
                  <a:pt x="12" y="31"/>
                </a:lnTo>
                <a:lnTo>
                  <a:pt x="12" y="82"/>
                </a:lnTo>
                <a:lnTo>
                  <a:pt x="88" y="82"/>
                </a:lnTo>
                <a:lnTo>
                  <a:pt x="88" y="31"/>
                </a:lnTo>
                <a:close/>
              </a:path>
            </a:pathLst>
          </a:custGeom>
          <a:solidFill>
            <a:srgbClr val="D70000"/>
          </a:solidFill>
          <a:ln>
            <a:noFill/>
          </a:ln>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42" name="Freeform 104"/>
          <p:cNvSpPr>
            <a:spLocks noEditPoints="1"/>
          </p:cNvSpPr>
          <p:nvPr/>
        </p:nvSpPr>
        <p:spPr bwMode="auto">
          <a:xfrm>
            <a:off x="6359688" y="2100757"/>
            <a:ext cx="748830" cy="791928"/>
          </a:xfrm>
          <a:custGeom>
            <a:avLst/>
            <a:gdLst>
              <a:gd name="T0" fmla="*/ 78 w 139"/>
              <a:gd name="T1" fmla="*/ 9 h 147"/>
              <a:gd name="T2" fmla="*/ 57 w 139"/>
              <a:gd name="T3" fmla="*/ 15 h 147"/>
              <a:gd name="T4" fmla="*/ 92 w 139"/>
              <a:gd name="T5" fmla="*/ 17 h 147"/>
              <a:gd name="T6" fmla="*/ 124 w 139"/>
              <a:gd name="T7" fmla="*/ 17 h 147"/>
              <a:gd name="T8" fmla="*/ 124 w 139"/>
              <a:gd name="T9" fmla="*/ 30 h 147"/>
              <a:gd name="T10" fmla="*/ 122 w 139"/>
              <a:gd name="T11" fmla="*/ 38 h 147"/>
              <a:gd name="T12" fmla="*/ 115 w 139"/>
              <a:gd name="T13" fmla="*/ 76 h 147"/>
              <a:gd name="T14" fmla="*/ 122 w 139"/>
              <a:gd name="T15" fmla="*/ 78 h 147"/>
              <a:gd name="T16" fmla="*/ 122 w 139"/>
              <a:gd name="T17" fmla="*/ 89 h 147"/>
              <a:gd name="T18" fmla="*/ 103 w 139"/>
              <a:gd name="T19" fmla="*/ 135 h 147"/>
              <a:gd name="T20" fmla="*/ 0 w 139"/>
              <a:gd name="T21" fmla="*/ 147 h 147"/>
              <a:gd name="T22" fmla="*/ 46 w 139"/>
              <a:gd name="T23" fmla="*/ 89 h 147"/>
              <a:gd name="T24" fmla="*/ 19 w 139"/>
              <a:gd name="T25" fmla="*/ 86 h 147"/>
              <a:gd name="T26" fmla="*/ 19 w 139"/>
              <a:gd name="T27" fmla="*/ 78 h 147"/>
              <a:gd name="T28" fmla="*/ 25 w 139"/>
              <a:gd name="T29" fmla="*/ 76 h 147"/>
              <a:gd name="T30" fmla="*/ 19 w 139"/>
              <a:gd name="T31" fmla="*/ 38 h 147"/>
              <a:gd name="T32" fmla="*/ 17 w 139"/>
              <a:gd name="T33" fmla="*/ 30 h 147"/>
              <a:gd name="T34" fmla="*/ 25 w 139"/>
              <a:gd name="T35" fmla="*/ 17 h 147"/>
              <a:gd name="T36" fmla="*/ 46 w 139"/>
              <a:gd name="T37" fmla="*/ 17 h 147"/>
              <a:gd name="T38" fmla="*/ 57 w 139"/>
              <a:gd name="T39" fmla="*/ 0 h 147"/>
              <a:gd name="T40" fmla="*/ 82 w 139"/>
              <a:gd name="T41" fmla="*/ 0 h 147"/>
              <a:gd name="T42" fmla="*/ 92 w 139"/>
              <a:gd name="T43" fmla="*/ 17 h 147"/>
              <a:gd name="T44" fmla="*/ 46 w 139"/>
              <a:gd name="T45" fmla="*/ 135 h 147"/>
              <a:gd name="T46" fmla="*/ 92 w 139"/>
              <a:gd name="T47" fmla="*/ 135 h 147"/>
              <a:gd name="T48" fmla="*/ 50 w 139"/>
              <a:gd name="T49" fmla="*/ 126 h 147"/>
              <a:gd name="T50" fmla="*/ 50 w 139"/>
              <a:gd name="T51" fmla="*/ 126 h 147"/>
              <a:gd name="T52" fmla="*/ 82 w 139"/>
              <a:gd name="T53" fmla="*/ 89 h 147"/>
              <a:gd name="T54" fmla="*/ 48 w 139"/>
              <a:gd name="T55" fmla="*/ 120 h 147"/>
              <a:gd name="T56" fmla="*/ 82 w 139"/>
              <a:gd name="T57" fmla="*/ 68 h 147"/>
              <a:gd name="T58" fmla="*/ 57 w 139"/>
              <a:gd name="T59" fmla="*/ 61 h 147"/>
              <a:gd name="T60" fmla="*/ 57 w 139"/>
              <a:gd name="T61" fmla="*/ 61 h 147"/>
              <a:gd name="T62" fmla="*/ 92 w 139"/>
              <a:gd name="T63" fmla="*/ 34 h 147"/>
              <a:gd name="T64" fmla="*/ 92 w 139"/>
              <a:gd name="T65" fmla="*/ 21 h 147"/>
              <a:gd name="T66" fmla="*/ 46 w 139"/>
              <a:gd name="T67" fmla="*/ 21 h 147"/>
              <a:gd name="T68" fmla="*/ 46 w 139"/>
              <a:gd name="T69" fmla="*/ 34 h 147"/>
              <a:gd name="T70" fmla="*/ 82 w 139"/>
              <a:gd name="T71" fmla="*/ 34 h 147"/>
              <a:gd name="T72" fmla="*/ 57 w 139"/>
              <a:gd name="T73" fmla="*/ 34 h 147"/>
              <a:gd name="T74" fmla="*/ 92 w 139"/>
              <a:gd name="T75" fmla="*/ 80 h 147"/>
              <a:gd name="T76" fmla="*/ 118 w 139"/>
              <a:gd name="T77" fmla="*/ 80 h 147"/>
              <a:gd name="T78" fmla="*/ 46 w 139"/>
              <a:gd name="T79" fmla="*/ 84 h 147"/>
              <a:gd name="T80" fmla="*/ 23 w 139"/>
              <a:gd name="T81" fmla="*/ 80 h 147"/>
              <a:gd name="T82" fmla="*/ 46 w 139"/>
              <a:gd name="T83" fmla="*/ 84 h 147"/>
              <a:gd name="T84" fmla="*/ 82 w 139"/>
              <a:gd name="T85" fmla="*/ 82 h 147"/>
              <a:gd name="T86" fmla="*/ 82 w 139"/>
              <a:gd name="T87" fmla="*/ 72 h 147"/>
              <a:gd name="T88" fmla="*/ 57 w 139"/>
              <a:gd name="T89" fmla="*/ 8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9" h="147">
                <a:moveTo>
                  <a:pt x="57" y="15"/>
                </a:moveTo>
                <a:lnTo>
                  <a:pt x="84" y="15"/>
                </a:lnTo>
                <a:lnTo>
                  <a:pt x="78" y="9"/>
                </a:lnTo>
                <a:lnTo>
                  <a:pt x="61" y="9"/>
                </a:lnTo>
                <a:lnTo>
                  <a:pt x="57" y="15"/>
                </a:lnTo>
                <a:lnTo>
                  <a:pt x="57" y="15"/>
                </a:lnTo>
                <a:close/>
                <a:moveTo>
                  <a:pt x="92" y="17"/>
                </a:moveTo>
                <a:lnTo>
                  <a:pt x="92" y="17"/>
                </a:lnTo>
                <a:lnTo>
                  <a:pt x="92" y="17"/>
                </a:lnTo>
                <a:lnTo>
                  <a:pt x="118" y="26"/>
                </a:lnTo>
                <a:lnTo>
                  <a:pt x="118" y="17"/>
                </a:lnTo>
                <a:lnTo>
                  <a:pt x="124" y="17"/>
                </a:lnTo>
                <a:lnTo>
                  <a:pt x="124" y="28"/>
                </a:lnTo>
                <a:lnTo>
                  <a:pt x="124" y="28"/>
                </a:lnTo>
                <a:lnTo>
                  <a:pt x="124" y="30"/>
                </a:lnTo>
                <a:lnTo>
                  <a:pt x="124" y="36"/>
                </a:lnTo>
                <a:lnTo>
                  <a:pt x="124" y="38"/>
                </a:lnTo>
                <a:lnTo>
                  <a:pt x="122" y="38"/>
                </a:lnTo>
                <a:lnTo>
                  <a:pt x="92" y="38"/>
                </a:lnTo>
                <a:lnTo>
                  <a:pt x="92" y="68"/>
                </a:lnTo>
                <a:lnTo>
                  <a:pt x="115" y="76"/>
                </a:lnTo>
                <a:lnTo>
                  <a:pt x="115" y="70"/>
                </a:lnTo>
                <a:lnTo>
                  <a:pt x="122" y="70"/>
                </a:lnTo>
                <a:lnTo>
                  <a:pt x="122" y="78"/>
                </a:lnTo>
                <a:lnTo>
                  <a:pt x="122" y="80"/>
                </a:lnTo>
                <a:lnTo>
                  <a:pt x="122" y="86"/>
                </a:lnTo>
                <a:lnTo>
                  <a:pt x="122" y="89"/>
                </a:lnTo>
                <a:lnTo>
                  <a:pt x="120" y="89"/>
                </a:lnTo>
                <a:lnTo>
                  <a:pt x="92" y="89"/>
                </a:lnTo>
                <a:lnTo>
                  <a:pt x="103" y="135"/>
                </a:lnTo>
                <a:lnTo>
                  <a:pt x="139" y="135"/>
                </a:lnTo>
                <a:lnTo>
                  <a:pt x="139" y="147"/>
                </a:lnTo>
                <a:lnTo>
                  <a:pt x="0" y="147"/>
                </a:lnTo>
                <a:lnTo>
                  <a:pt x="0" y="135"/>
                </a:lnTo>
                <a:lnTo>
                  <a:pt x="36" y="135"/>
                </a:lnTo>
                <a:lnTo>
                  <a:pt x="46" y="89"/>
                </a:lnTo>
                <a:lnTo>
                  <a:pt x="21" y="89"/>
                </a:lnTo>
                <a:lnTo>
                  <a:pt x="19" y="89"/>
                </a:lnTo>
                <a:lnTo>
                  <a:pt x="19" y="86"/>
                </a:lnTo>
                <a:lnTo>
                  <a:pt x="19" y="80"/>
                </a:lnTo>
                <a:lnTo>
                  <a:pt x="19" y="80"/>
                </a:lnTo>
                <a:lnTo>
                  <a:pt x="19" y="78"/>
                </a:lnTo>
                <a:lnTo>
                  <a:pt x="19" y="70"/>
                </a:lnTo>
                <a:lnTo>
                  <a:pt x="25" y="70"/>
                </a:lnTo>
                <a:lnTo>
                  <a:pt x="25" y="76"/>
                </a:lnTo>
                <a:lnTo>
                  <a:pt x="46" y="68"/>
                </a:lnTo>
                <a:lnTo>
                  <a:pt x="46" y="38"/>
                </a:lnTo>
                <a:lnTo>
                  <a:pt x="19" y="38"/>
                </a:lnTo>
                <a:lnTo>
                  <a:pt x="17" y="38"/>
                </a:lnTo>
                <a:lnTo>
                  <a:pt x="17" y="36"/>
                </a:lnTo>
                <a:lnTo>
                  <a:pt x="17" y="30"/>
                </a:lnTo>
                <a:lnTo>
                  <a:pt x="17" y="28"/>
                </a:lnTo>
                <a:lnTo>
                  <a:pt x="17" y="17"/>
                </a:lnTo>
                <a:lnTo>
                  <a:pt x="25" y="17"/>
                </a:lnTo>
                <a:lnTo>
                  <a:pt x="25" y="26"/>
                </a:lnTo>
                <a:lnTo>
                  <a:pt x="46" y="17"/>
                </a:lnTo>
                <a:lnTo>
                  <a:pt x="46" y="17"/>
                </a:lnTo>
                <a:lnTo>
                  <a:pt x="46" y="17"/>
                </a:lnTo>
                <a:lnTo>
                  <a:pt x="57" y="2"/>
                </a:lnTo>
                <a:lnTo>
                  <a:pt x="57" y="0"/>
                </a:lnTo>
                <a:lnTo>
                  <a:pt x="59" y="0"/>
                </a:lnTo>
                <a:lnTo>
                  <a:pt x="80" y="0"/>
                </a:lnTo>
                <a:lnTo>
                  <a:pt x="82" y="0"/>
                </a:lnTo>
                <a:lnTo>
                  <a:pt x="84" y="2"/>
                </a:lnTo>
                <a:lnTo>
                  <a:pt x="92" y="17"/>
                </a:lnTo>
                <a:lnTo>
                  <a:pt x="92" y="17"/>
                </a:lnTo>
                <a:close/>
                <a:moveTo>
                  <a:pt x="92" y="131"/>
                </a:moveTo>
                <a:lnTo>
                  <a:pt x="46" y="131"/>
                </a:lnTo>
                <a:lnTo>
                  <a:pt x="46" y="135"/>
                </a:lnTo>
                <a:lnTo>
                  <a:pt x="65" y="135"/>
                </a:lnTo>
                <a:lnTo>
                  <a:pt x="73" y="135"/>
                </a:lnTo>
                <a:lnTo>
                  <a:pt x="92" y="135"/>
                </a:lnTo>
                <a:lnTo>
                  <a:pt x="92" y="131"/>
                </a:lnTo>
                <a:lnTo>
                  <a:pt x="92" y="131"/>
                </a:lnTo>
                <a:close/>
                <a:moveTo>
                  <a:pt x="50" y="126"/>
                </a:moveTo>
                <a:lnTo>
                  <a:pt x="90" y="126"/>
                </a:lnTo>
                <a:lnTo>
                  <a:pt x="84" y="93"/>
                </a:lnTo>
                <a:lnTo>
                  <a:pt x="50" y="126"/>
                </a:lnTo>
                <a:lnTo>
                  <a:pt x="50" y="126"/>
                </a:lnTo>
                <a:close/>
                <a:moveTo>
                  <a:pt x="48" y="120"/>
                </a:moveTo>
                <a:lnTo>
                  <a:pt x="82" y="89"/>
                </a:lnTo>
                <a:lnTo>
                  <a:pt x="55" y="89"/>
                </a:lnTo>
                <a:lnTo>
                  <a:pt x="48" y="120"/>
                </a:lnTo>
                <a:lnTo>
                  <a:pt x="48" y="120"/>
                </a:lnTo>
                <a:close/>
                <a:moveTo>
                  <a:pt x="82" y="42"/>
                </a:moveTo>
                <a:lnTo>
                  <a:pt x="59" y="68"/>
                </a:lnTo>
                <a:lnTo>
                  <a:pt x="82" y="68"/>
                </a:lnTo>
                <a:lnTo>
                  <a:pt x="82" y="42"/>
                </a:lnTo>
                <a:lnTo>
                  <a:pt x="82" y="42"/>
                </a:lnTo>
                <a:close/>
                <a:moveTo>
                  <a:pt x="57" y="61"/>
                </a:moveTo>
                <a:lnTo>
                  <a:pt x="80" y="38"/>
                </a:lnTo>
                <a:lnTo>
                  <a:pt x="57" y="38"/>
                </a:lnTo>
                <a:lnTo>
                  <a:pt x="57" y="61"/>
                </a:lnTo>
                <a:lnTo>
                  <a:pt x="57" y="61"/>
                </a:lnTo>
                <a:close/>
                <a:moveTo>
                  <a:pt x="92" y="21"/>
                </a:moveTo>
                <a:lnTo>
                  <a:pt x="92" y="34"/>
                </a:lnTo>
                <a:lnTo>
                  <a:pt x="120" y="34"/>
                </a:lnTo>
                <a:lnTo>
                  <a:pt x="120" y="30"/>
                </a:lnTo>
                <a:lnTo>
                  <a:pt x="92" y="21"/>
                </a:lnTo>
                <a:lnTo>
                  <a:pt x="92" y="21"/>
                </a:lnTo>
                <a:close/>
                <a:moveTo>
                  <a:pt x="46" y="34"/>
                </a:moveTo>
                <a:lnTo>
                  <a:pt x="46" y="21"/>
                </a:lnTo>
                <a:lnTo>
                  <a:pt x="23" y="30"/>
                </a:lnTo>
                <a:lnTo>
                  <a:pt x="23" y="34"/>
                </a:lnTo>
                <a:lnTo>
                  <a:pt x="46" y="34"/>
                </a:lnTo>
                <a:lnTo>
                  <a:pt x="46" y="34"/>
                </a:lnTo>
                <a:close/>
                <a:moveTo>
                  <a:pt x="57" y="34"/>
                </a:moveTo>
                <a:lnTo>
                  <a:pt x="82" y="34"/>
                </a:lnTo>
                <a:lnTo>
                  <a:pt x="82" y="26"/>
                </a:lnTo>
                <a:lnTo>
                  <a:pt x="57" y="26"/>
                </a:lnTo>
                <a:lnTo>
                  <a:pt x="57" y="34"/>
                </a:lnTo>
                <a:lnTo>
                  <a:pt x="57" y="34"/>
                </a:lnTo>
                <a:close/>
                <a:moveTo>
                  <a:pt x="92" y="72"/>
                </a:moveTo>
                <a:lnTo>
                  <a:pt x="92" y="80"/>
                </a:lnTo>
                <a:lnTo>
                  <a:pt x="92" y="84"/>
                </a:lnTo>
                <a:lnTo>
                  <a:pt x="118" y="84"/>
                </a:lnTo>
                <a:lnTo>
                  <a:pt x="118" y="80"/>
                </a:lnTo>
                <a:lnTo>
                  <a:pt x="92" y="72"/>
                </a:lnTo>
                <a:lnTo>
                  <a:pt x="92" y="72"/>
                </a:lnTo>
                <a:close/>
                <a:moveTo>
                  <a:pt x="46" y="84"/>
                </a:moveTo>
                <a:lnTo>
                  <a:pt x="46" y="80"/>
                </a:lnTo>
                <a:lnTo>
                  <a:pt x="46" y="72"/>
                </a:lnTo>
                <a:lnTo>
                  <a:pt x="23" y="80"/>
                </a:lnTo>
                <a:lnTo>
                  <a:pt x="23" y="84"/>
                </a:lnTo>
                <a:lnTo>
                  <a:pt x="46" y="84"/>
                </a:lnTo>
                <a:lnTo>
                  <a:pt x="46" y="84"/>
                </a:lnTo>
                <a:close/>
                <a:moveTo>
                  <a:pt x="57" y="84"/>
                </a:moveTo>
                <a:lnTo>
                  <a:pt x="82" y="84"/>
                </a:lnTo>
                <a:lnTo>
                  <a:pt x="82" y="82"/>
                </a:lnTo>
                <a:lnTo>
                  <a:pt x="82" y="82"/>
                </a:lnTo>
                <a:lnTo>
                  <a:pt x="82" y="80"/>
                </a:lnTo>
                <a:lnTo>
                  <a:pt x="82" y="72"/>
                </a:lnTo>
                <a:lnTo>
                  <a:pt x="57" y="72"/>
                </a:lnTo>
                <a:lnTo>
                  <a:pt x="57" y="80"/>
                </a:lnTo>
                <a:lnTo>
                  <a:pt x="57" y="82"/>
                </a:lnTo>
                <a:lnTo>
                  <a:pt x="57" y="82"/>
                </a:lnTo>
                <a:lnTo>
                  <a:pt x="57" y="84"/>
                </a:lnTo>
                <a:close/>
              </a:path>
            </a:pathLst>
          </a:custGeom>
          <a:solidFill>
            <a:srgbClr val="D70000"/>
          </a:solidFill>
          <a:ln>
            <a:noFill/>
          </a:ln>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43" name="Freeform 107"/>
          <p:cNvSpPr>
            <a:spLocks noEditPoints="1"/>
          </p:cNvSpPr>
          <p:nvPr/>
        </p:nvSpPr>
        <p:spPr bwMode="auto">
          <a:xfrm>
            <a:off x="6385199" y="3748142"/>
            <a:ext cx="678794" cy="829636"/>
          </a:xfrm>
          <a:custGeom>
            <a:avLst/>
            <a:gdLst>
              <a:gd name="T0" fmla="*/ 19 w 60"/>
              <a:gd name="T1" fmla="*/ 18 h 73"/>
              <a:gd name="T2" fmla="*/ 21 w 60"/>
              <a:gd name="T3" fmla="*/ 19 h 73"/>
              <a:gd name="T4" fmla="*/ 44 w 60"/>
              <a:gd name="T5" fmla="*/ 19 h 73"/>
              <a:gd name="T6" fmla="*/ 43 w 60"/>
              <a:gd name="T7" fmla="*/ 17 h 73"/>
              <a:gd name="T8" fmla="*/ 17 w 60"/>
              <a:gd name="T9" fmla="*/ 17 h 73"/>
              <a:gd name="T10" fmla="*/ 47 w 60"/>
              <a:gd name="T11" fmla="*/ 22 h 73"/>
              <a:gd name="T12" fmla="*/ 47 w 60"/>
              <a:gd name="T13" fmla="*/ 23 h 73"/>
              <a:gd name="T14" fmla="*/ 44 w 60"/>
              <a:gd name="T15" fmla="*/ 32 h 73"/>
              <a:gd name="T16" fmla="*/ 36 w 60"/>
              <a:gd name="T17" fmla="*/ 44 h 73"/>
              <a:gd name="T18" fmla="*/ 22 w 60"/>
              <a:gd name="T19" fmla="*/ 43 h 73"/>
              <a:gd name="T20" fmla="*/ 14 w 60"/>
              <a:gd name="T21" fmla="*/ 32 h 73"/>
              <a:gd name="T22" fmla="*/ 11 w 60"/>
              <a:gd name="T23" fmla="*/ 23 h 73"/>
              <a:gd name="T24" fmla="*/ 11 w 60"/>
              <a:gd name="T25" fmla="*/ 22 h 73"/>
              <a:gd name="T26" fmla="*/ 13 w 60"/>
              <a:gd name="T27" fmla="*/ 18 h 73"/>
              <a:gd name="T28" fmla="*/ 15 w 60"/>
              <a:gd name="T29" fmla="*/ 5 h 73"/>
              <a:gd name="T30" fmla="*/ 47 w 60"/>
              <a:gd name="T31" fmla="*/ 17 h 73"/>
              <a:gd name="T32" fmla="*/ 47 w 60"/>
              <a:gd name="T33" fmla="*/ 18 h 73"/>
              <a:gd name="T34" fmla="*/ 46 w 60"/>
              <a:gd name="T35" fmla="*/ 22 h 73"/>
              <a:gd name="T36" fmla="*/ 16 w 60"/>
              <a:gd name="T37" fmla="*/ 22 h 73"/>
              <a:gd name="T38" fmla="*/ 15 w 60"/>
              <a:gd name="T39" fmla="*/ 24 h 73"/>
              <a:gd name="T40" fmla="*/ 14 w 60"/>
              <a:gd name="T41" fmla="*/ 24 h 73"/>
              <a:gd name="T42" fmla="*/ 16 w 60"/>
              <a:gd name="T43" fmla="*/ 29 h 73"/>
              <a:gd name="T44" fmla="*/ 17 w 60"/>
              <a:gd name="T45" fmla="*/ 30 h 73"/>
              <a:gd name="T46" fmla="*/ 23 w 60"/>
              <a:gd name="T47" fmla="*/ 41 h 73"/>
              <a:gd name="T48" fmla="*/ 35 w 60"/>
              <a:gd name="T49" fmla="*/ 41 h 73"/>
              <a:gd name="T50" fmla="*/ 42 w 60"/>
              <a:gd name="T51" fmla="*/ 30 h 73"/>
              <a:gd name="T52" fmla="*/ 42 w 60"/>
              <a:gd name="T53" fmla="*/ 29 h 73"/>
              <a:gd name="T54" fmla="*/ 44 w 60"/>
              <a:gd name="T55" fmla="*/ 24 h 73"/>
              <a:gd name="T56" fmla="*/ 43 w 60"/>
              <a:gd name="T57" fmla="*/ 24 h 73"/>
              <a:gd name="T58" fmla="*/ 42 w 60"/>
              <a:gd name="T59" fmla="*/ 22 h 73"/>
              <a:gd name="T60" fmla="*/ 34 w 60"/>
              <a:gd name="T61" fmla="*/ 21 h 73"/>
              <a:gd name="T62" fmla="*/ 21 w 60"/>
              <a:gd name="T63" fmla="*/ 22 h 73"/>
              <a:gd name="T64" fmla="*/ 17 w 60"/>
              <a:gd name="T65" fmla="*/ 20 h 73"/>
              <a:gd name="T66" fmla="*/ 17 w 60"/>
              <a:gd name="T67" fmla="*/ 20 h 73"/>
              <a:gd name="T68" fmla="*/ 59 w 60"/>
              <a:gd name="T69" fmla="*/ 73 h 73"/>
              <a:gd name="T70" fmla="*/ 47 w 60"/>
              <a:gd name="T71" fmla="*/ 47 h 73"/>
              <a:gd name="T72" fmla="*/ 42 w 60"/>
              <a:gd name="T73" fmla="*/ 73 h 73"/>
              <a:gd name="T74" fmla="*/ 16 w 60"/>
              <a:gd name="T75" fmla="*/ 60 h 73"/>
              <a:gd name="T76" fmla="*/ 42 w 60"/>
              <a:gd name="T77" fmla="*/ 73 h 73"/>
              <a:gd name="T78" fmla="*/ 0 w 60"/>
              <a:gd name="T79" fmla="*/ 73 h 73"/>
              <a:gd name="T80" fmla="*/ 12 w 60"/>
              <a:gd name="T81" fmla="*/ 48 h 73"/>
              <a:gd name="T82" fmla="*/ 16 w 60"/>
              <a:gd name="T83" fmla="*/ 47 h 73"/>
              <a:gd name="T84" fmla="*/ 42 w 60"/>
              <a:gd name="T85" fmla="*/ 50 h 73"/>
              <a:gd name="T86" fmla="*/ 16 w 60"/>
              <a:gd name="T87" fmla="*/ 4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 h="73">
                <a:moveTo>
                  <a:pt x="17" y="17"/>
                </a:moveTo>
                <a:cubicBezTo>
                  <a:pt x="18" y="17"/>
                  <a:pt x="18" y="18"/>
                  <a:pt x="19" y="18"/>
                </a:cubicBezTo>
                <a:cubicBezTo>
                  <a:pt x="19" y="18"/>
                  <a:pt x="19" y="18"/>
                  <a:pt x="19" y="18"/>
                </a:cubicBezTo>
                <a:cubicBezTo>
                  <a:pt x="20" y="18"/>
                  <a:pt x="20" y="19"/>
                  <a:pt x="21" y="19"/>
                </a:cubicBezTo>
                <a:cubicBezTo>
                  <a:pt x="25" y="19"/>
                  <a:pt x="30" y="18"/>
                  <a:pt x="34" y="18"/>
                </a:cubicBezTo>
                <a:cubicBezTo>
                  <a:pt x="38" y="18"/>
                  <a:pt x="42" y="19"/>
                  <a:pt x="44" y="19"/>
                </a:cubicBezTo>
                <a:cubicBezTo>
                  <a:pt x="44" y="18"/>
                  <a:pt x="44" y="18"/>
                  <a:pt x="44" y="18"/>
                </a:cubicBezTo>
                <a:cubicBezTo>
                  <a:pt x="44" y="18"/>
                  <a:pt x="43" y="17"/>
                  <a:pt x="43" y="17"/>
                </a:cubicBezTo>
                <a:cubicBezTo>
                  <a:pt x="39" y="15"/>
                  <a:pt x="33" y="14"/>
                  <a:pt x="28" y="14"/>
                </a:cubicBezTo>
                <a:cubicBezTo>
                  <a:pt x="24" y="15"/>
                  <a:pt x="19" y="16"/>
                  <a:pt x="17" y="17"/>
                </a:cubicBezTo>
                <a:close/>
                <a:moveTo>
                  <a:pt x="46" y="22"/>
                </a:moveTo>
                <a:cubicBezTo>
                  <a:pt x="47" y="22"/>
                  <a:pt x="47" y="22"/>
                  <a:pt x="47" y="22"/>
                </a:cubicBezTo>
                <a:cubicBezTo>
                  <a:pt x="47" y="22"/>
                  <a:pt x="47" y="22"/>
                  <a:pt x="47" y="22"/>
                </a:cubicBezTo>
                <a:cubicBezTo>
                  <a:pt x="47" y="23"/>
                  <a:pt x="47" y="23"/>
                  <a:pt x="47" y="23"/>
                </a:cubicBezTo>
                <a:cubicBezTo>
                  <a:pt x="47" y="25"/>
                  <a:pt x="47" y="27"/>
                  <a:pt x="47" y="29"/>
                </a:cubicBezTo>
                <a:cubicBezTo>
                  <a:pt x="46" y="30"/>
                  <a:pt x="45" y="31"/>
                  <a:pt x="44" y="32"/>
                </a:cubicBezTo>
                <a:cubicBezTo>
                  <a:pt x="43" y="34"/>
                  <a:pt x="43" y="37"/>
                  <a:pt x="41" y="39"/>
                </a:cubicBezTo>
                <a:cubicBezTo>
                  <a:pt x="40" y="41"/>
                  <a:pt x="38" y="43"/>
                  <a:pt x="36" y="44"/>
                </a:cubicBezTo>
                <a:cubicBezTo>
                  <a:pt x="34" y="44"/>
                  <a:pt x="31" y="44"/>
                  <a:pt x="29" y="44"/>
                </a:cubicBezTo>
                <a:cubicBezTo>
                  <a:pt x="26" y="44"/>
                  <a:pt x="23" y="44"/>
                  <a:pt x="22" y="43"/>
                </a:cubicBezTo>
                <a:cubicBezTo>
                  <a:pt x="20" y="42"/>
                  <a:pt x="18" y="40"/>
                  <a:pt x="17" y="38"/>
                </a:cubicBezTo>
                <a:cubicBezTo>
                  <a:pt x="16" y="36"/>
                  <a:pt x="15" y="34"/>
                  <a:pt x="14" y="32"/>
                </a:cubicBezTo>
                <a:cubicBezTo>
                  <a:pt x="13" y="31"/>
                  <a:pt x="12" y="30"/>
                  <a:pt x="12" y="29"/>
                </a:cubicBezTo>
                <a:cubicBezTo>
                  <a:pt x="11" y="27"/>
                  <a:pt x="11" y="25"/>
                  <a:pt x="11" y="23"/>
                </a:cubicBezTo>
                <a:cubicBezTo>
                  <a:pt x="11" y="22"/>
                  <a:pt x="11" y="22"/>
                  <a:pt x="11" y="22"/>
                </a:cubicBezTo>
                <a:cubicBezTo>
                  <a:pt x="11" y="22"/>
                  <a:pt x="11" y="22"/>
                  <a:pt x="11" y="22"/>
                </a:cubicBezTo>
                <a:cubicBezTo>
                  <a:pt x="13" y="21"/>
                  <a:pt x="13" y="21"/>
                  <a:pt x="13" y="21"/>
                </a:cubicBezTo>
                <a:cubicBezTo>
                  <a:pt x="13" y="18"/>
                  <a:pt x="13" y="18"/>
                  <a:pt x="13" y="18"/>
                </a:cubicBezTo>
                <a:cubicBezTo>
                  <a:pt x="12" y="18"/>
                  <a:pt x="12" y="18"/>
                  <a:pt x="12" y="18"/>
                </a:cubicBezTo>
                <a:cubicBezTo>
                  <a:pt x="11" y="11"/>
                  <a:pt x="12" y="9"/>
                  <a:pt x="15" y="5"/>
                </a:cubicBezTo>
                <a:cubicBezTo>
                  <a:pt x="21" y="0"/>
                  <a:pt x="36" y="0"/>
                  <a:pt x="43" y="5"/>
                </a:cubicBezTo>
                <a:cubicBezTo>
                  <a:pt x="46" y="8"/>
                  <a:pt x="47" y="12"/>
                  <a:pt x="47" y="17"/>
                </a:cubicBezTo>
                <a:cubicBezTo>
                  <a:pt x="47" y="17"/>
                  <a:pt x="47" y="17"/>
                  <a:pt x="47" y="17"/>
                </a:cubicBezTo>
                <a:cubicBezTo>
                  <a:pt x="47" y="18"/>
                  <a:pt x="47" y="18"/>
                  <a:pt x="47" y="18"/>
                </a:cubicBezTo>
                <a:cubicBezTo>
                  <a:pt x="47" y="21"/>
                  <a:pt x="47" y="21"/>
                  <a:pt x="47" y="21"/>
                </a:cubicBezTo>
                <a:cubicBezTo>
                  <a:pt x="46" y="22"/>
                  <a:pt x="46" y="22"/>
                  <a:pt x="46" y="22"/>
                </a:cubicBezTo>
                <a:close/>
                <a:moveTo>
                  <a:pt x="17" y="20"/>
                </a:moveTo>
                <a:cubicBezTo>
                  <a:pt x="17" y="21"/>
                  <a:pt x="17" y="22"/>
                  <a:pt x="16" y="22"/>
                </a:cubicBezTo>
                <a:cubicBezTo>
                  <a:pt x="16" y="24"/>
                  <a:pt x="16" y="24"/>
                  <a:pt x="16" y="24"/>
                </a:cubicBezTo>
                <a:cubicBezTo>
                  <a:pt x="15" y="24"/>
                  <a:pt x="15" y="24"/>
                  <a:pt x="15" y="24"/>
                </a:cubicBezTo>
                <a:cubicBezTo>
                  <a:pt x="15" y="24"/>
                  <a:pt x="14" y="24"/>
                  <a:pt x="14" y="24"/>
                </a:cubicBezTo>
                <a:cubicBezTo>
                  <a:pt x="14" y="24"/>
                  <a:pt x="14" y="24"/>
                  <a:pt x="14" y="24"/>
                </a:cubicBezTo>
                <a:cubicBezTo>
                  <a:pt x="14" y="25"/>
                  <a:pt x="14" y="27"/>
                  <a:pt x="14" y="28"/>
                </a:cubicBezTo>
                <a:cubicBezTo>
                  <a:pt x="15" y="28"/>
                  <a:pt x="15" y="29"/>
                  <a:pt x="16" y="29"/>
                </a:cubicBezTo>
                <a:cubicBezTo>
                  <a:pt x="17" y="29"/>
                  <a:pt x="17" y="29"/>
                  <a:pt x="17" y="29"/>
                </a:cubicBezTo>
                <a:cubicBezTo>
                  <a:pt x="17" y="30"/>
                  <a:pt x="17" y="30"/>
                  <a:pt x="17" y="30"/>
                </a:cubicBezTo>
                <a:cubicBezTo>
                  <a:pt x="17" y="33"/>
                  <a:pt x="18" y="35"/>
                  <a:pt x="19" y="37"/>
                </a:cubicBezTo>
                <a:cubicBezTo>
                  <a:pt x="20" y="39"/>
                  <a:pt x="21" y="40"/>
                  <a:pt x="23" y="41"/>
                </a:cubicBezTo>
                <a:cubicBezTo>
                  <a:pt x="24" y="41"/>
                  <a:pt x="26" y="41"/>
                  <a:pt x="29" y="41"/>
                </a:cubicBezTo>
                <a:cubicBezTo>
                  <a:pt x="31" y="41"/>
                  <a:pt x="34" y="41"/>
                  <a:pt x="35" y="41"/>
                </a:cubicBezTo>
                <a:cubicBezTo>
                  <a:pt x="36" y="40"/>
                  <a:pt x="38" y="39"/>
                  <a:pt x="39" y="37"/>
                </a:cubicBezTo>
                <a:cubicBezTo>
                  <a:pt x="40" y="35"/>
                  <a:pt x="41" y="33"/>
                  <a:pt x="42" y="30"/>
                </a:cubicBezTo>
                <a:cubicBezTo>
                  <a:pt x="42" y="29"/>
                  <a:pt x="42" y="29"/>
                  <a:pt x="42" y="29"/>
                </a:cubicBezTo>
                <a:cubicBezTo>
                  <a:pt x="42" y="29"/>
                  <a:pt x="42" y="29"/>
                  <a:pt x="42" y="29"/>
                </a:cubicBezTo>
                <a:cubicBezTo>
                  <a:pt x="43" y="29"/>
                  <a:pt x="44" y="28"/>
                  <a:pt x="44" y="27"/>
                </a:cubicBezTo>
                <a:cubicBezTo>
                  <a:pt x="44" y="27"/>
                  <a:pt x="44" y="25"/>
                  <a:pt x="44" y="24"/>
                </a:cubicBezTo>
                <a:cubicBezTo>
                  <a:pt x="44" y="24"/>
                  <a:pt x="44" y="24"/>
                  <a:pt x="44" y="24"/>
                </a:cubicBezTo>
                <a:cubicBezTo>
                  <a:pt x="44" y="24"/>
                  <a:pt x="44" y="24"/>
                  <a:pt x="43" y="24"/>
                </a:cubicBezTo>
                <a:cubicBezTo>
                  <a:pt x="42" y="24"/>
                  <a:pt x="42" y="24"/>
                  <a:pt x="42" y="24"/>
                </a:cubicBezTo>
                <a:cubicBezTo>
                  <a:pt x="42" y="22"/>
                  <a:pt x="42" y="22"/>
                  <a:pt x="42" y="22"/>
                </a:cubicBezTo>
                <a:cubicBezTo>
                  <a:pt x="42" y="22"/>
                  <a:pt x="42" y="22"/>
                  <a:pt x="42" y="21"/>
                </a:cubicBezTo>
                <a:cubicBezTo>
                  <a:pt x="39" y="21"/>
                  <a:pt x="37" y="21"/>
                  <a:pt x="34" y="21"/>
                </a:cubicBezTo>
                <a:cubicBezTo>
                  <a:pt x="30" y="21"/>
                  <a:pt x="25" y="21"/>
                  <a:pt x="21" y="22"/>
                </a:cubicBezTo>
                <a:cubicBezTo>
                  <a:pt x="21" y="22"/>
                  <a:pt x="21" y="22"/>
                  <a:pt x="21" y="22"/>
                </a:cubicBezTo>
                <a:cubicBezTo>
                  <a:pt x="21" y="22"/>
                  <a:pt x="21" y="22"/>
                  <a:pt x="21" y="22"/>
                </a:cubicBezTo>
                <a:cubicBezTo>
                  <a:pt x="20" y="21"/>
                  <a:pt x="19" y="21"/>
                  <a:pt x="17" y="20"/>
                </a:cubicBezTo>
                <a:cubicBezTo>
                  <a:pt x="17" y="20"/>
                  <a:pt x="17" y="20"/>
                  <a:pt x="17" y="20"/>
                </a:cubicBezTo>
                <a:cubicBezTo>
                  <a:pt x="17" y="20"/>
                  <a:pt x="17" y="20"/>
                  <a:pt x="17" y="20"/>
                </a:cubicBezTo>
                <a:close/>
                <a:moveTo>
                  <a:pt x="51" y="47"/>
                </a:moveTo>
                <a:cubicBezTo>
                  <a:pt x="56" y="52"/>
                  <a:pt x="60" y="65"/>
                  <a:pt x="59" y="73"/>
                </a:cubicBezTo>
                <a:cubicBezTo>
                  <a:pt x="47" y="73"/>
                  <a:pt x="47" y="73"/>
                  <a:pt x="47" y="73"/>
                </a:cubicBezTo>
                <a:cubicBezTo>
                  <a:pt x="47" y="47"/>
                  <a:pt x="47" y="47"/>
                  <a:pt x="47" y="47"/>
                </a:cubicBezTo>
                <a:cubicBezTo>
                  <a:pt x="51" y="47"/>
                  <a:pt x="51" y="47"/>
                  <a:pt x="51" y="47"/>
                </a:cubicBezTo>
                <a:close/>
                <a:moveTo>
                  <a:pt x="42" y="73"/>
                </a:moveTo>
                <a:cubicBezTo>
                  <a:pt x="16" y="73"/>
                  <a:pt x="16" y="73"/>
                  <a:pt x="16" y="73"/>
                </a:cubicBezTo>
                <a:cubicBezTo>
                  <a:pt x="16" y="60"/>
                  <a:pt x="16" y="60"/>
                  <a:pt x="16" y="60"/>
                </a:cubicBezTo>
                <a:cubicBezTo>
                  <a:pt x="42" y="60"/>
                  <a:pt x="42" y="60"/>
                  <a:pt x="42" y="60"/>
                </a:cubicBezTo>
                <a:cubicBezTo>
                  <a:pt x="42" y="73"/>
                  <a:pt x="42" y="73"/>
                  <a:pt x="42" y="73"/>
                </a:cubicBezTo>
                <a:close/>
                <a:moveTo>
                  <a:pt x="12" y="73"/>
                </a:moveTo>
                <a:cubicBezTo>
                  <a:pt x="0" y="73"/>
                  <a:pt x="0" y="73"/>
                  <a:pt x="0" y="73"/>
                </a:cubicBezTo>
                <a:cubicBezTo>
                  <a:pt x="0" y="66"/>
                  <a:pt x="1" y="54"/>
                  <a:pt x="8" y="48"/>
                </a:cubicBezTo>
                <a:cubicBezTo>
                  <a:pt x="12" y="48"/>
                  <a:pt x="12" y="48"/>
                  <a:pt x="12" y="48"/>
                </a:cubicBezTo>
                <a:cubicBezTo>
                  <a:pt x="12" y="73"/>
                  <a:pt x="12" y="73"/>
                  <a:pt x="12" y="73"/>
                </a:cubicBezTo>
                <a:close/>
                <a:moveTo>
                  <a:pt x="16" y="47"/>
                </a:moveTo>
                <a:cubicBezTo>
                  <a:pt x="42" y="47"/>
                  <a:pt x="42" y="47"/>
                  <a:pt x="42" y="47"/>
                </a:cubicBezTo>
                <a:cubicBezTo>
                  <a:pt x="42" y="50"/>
                  <a:pt x="42" y="50"/>
                  <a:pt x="42" y="50"/>
                </a:cubicBezTo>
                <a:cubicBezTo>
                  <a:pt x="16" y="50"/>
                  <a:pt x="16" y="50"/>
                  <a:pt x="16" y="50"/>
                </a:cubicBezTo>
                <a:lnTo>
                  <a:pt x="16" y="47"/>
                </a:lnTo>
                <a:close/>
              </a:path>
            </a:pathLst>
          </a:custGeom>
          <a:solidFill>
            <a:schemeClr val="bg2">
              <a:lumMod val="25000"/>
            </a:schemeClr>
          </a:solidFill>
          <a:ln>
            <a:noFill/>
          </a:ln>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44" name="Freeform 138"/>
          <p:cNvSpPr>
            <a:spLocks noEditPoints="1"/>
          </p:cNvSpPr>
          <p:nvPr/>
        </p:nvSpPr>
        <p:spPr bwMode="auto">
          <a:xfrm>
            <a:off x="5029443" y="2148287"/>
            <a:ext cx="791927" cy="597986"/>
          </a:xfrm>
          <a:custGeom>
            <a:avLst/>
            <a:gdLst>
              <a:gd name="T0" fmla="*/ 46 w 70"/>
              <a:gd name="T1" fmla="*/ 15 h 53"/>
              <a:gd name="T2" fmla="*/ 51 w 70"/>
              <a:gd name="T3" fmla="*/ 21 h 53"/>
              <a:gd name="T4" fmla="*/ 51 w 70"/>
              <a:gd name="T5" fmla="*/ 17 h 53"/>
              <a:gd name="T6" fmla="*/ 53 w 70"/>
              <a:gd name="T7" fmla="*/ 16 h 53"/>
              <a:gd name="T8" fmla="*/ 53 w 70"/>
              <a:gd name="T9" fmla="*/ 17 h 53"/>
              <a:gd name="T10" fmla="*/ 56 w 70"/>
              <a:gd name="T11" fmla="*/ 15 h 53"/>
              <a:gd name="T12" fmla="*/ 60 w 70"/>
              <a:gd name="T13" fmla="*/ 15 h 53"/>
              <a:gd name="T14" fmla="*/ 70 w 70"/>
              <a:gd name="T15" fmla="*/ 26 h 53"/>
              <a:gd name="T16" fmla="*/ 68 w 70"/>
              <a:gd name="T17" fmla="*/ 31 h 53"/>
              <a:gd name="T18" fmla="*/ 63 w 70"/>
              <a:gd name="T19" fmla="*/ 53 h 53"/>
              <a:gd name="T20" fmla="*/ 39 w 70"/>
              <a:gd name="T21" fmla="*/ 31 h 53"/>
              <a:gd name="T22" fmla="*/ 34 w 70"/>
              <a:gd name="T23" fmla="*/ 53 h 53"/>
              <a:gd name="T24" fmla="*/ 30 w 70"/>
              <a:gd name="T25" fmla="*/ 31 h 53"/>
              <a:gd name="T26" fmla="*/ 40 w 70"/>
              <a:gd name="T27" fmla="*/ 26 h 53"/>
              <a:gd name="T28" fmla="*/ 13 w 70"/>
              <a:gd name="T29" fmla="*/ 19 h 53"/>
              <a:gd name="T30" fmla="*/ 23 w 70"/>
              <a:gd name="T31" fmla="*/ 35 h 53"/>
              <a:gd name="T32" fmla="*/ 27 w 70"/>
              <a:gd name="T33" fmla="*/ 37 h 53"/>
              <a:gd name="T34" fmla="*/ 23 w 70"/>
              <a:gd name="T35" fmla="*/ 53 h 53"/>
              <a:gd name="T36" fmla="*/ 22 w 70"/>
              <a:gd name="T37" fmla="*/ 41 h 53"/>
              <a:gd name="T38" fmla="*/ 15 w 70"/>
              <a:gd name="T39" fmla="*/ 43 h 53"/>
              <a:gd name="T40" fmla="*/ 10 w 70"/>
              <a:gd name="T41" fmla="*/ 48 h 53"/>
              <a:gd name="T42" fmla="*/ 9 w 70"/>
              <a:gd name="T43" fmla="*/ 51 h 53"/>
              <a:gd name="T44" fmla="*/ 13 w 70"/>
              <a:gd name="T45" fmla="*/ 53 h 53"/>
              <a:gd name="T46" fmla="*/ 4 w 70"/>
              <a:gd name="T47" fmla="*/ 51 h 53"/>
              <a:gd name="T48" fmla="*/ 7 w 70"/>
              <a:gd name="T49" fmla="*/ 48 h 53"/>
              <a:gd name="T50" fmla="*/ 6 w 70"/>
              <a:gd name="T51" fmla="*/ 43 h 53"/>
              <a:gd name="T52" fmla="*/ 0 w 70"/>
              <a:gd name="T53" fmla="*/ 40 h 53"/>
              <a:gd name="T54" fmla="*/ 0 w 70"/>
              <a:gd name="T55" fmla="*/ 25 h 53"/>
              <a:gd name="T56" fmla="*/ 4 w 70"/>
              <a:gd name="T57" fmla="*/ 39 h 53"/>
              <a:gd name="T58" fmla="*/ 3 w 70"/>
              <a:gd name="T59" fmla="*/ 19 h 53"/>
              <a:gd name="T60" fmla="*/ 18 w 70"/>
              <a:gd name="T61" fmla="*/ 35 h 53"/>
              <a:gd name="T62" fmla="*/ 14 w 70"/>
              <a:gd name="T63" fmla="*/ 34 h 53"/>
              <a:gd name="T64" fmla="*/ 8 w 70"/>
              <a:gd name="T65" fmla="*/ 2 h 53"/>
              <a:gd name="T66" fmla="*/ 8 w 70"/>
              <a:gd name="T67" fmla="*/ 16 h 53"/>
              <a:gd name="T68" fmla="*/ 8 w 70"/>
              <a:gd name="T69" fmla="*/ 2 h 53"/>
              <a:gd name="T70" fmla="*/ 46 w 70"/>
              <a:gd name="T71" fmla="*/ 9 h 53"/>
              <a:gd name="T72" fmla="*/ 46 w 70"/>
              <a:gd name="T73" fmla="*/ 7 h 53"/>
              <a:gd name="T74" fmla="*/ 46 w 70"/>
              <a:gd name="T75" fmla="*/ 7 h 53"/>
              <a:gd name="T76" fmla="*/ 56 w 70"/>
              <a:gd name="T77" fmla="*/ 2 h 53"/>
              <a:gd name="T78" fmla="*/ 57 w 70"/>
              <a:gd name="T79" fmla="*/ 7 h 53"/>
              <a:gd name="T80" fmla="*/ 58 w 70"/>
              <a:gd name="T81" fmla="*/ 8 h 53"/>
              <a:gd name="T82" fmla="*/ 56 w 70"/>
              <a:gd name="T83" fmla="*/ 10 h 53"/>
              <a:gd name="T84" fmla="*/ 51 w 70"/>
              <a:gd name="T85" fmla="*/ 1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0" h="53">
                <a:moveTo>
                  <a:pt x="44" y="15"/>
                </a:moveTo>
                <a:cubicBezTo>
                  <a:pt x="45" y="15"/>
                  <a:pt x="45" y="15"/>
                  <a:pt x="46" y="15"/>
                </a:cubicBezTo>
                <a:cubicBezTo>
                  <a:pt x="47" y="15"/>
                  <a:pt x="47" y="15"/>
                  <a:pt x="48" y="15"/>
                </a:cubicBezTo>
                <a:cubicBezTo>
                  <a:pt x="51" y="21"/>
                  <a:pt x="51" y="21"/>
                  <a:pt x="51" y="21"/>
                </a:cubicBezTo>
                <a:cubicBezTo>
                  <a:pt x="52" y="17"/>
                  <a:pt x="52" y="17"/>
                  <a:pt x="52" y="17"/>
                </a:cubicBezTo>
                <a:cubicBezTo>
                  <a:pt x="51" y="17"/>
                  <a:pt x="51" y="17"/>
                  <a:pt x="51" y="17"/>
                </a:cubicBezTo>
                <a:cubicBezTo>
                  <a:pt x="51" y="16"/>
                  <a:pt x="51" y="16"/>
                  <a:pt x="51" y="16"/>
                </a:cubicBezTo>
                <a:cubicBezTo>
                  <a:pt x="53" y="16"/>
                  <a:pt x="53" y="16"/>
                  <a:pt x="53" y="16"/>
                </a:cubicBezTo>
                <a:cubicBezTo>
                  <a:pt x="53" y="17"/>
                  <a:pt x="53" y="17"/>
                  <a:pt x="53" y="17"/>
                </a:cubicBezTo>
                <a:cubicBezTo>
                  <a:pt x="53" y="17"/>
                  <a:pt x="53" y="17"/>
                  <a:pt x="53" y="17"/>
                </a:cubicBezTo>
                <a:cubicBezTo>
                  <a:pt x="54" y="21"/>
                  <a:pt x="54" y="21"/>
                  <a:pt x="54" y="21"/>
                </a:cubicBezTo>
                <a:cubicBezTo>
                  <a:pt x="56" y="15"/>
                  <a:pt x="56" y="15"/>
                  <a:pt x="56" y="15"/>
                </a:cubicBezTo>
                <a:cubicBezTo>
                  <a:pt x="57" y="15"/>
                  <a:pt x="57" y="15"/>
                  <a:pt x="58" y="15"/>
                </a:cubicBezTo>
                <a:cubicBezTo>
                  <a:pt x="58" y="15"/>
                  <a:pt x="59" y="15"/>
                  <a:pt x="60" y="15"/>
                </a:cubicBezTo>
                <a:cubicBezTo>
                  <a:pt x="62" y="17"/>
                  <a:pt x="63" y="22"/>
                  <a:pt x="63" y="26"/>
                </a:cubicBezTo>
                <a:cubicBezTo>
                  <a:pt x="70" y="26"/>
                  <a:pt x="70" y="26"/>
                  <a:pt x="70" y="26"/>
                </a:cubicBezTo>
                <a:cubicBezTo>
                  <a:pt x="70" y="31"/>
                  <a:pt x="70" y="31"/>
                  <a:pt x="70" y="31"/>
                </a:cubicBezTo>
                <a:cubicBezTo>
                  <a:pt x="68" y="31"/>
                  <a:pt x="68" y="31"/>
                  <a:pt x="68" y="31"/>
                </a:cubicBezTo>
                <a:cubicBezTo>
                  <a:pt x="68" y="53"/>
                  <a:pt x="68" y="53"/>
                  <a:pt x="68" y="53"/>
                </a:cubicBezTo>
                <a:cubicBezTo>
                  <a:pt x="63" y="53"/>
                  <a:pt x="63" y="53"/>
                  <a:pt x="63" y="53"/>
                </a:cubicBezTo>
                <a:cubicBezTo>
                  <a:pt x="63" y="31"/>
                  <a:pt x="63" y="31"/>
                  <a:pt x="63" y="31"/>
                </a:cubicBezTo>
                <a:cubicBezTo>
                  <a:pt x="39" y="31"/>
                  <a:pt x="39" y="31"/>
                  <a:pt x="39" y="31"/>
                </a:cubicBezTo>
                <a:cubicBezTo>
                  <a:pt x="39" y="53"/>
                  <a:pt x="39" y="53"/>
                  <a:pt x="39" y="53"/>
                </a:cubicBezTo>
                <a:cubicBezTo>
                  <a:pt x="34" y="53"/>
                  <a:pt x="34" y="53"/>
                  <a:pt x="34" y="53"/>
                </a:cubicBezTo>
                <a:cubicBezTo>
                  <a:pt x="34" y="31"/>
                  <a:pt x="34" y="31"/>
                  <a:pt x="34" y="31"/>
                </a:cubicBezTo>
                <a:cubicBezTo>
                  <a:pt x="30" y="31"/>
                  <a:pt x="30" y="31"/>
                  <a:pt x="30" y="31"/>
                </a:cubicBezTo>
                <a:cubicBezTo>
                  <a:pt x="30" y="26"/>
                  <a:pt x="30" y="26"/>
                  <a:pt x="30" y="26"/>
                </a:cubicBezTo>
                <a:cubicBezTo>
                  <a:pt x="40" y="26"/>
                  <a:pt x="40" y="26"/>
                  <a:pt x="40" y="26"/>
                </a:cubicBezTo>
                <a:cubicBezTo>
                  <a:pt x="41" y="23"/>
                  <a:pt x="41" y="17"/>
                  <a:pt x="44" y="15"/>
                </a:cubicBezTo>
                <a:close/>
                <a:moveTo>
                  <a:pt x="13" y="19"/>
                </a:moveTo>
                <a:cubicBezTo>
                  <a:pt x="16" y="28"/>
                  <a:pt x="16" y="28"/>
                  <a:pt x="16" y="28"/>
                </a:cubicBezTo>
                <a:cubicBezTo>
                  <a:pt x="23" y="35"/>
                  <a:pt x="23" y="35"/>
                  <a:pt x="23" y="35"/>
                </a:cubicBezTo>
                <a:cubicBezTo>
                  <a:pt x="22" y="36"/>
                  <a:pt x="22" y="36"/>
                  <a:pt x="22" y="36"/>
                </a:cubicBezTo>
                <a:cubicBezTo>
                  <a:pt x="27" y="37"/>
                  <a:pt x="27" y="37"/>
                  <a:pt x="27" y="37"/>
                </a:cubicBezTo>
                <a:cubicBezTo>
                  <a:pt x="27" y="53"/>
                  <a:pt x="27" y="53"/>
                  <a:pt x="27" y="53"/>
                </a:cubicBezTo>
                <a:cubicBezTo>
                  <a:pt x="23" y="53"/>
                  <a:pt x="23" y="53"/>
                  <a:pt x="23" y="53"/>
                </a:cubicBezTo>
                <a:cubicBezTo>
                  <a:pt x="23" y="53"/>
                  <a:pt x="22" y="46"/>
                  <a:pt x="22" y="44"/>
                </a:cubicBezTo>
                <a:cubicBezTo>
                  <a:pt x="21" y="42"/>
                  <a:pt x="22" y="41"/>
                  <a:pt x="22" y="41"/>
                </a:cubicBezTo>
                <a:cubicBezTo>
                  <a:pt x="15" y="40"/>
                  <a:pt x="15" y="40"/>
                  <a:pt x="15" y="40"/>
                </a:cubicBezTo>
                <a:cubicBezTo>
                  <a:pt x="15" y="43"/>
                  <a:pt x="15" y="43"/>
                  <a:pt x="15" y="43"/>
                </a:cubicBezTo>
                <a:cubicBezTo>
                  <a:pt x="10" y="43"/>
                  <a:pt x="10" y="43"/>
                  <a:pt x="10" y="43"/>
                </a:cubicBezTo>
                <a:cubicBezTo>
                  <a:pt x="10" y="48"/>
                  <a:pt x="10" y="48"/>
                  <a:pt x="10" y="48"/>
                </a:cubicBezTo>
                <a:cubicBezTo>
                  <a:pt x="9" y="48"/>
                  <a:pt x="9" y="48"/>
                  <a:pt x="9" y="48"/>
                </a:cubicBezTo>
                <a:cubicBezTo>
                  <a:pt x="9" y="51"/>
                  <a:pt x="9" y="51"/>
                  <a:pt x="9" y="51"/>
                </a:cubicBezTo>
                <a:cubicBezTo>
                  <a:pt x="13" y="51"/>
                  <a:pt x="13" y="51"/>
                  <a:pt x="13" y="51"/>
                </a:cubicBezTo>
                <a:cubicBezTo>
                  <a:pt x="13" y="53"/>
                  <a:pt x="13" y="53"/>
                  <a:pt x="13" y="53"/>
                </a:cubicBezTo>
                <a:cubicBezTo>
                  <a:pt x="4" y="53"/>
                  <a:pt x="4" y="53"/>
                  <a:pt x="4" y="53"/>
                </a:cubicBezTo>
                <a:cubicBezTo>
                  <a:pt x="4" y="51"/>
                  <a:pt x="4" y="51"/>
                  <a:pt x="4" y="51"/>
                </a:cubicBezTo>
                <a:cubicBezTo>
                  <a:pt x="7" y="51"/>
                  <a:pt x="7" y="51"/>
                  <a:pt x="7" y="51"/>
                </a:cubicBezTo>
                <a:cubicBezTo>
                  <a:pt x="7" y="48"/>
                  <a:pt x="7" y="48"/>
                  <a:pt x="7" y="48"/>
                </a:cubicBezTo>
                <a:cubicBezTo>
                  <a:pt x="6" y="48"/>
                  <a:pt x="6" y="48"/>
                  <a:pt x="6" y="48"/>
                </a:cubicBezTo>
                <a:cubicBezTo>
                  <a:pt x="6" y="43"/>
                  <a:pt x="6" y="43"/>
                  <a:pt x="6" y="43"/>
                </a:cubicBezTo>
                <a:cubicBezTo>
                  <a:pt x="0" y="43"/>
                  <a:pt x="0" y="43"/>
                  <a:pt x="0" y="43"/>
                </a:cubicBezTo>
                <a:cubicBezTo>
                  <a:pt x="0" y="40"/>
                  <a:pt x="0" y="40"/>
                  <a:pt x="0" y="40"/>
                </a:cubicBezTo>
                <a:cubicBezTo>
                  <a:pt x="0" y="39"/>
                  <a:pt x="0" y="39"/>
                  <a:pt x="0" y="39"/>
                </a:cubicBezTo>
                <a:cubicBezTo>
                  <a:pt x="0" y="25"/>
                  <a:pt x="0" y="25"/>
                  <a:pt x="0" y="25"/>
                </a:cubicBezTo>
                <a:cubicBezTo>
                  <a:pt x="3" y="25"/>
                  <a:pt x="3" y="25"/>
                  <a:pt x="3" y="25"/>
                </a:cubicBezTo>
                <a:cubicBezTo>
                  <a:pt x="4" y="39"/>
                  <a:pt x="4" y="39"/>
                  <a:pt x="4" y="39"/>
                </a:cubicBezTo>
                <a:cubicBezTo>
                  <a:pt x="7" y="39"/>
                  <a:pt x="7" y="39"/>
                  <a:pt x="7" y="39"/>
                </a:cubicBezTo>
                <a:cubicBezTo>
                  <a:pt x="3" y="19"/>
                  <a:pt x="3" y="19"/>
                  <a:pt x="3" y="19"/>
                </a:cubicBezTo>
                <a:cubicBezTo>
                  <a:pt x="13" y="19"/>
                  <a:pt x="13" y="19"/>
                  <a:pt x="13" y="19"/>
                </a:cubicBezTo>
                <a:close/>
                <a:moveTo>
                  <a:pt x="18" y="35"/>
                </a:moveTo>
                <a:cubicBezTo>
                  <a:pt x="14" y="32"/>
                  <a:pt x="14" y="32"/>
                  <a:pt x="14" y="32"/>
                </a:cubicBezTo>
                <a:cubicBezTo>
                  <a:pt x="14" y="34"/>
                  <a:pt x="14" y="34"/>
                  <a:pt x="14" y="34"/>
                </a:cubicBezTo>
                <a:cubicBezTo>
                  <a:pt x="18" y="35"/>
                  <a:pt x="18" y="35"/>
                  <a:pt x="18" y="35"/>
                </a:cubicBezTo>
                <a:close/>
                <a:moveTo>
                  <a:pt x="8" y="2"/>
                </a:moveTo>
                <a:cubicBezTo>
                  <a:pt x="12" y="2"/>
                  <a:pt x="15" y="5"/>
                  <a:pt x="15" y="9"/>
                </a:cubicBezTo>
                <a:cubicBezTo>
                  <a:pt x="15" y="12"/>
                  <a:pt x="12" y="16"/>
                  <a:pt x="8" y="16"/>
                </a:cubicBezTo>
                <a:cubicBezTo>
                  <a:pt x="4" y="16"/>
                  <a:pt x="1" y="12"/>
                  <a:pt x="1" y="9"/>
                </a:cubicBezTo>
                <a:cubicBezTo>
                  <a:pt x="1" y="5"/>
                  <a:pt x="4" y="2"/>
                  <a:pt x="8" y="2"/>
                </a:cubicBezTo>
                <a:close/>
                <a:moveTo>
                  <a:pt x="47" y="10"/>
                </a:moveTo>
                <a:cubicBezTo>
                  <a:pt x="47" y="10"/>
                  <a:pt x="46" y="10"/>
                  <a:pt x="46" y="9"/>
                </a:cubicBezTo>
                <a:cubicBezTo>
                  <a:pt x="46" y="9"/>
                  <a:pt x="46" y="8"/>
                  <a:pt x="46" y="8"/>
                </a:cubicBezTo>
                <a:cubicBezTo>
                  <a:pt x="46" y="7"/>
                  <a:pt x="46" y="7"/>
                  <a:pt x="46" y="7"/>
                </a:cubicBezTo>
                <a:cubicBezTo>
                  <a:pt x="46" y="7"/>
                  <a:pt x="46" y="7"/>
                  <a:pt x="46" y="7"/>
                </a:cubicBezTo>
                <a:cubicBezTo>
                  <a:pt x="46" y="7"/>
                  <a:pt x="46" y="7"/>
                  <a:pt x="46" y="7"/>
                </a:cubicBezTo>
                <a:cubicBezTo>
                  <a:pt x="46" y="4"/>
                  <a:pt x="46" y="3"/>
                  <a:pt x="48" y="2"/>
                </a:cubicBezTo>
                <a:cubicBezTo>
                  <a:pt x="50" y="0"/>
                  <a:pt x="53" y="0"/>
                  <a:pt x="56" y="2"/>
                </a:cubicBezTo>
                <a:cubicBezTo>
                  <a:pt x="57" y="3"/>
                  <a:pt x="57" y="4"/>
                  <a:pt x="57" y="7"/>
                </a:cubicBezTo>
                <a:cubicBezTo>
                  <a:pt x="57" y="7"/>
                  <a:pt x="57" y="7"/>
                  <a:pt x="57" y="7"/>
                </a:cubicBezTo>
                <a:cubicBezTo>
                  <a:pt x="58" y="7"/>
                  <a:pt x="58" y="7"/>
                  <a:pt x="58" y="7"/>
                </a:cubicBezTo>
                <a:cubicBezTo>
                  <a:pt x="58" y="8"/>
                  <a:pt x="58" y="8"/>
                  <a:pt x="58" y="8"/>
                </a:cubicBezTo>
                <a:cubicBezTo>
                  <a:pt x="58" y="8"/>
                  <a:pt x="57" y="9"/>
                  <a:pt x="57" y="9"/>
                </a:cubicBezTo>
                <a:cubicBezTo>
                  <a:pt x="57" y="10"/>
                  <a:pt x="57" y="10"/>
                  <a:pt x="56" y="10"/>
                </a:cubicBezTo>
                <a:cubicBezTo>
                  <a:pt x="56" y="12"/>
                  <a:pt x="54" y="14"/>
                  <a:pt x="52" y="14"/>
                </a:cubicBezTo>
                <a:cubicBezTo>
                  <a:pt x="52" y="14"/>
                  <a:pt x="51" y="14"/>
                  <a:pt x="51" y="14"/>
                </a:cubicBezTo>
                <a:cubicBezTo>
                  <a:pt x="49" y="13"/>
                  <a:pt x="48" y="13"/>
                  <a:pt x="47" y="10"/>
                </a:cubicBezTo>
                <a:close/>
              </a:path>
            </a:pathLst>
          </a:custGeom>
          <a:solidFill>
            <a:schemeClr val="bg2">
              <a:lumMod val="25000"/>
            </a:schemeClr>
          </a:solidFill>
          <a:ln>
            <a:noFill/>
          </a:ln>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cxnSp>
        <p:nvCxnSpPr>
          <p:cNvPr id="3" name="直接连接符 2"/>
          <p:cNvCxnSpPr/>
          <p:nvPr/>
        </p:nvCxnSpPr>
        <p:spPr>
          <a:xfrm>
            <a:off x="6100925" y="1719263"/>
            <a:ext cx="0" cy="4957762"/>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7228493" y="1988889"/>
            <a:ext cx="4201507" cy="769441"/>
          </a:xfrm>
          <a:prstGeom prst="rect">
            <a:avLst/>
          </a:prstGeom>
        </p:spPr>
        <p:txBody>
          <a:bodyPr wrap="square">
            <a:spAutoFit/>
          </a:bodyPr>
          <a:lstStyle/>
          <a:p>
            <a:r>
              <a:rPr lang="en-US" altLang="zh-CN" sz="1100" dirty="0" smtClean="0">
                <a:solidFill>
                  <a:schemeClr val="tx1">
                    <a:lumMod val="75000"/>
                    <a:lumOff val="25000"/>
                  </a:schemeClr>
                </a:solidFill>
                <a:latin typeface="Agency FB" panose="020B0503020202020204" pitchFamily="34" charset="0"/>
                <a:cs typeface="Arial" panose="020B0604020202020204" pitchFamily="34" charset="0"/>
              </a:rPr>
              <a:t>Just for today I will exercise my soul in three ways. I will do somebody a good turn and not get found out: If anybody knows of it, it will not count. I will do at least two things I don‘t want to do—just for exercise. I will not show anyone that my feelings are hurt: they may be hurt, but today I will not show it.</a:t>
            </a:r>
          </a:p>
        </p:txBody>
      </p:sp>
      <p:sp>
        <p:nvSpPr>
          <p:cNvPr id="46" name="矩形 45"/>
          <p:cNvSpPr/>
          <p:nvPr/>
        </p:nvSpPr>
        <p:spPr>
          <a:xfrm>
            <a:off x="7228493" y="3655128"/>
            <a:ext cx="4201507" cy="769441"/>
          </a:xfrm>
          <a:prstGeom prst="rect">
            <a:avLst/>
          </a:prstGeom>
        </p:spPr>
        <p:txBody>
          <a:bodyPr wrap="square">
            <a:spAutoFit/>
          </a:bodyPr>
          <a:lstStyle/>
          <a:p>
            <a:r>
              <a:rPr lang="en-US" altLang="zh-CN" sz="1100" dirty="0" smtClean="0">
                <a:solidFill>
                  <a:schemeClr val="tx1">
                    <a:lumMod val="75000"/>
                    <a:lumOff val="25000"/>
                  </a:schemeClr>
                </a:solidFill>
                <a:latin typeface="Agency FB" panose="020B0503020202020204" pitchFamily="34" charset="0"/>
                <a:cs typeface="Arial" panose="020B0604020202020204" pitchFamily="34" charset="0"/>
              </a:rPr>
              <a:t>Just for today I will exercise my soul in three ways. I will do somebody a good turn and not get found out: If anybody knows of it, it will not count. I will do at least two things I don‘t want to do—just for exercise. I will not show anyone that my feelings are hurt: they may be hurt, but today I will not show it.</a:t>
            </a:r>
          </a:p>
        </p:txBody>
      </p:sp>
      <p:sp>
        <p:nvSpPr>
          <p:cNvPr id="47" name="矩形 46"/>
          <p:cNvSpPr/>
          <p:nvPr/>
        </p:nvSpPr>
        <p:spPr>
          <a:xfrm>
            <a:off x="7228493" y="5243250"/>
            <a:ext cx="4201507" cy="769441"/>
          </a:xfrm>
          <a:prstGeom prst="rect">
            <a:avLst/>
          </a:prstGeom>
        </p:spPr>
        <p:txBody>
          <a:bodyPr wrap="square">
            <a:spAutoFit/>
          </a:bodyPr>
          <a:lstStyle/>
          <a:p>
            <a:r>
              <a:rPr lang="en-US" altLang="zh-CN" sz="1100" dirty="0" smtClean="0">
                <a:solidFill>
                  <a:schemeClr val="tx1">
                    <a:lumMod val="75000"/>
                    <a:lumOff val="25000"/>
                  </a:schemeClr>
                </a:solidFill>
                <a:latin typeface="Agency FB" panose="020B0503020202020204" pitchFamily="34" charset="0"/>
                <a:cs typeface="Arial" panose="020B0604020202020204" pitchFamily="34" charset="0"/>
              </a:rPr>
              <a:t>Just for today I will exercise my soul in three ways. I will do somebody a good turn and not get found out: If anybody knows of it, it will not count. I will do at least two things I don‘t want to do—just for exercise. I will not show anyone that my feelings are hurt: they may be hurt, but today I will not show it.</a:t>
            </a:r>
          </a:p>
        </p:txBody>
      </p:sp>
      <p:sp>
        <p:nvSpPr>
          <p:cNvPr id="48" name="矩形 47"/>
          <p:cNvSpPr/>
          <p:nvPr/>
        </p:nvSpPr>
        <p:spPr>
          <a:xfrm>
            <a:off x="685799" y="1988889"/>
            <a:ext cx="4201507" cy="769441"/>
          </a:xfrm>
          <a:prstGeom prst="rect">
            <a:avLst/>
          </a:prstGeom>
        </p:spPr>
        <p:txBody>
          <a:bodyPr wrap="square">
            <a:spAutoFit/>
          </a:bodyPr>
          <a:lstStyle/>
          <a:p>
            <a:pPr algn="r"/>
            <a:r>
              <a:rPr lang="en-US" altLang="zh-CN" sz="1100" dirty="0" smtClean="0">
                <a:solidFill>
                  <a:schemeClr val="tx1">
                    <a:lumMod val="75000"/>
                    <a:lumOff val="25000"/>
                  </a:schemeClr>
                </a:solidFill>
                <a:latin typeface="Agency FB" panose="020B0503020202020204" pitchFamily="34" charset="0"/>
                <a:cs typeface="Arial" panose="020B0604020202020204" pitchFamily="34" charset="0"/>
              </a:rPr>
              <a:t>Just for today I will exercise my soul in three ways. I will do somebody a good turn and not get found out: If anybody knows of it, it will not count. I will do at least two things I don‘t want to do—just for exercise. I will not show anyone that my feelings are hurt: they may be hurt, but today I will not show it.</a:t>
            </a:r>
          </a:p>
        </p:txBody>
      </p:sp>
      <p:sp>
        <p:nvSpPr>
          <p:cNvPr id="49" name="矩形 48"/>
          <p:cNvSpPr/>
          <p:nvPr/>
        </p:nvSpPr>
        <p:spPr>
          <a:xfrm>
            <a:off x="685799" y="3655128"/>
            <a:ext cx="4201507" cy="769441"/>
          </a:xfrm>
          <a:prstGeom prst="rect">
            <a:avLst/>
          </a:prstGeom>
        </p:spPr>
        <p:txBody>
          <a:bodyPr wrap="square">
            <a:spAutoFit/>
          </a:bodyPr>
          <a:lstStyle/>
          <a:p>
            <a:pPr algn="r"/>
            <a:r>
              <a:rPr lang="en-US" altLang="zh-CN" sz="1100" dirty="0" smtClean="0">
                <a:solidFill>
                  <a:schemeClr val="tx1">
                    <a:lumMod val="75000"/>
                    <a:lumOff val="25000"/>
                  </a:schemeClr>
                </a:solidFill>
                <a:latin typeface="Agency FB" panose="020B0503020202020204" pitchFamily="34" charset="0"/>
                <a:cs typeface="Arial" panose="020B0604020202020204" pitchFamily="34" charset="0"/>
              </a:rPr>
              <a:t>Just for today I will exercise my soul in three ways. I will do somebody a good turn and not get found out: If anybody knows of it, it will not count. I will do at least two things I don‘t want to do—just for exercise. I will not show anyone that my feelings are hurt: they may be hurt, but today I will not show it.</a:t>
            </a:r>
          </a:p>
        </p:txBody>
      </p:sp>
      <p:sp>
        <p:nvSpPr>
          <p:cNvPr id="50" name="矩形 49"/>
          <p:cNvSpPr/>
          <p:nvPr/>
        </p:nvSpPr>
        <p:spPr>
          <a:xfrm>
            <a:off x="685799" y="5243250"/>
            <a:ext cx="4201507" cy="769441"/>
          </a:xfrm>
          <a:prstGeom prst="rect">
            <a:avLst/>
          </a:prstGeom>
        </p:spPr>
        <p:txBody>
          <a:bodyPr wrap="square">
            <a:spAutoFit/>
          </a:bodyPr>
          <a:lstStyle/>
          <a:p>
            <a:pPr algn="r"/>
            <a:r>
              <a:rPr lang="en-US" altLang="zh-CN" sz="1100" dirty="0" smtClean="0">
                <a:solidFill>
                  <a:schemeClr val="tx1">
                    <a:lumMod val="75000"/>
                    <a:lumOff val="25000"/>
                  </a:schemeClr>
                </a:solidFill>
                <a:latin typeface="Agency FB" panose="020B0503020202020204" pitchFamily="34" charset="0"/>
                <a:cs typeface="Arial" panose="020B0604020202020204" pitchFamily="34" charset="0"/>
              </a:rPr>
              <a:t>Just for today I will exercise my soul in three ways. I will do somebody a good turn and not get found out: If anybody knows of it, it will not count. I will do at least two things I don‘t want to do—just for exercise. I will not show anyone that my feelings are hurt: they may be hurt, but today I will not show it.</a:t>
            </a:r>
          </a:p>
        </p:txBody>
      </p:sp>
      <p:cxnSp>
        <p:nvCxnSpPr>
          <p:cNvPr id="14" name="直接连接符 13"/>
          <p:cNvCxnSpPr/>
          <p:nvPr/>
        </p:nvCxnSpPr>
        <p:spPr>
          <a:xfrm>
            <a:off x="642710" y="3276600"/>
            <a:ext cx="1093470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642710" y="4966608"/>
            <a:ext cx="10934701"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321847"/>
      </p:ext>
    </p:extLst>
  </p:cSld>
  <p:clrMapOvr>
    <a:masterClrMapping/>
  </p:clrMapOvr>
  <p:transition spd="slow" advClick="0" advTm="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500"/>
                                        <p:tgtEl>
                                          <p:spTgt spid="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500"/>
                                        <p:tgtEl>
                                          <p:spTgt spid="43"/>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childTnLst>
                          </p:cTn>
                        </p:par>
                        <p:par>
                          <p:cTn id="39" fill="hold">
                            <p:stCondLst>
                              <p:cond delay="3000"/>
                            </p:stCondLst>
                            <p:childTnLst>
                              <p:par>
                                <p:cTn id="40" presetID="22" presetClass="entr" presetSubtype="2" fill="hold" grpId="0" nodeType="afterEffect">
                                  <p:stCondLst>
                                    <p:cond delay="0"/>
                                  </p:stCondLst>
                                  <p:childTnLst>
                                    <p:set>
                                      <p:cBhvr>
                                        <p:cTn id="41" dur="1" fill="hold">
                                          <p:stCondLst>
                                            <p:cond delay="0"/>
                                          </p:stCondLst>
                                        </p:cTn>
                                        <p:tgtEl>
                                          <p:spTgt spid="48">
                                            <p:txEl>
                                              <p:pRg st="0" end="0"/>
                                            </p:txEl>
                                          </p:spTgt>
                                        </p:tgtEl>
                                        <p:attrNameLst>
                                          <p:attrName>style.visibility</p:attrName>
                                        </p:attrNameLst>
                                      </p:cBhvr>
                                      <p:to>
                                        <p:strVal val="visible"/>
                                      </p:to>
                                    </p:set>
                                    <p:animEffect transition="in" filter="wipe(right)">
                                      <p:cBhvr>
                                        <p:cTn id="42" dur="750"/>
                                        <p:tgtEl>
                                          <p:spTgt spid="48">
                                            <p:txEl>
                                              <p:pRg st="0" end="0"/>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wipe(left)">
                                      <p:cBhvr>
                                        <p:cTn id="45" dur="750"/>
                                        <p:tgtEl>
                                          <p:spTgt spid="9">
                                            <p:txEl>
                                              <p:pRg st="0" end="0"/>
                                            </p:txEl>
                                          </p:spTgt>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49">
                                            <p:txEl>
                                              <p:pRg st="0" end="0"/>
                                            </p:txEl>
                                          </p:spTgt>
                                        </p:tgtEl>
                                        <p:attrNameLst>
                                          <p:attrName>style.visibility</p:attrName>
                                        </p:attrNameLst>
                                      </p:cBhvr>
                                      <p:to>
                                        <p:strVal val="visible"/>
                                      </p:to>
                                    </p:set>
                                    <p:animEffect transition="in" filter="wipe(right)">
                                      <p:cBhvr>
                                        <p:cTn id="48" dur="750"/>
                                        <p:tgtEl>
                                          <p:spTgt spid="49">
                                            <p:txEl>
                                              <p:pRg st="0" end="0"/>
                                            </p:txEl>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6">
                                            <p:txEl>
                                              <p:pRg st="0" end="0"/>
                                            </p:txEl>
                                          </p:spTgt>
                                        </p:tgtEl>
                                        <p:attrNameLst>
                                          <p:attrName>style.visibility</p:attrName>
                                        </p:attrNameLst>
                                      </p:cBhvr>
                                      <p:to>
                                        <p:strVal val="visible"/>
                                      </p:to>
                                    </p:set>
                                    <p:animEffect transition="in" filter="wipe(left)">
                                      <p:cBhvr>
                                        <p:cTn id="51" dur="750"/>
                                        <p:tgtEl>
                                          <p:spTgt spid="46">
                                            <p:txEl>
                                              <p:pRg st="0" end="0"/>
                                            </p:txEl>
                                          </p:spTgt>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50">
                                            <p:txEl>
                                              <p:pRg st="0" end="0"/>
                                            </p:txEl>
                                          </p:spTgt>
                                        </p:tgtEl>
                                        <p:attrNameLst>
                                          <p:attrName>style.visibility</p:attrName>
                                        </p:attrNameLst>
                                      </p:cBhvr>
                                      <p:to>
                                        <p:strVal val="visible"/>
                                      </p:to>
                                    </p:set>
                                    <p:animEffect transition="in" filter="wipe(right)">
                                      <p:cBhvr>
                                        <p:cTn id="54" dur="750"/>
                                        <p:tgtEl>
                                          <p:spTgt spid="50">
                                            <p:txEl>
                                              <p:pRg st="0" end="0"/>
                                            </p:txEl>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wipe(left)">
                                      <p:cBhvr>
                                        <p:cTn id="57" dur="750"/>
                                        <p:tgtEl>
                                          <p:spTgt spid="47">
                                            <p:txEl>
                                              <p:pRg st="0" end="0"/>
                                            </p:txEl>
                                          </p:spTgt>
                                        </p:tgtEl>
                                      </p:cBhvr>
                                    </p:animEffect>
                                  </p:childTnLst>
                                </p:cTn>
                              </p:par>
                            </p:childTnLst>
                          </p:cTn>
                        </p:par>
                        <p:par>
                          <p:cTn id="58" fill="hold">
                            <p:stCondLst>
                              <p:cond delay="3750"/>
                            </p:stCondLst>
                            <p:childTnLst>
                              <p:par>
                                <p:cTn id="59" presetID="16" presetClass="entr" presetSubtype="37"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barn(outVertical)">
                                      <p:cBhvr>
                                        <p:cTn id="61" dur="500"/>
                                        <p:tgtEl>
                                          <p:spTgt spid="14"/>
                                        </p:tgtEl>
                                      </p:cBhvr>
                                    </p:animEffect>
                                  </p:childTnLst>
                                </p:cTn>
                              </p:par>
                              <p:par>
                                <p:cTn id="62" presetID="16" presetClass="entr" presetSubtype="37" fill="hold" nodeType="with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barn(outVertical)">
                                      <p:cBhvr>
                                        <p:cTn id="6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39" grpId="0" animBg="1"/>
      <p:bldP spid="40" grpId="0" animBg="1"/>
      <p:bldP spid="41" grpId="0" animBg="1"/>
      <p:bldP spid="42" grpId="0" animBg="1"/>
      <p:bldP spid="43" grpId="0" animBg="1"/>
      <p:bldP spid="44" grpId="0" animBg="1"/>
      <p:bldP spid="9" grpId="0" build="p"/>
      <p:bldP spid="46" grpId="0" build="p"/>
      <p:bldP spid="47" grpId="0" build="p"/>
      <p:bldP spid="48" grpId="0" build="p"/>
      <p:bldP spid="49" grpId="0" build="p"/>
      <p:bldP spid="5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16010" y="327662"/>
            <a:ext cx="5083782" cy="769441"/>
          </a:xfrm>
          <a:prstGeom prst="rect">
            <a:avLst/>
          </a:prstGeom>
          <a:noFill/>
        </p:spPr>
        <p:txBody>
          <a:bodyPr wrap="square" rtlCol="0">
            <a:spAutoFit/>
          </a:bodyPr>
          <a:lstStyle/>
          <a:p>
            <a:pPr algn="r"/>
            <a:r>
              <a:rPr lang="en-US" altLang="zh-CN" sz="4400" dirty="0" smtClean="0">
                <a:solidFill>
                  <a:schemeClr val="bg2">
                    <a:lumMod val="25000"/>
                  </a:schemeClr>
                </a:solidFill>
                <a:latin typeface="Impact" panose="020B0806030902050204" pitchFamily="34" charset="0"/>
              </a:rPr>
              <a:t>OUR </a:t>
            </a:r>
            <a:r>
              <a:rPr lang="en-US" altLang="zh-CN" sz="4400" dirty="0" smtClean="0">
                <a:solidFill>
                  <a:srgbClr val="D70000"/>
                </a:solidFill>
                <a:latin typeface="Impact" panose="020B0806030902050204" pitchFamily="34" charset="0"/>
              </a:rPr>
              <a:t>SERVICE</a:t>
            </a:r>
          </a:p>
        </p:txBody>
      </p:sp>
      <p:grpSp>
        <p:nvGrpSpPr>
          <p:cNvPr id="5" name="组合 4"/>
          <p:cNvGrpSpPr/>
          <p:nvPr/>
        </p:nvGrpSpPr>
        <p:grpSpPr>
          <a:xfrm>
            <a:off x="-14514" y="255662"/>
            <a:ext cx="4752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435430" y="951141"/>
            <a:ext cx="4332342" cy="430887"/>
          </a:xfrm>
          <a:prstGeom prst="rect">
            <a:avLst/>
          </a:prstGeom>
          <a:noFill/>
        </p:spPr>
        <p:txBody>
          <a:bodyPr wrap="square" rtlCol="0">
            <a:spAutoFit/>
          </a:bodyPr>
          <a:lstStyle/>
          <a:p>
            <a:pPr algn="r"/>
            <a:r>
              <a:rPr lang="en-US" altLang="zh-CN" sz="11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lasting products of human effort. Temples and statues decay.</a:t>
            </a:r>
          </a:p>
        </p:txBody>
      </p:sp>
      <p:sp>
        <p:nvSpPr>
          <p:cNvPr id="2" name="矩形 1"/>
          <p:cNvSpPr/>
          <p:nvPr/>
        </p:nvSpPr>
        <p:spPr>
          <a:xfrm>
            <a:off x="29029" y="1796782"/>
            <a:ext cx="4022952" cy="224654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sp>
        <p:nvSpPr>
          <p:cNvPr id="23" name="矩形 22"/>
          <p:cNvSpPr/>
          <p:nvPr/>
        </p:nvSpPr>
        <p:spPr>
          <a:xfrm>
            <a:off x="4084525" y="4072353"/>
            <a:ext cx="4022952" cy="2246543"/>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sp>
        <p:nvSpPr>
          <p:cNvPr id="24" name="矩形 23"/>
          <p:cNvSpPr/>
          <p:nvPr/>
        </p:nvSpPr>
        <p:spPr>
          <a:xfrm>
            <a:off x="8140020" y="1796781"/>
            <a:ext cx="4022952" cy="2246543"/>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grpSp>
        <p:nvGrpSpPr>
          <p:cNvPr id="20" name="组合 19"/>
          <p:cNvGrpSpPr/>
          <p:nvPr/>
        </p:nvGrpSpPr>
        <p:grpSpPr>
          <a:xfrm>
            <a:off x="164754" y="4154354"/>
            <a:ext cx="3535570" cy="646331"/>
            <a:chOff x="164754" y="4154354"/>
            <a:chExt cx="3535570" cy="646331"/>
          </a:xfrm>
        </p:grpSpPr>
        <p:sp>
          <p:nvSpPr>
            <p:cNvPr id="15" name="文本框 14"/>
            <p:cNvSpPr txBox="1"/>
            <p:nvPr/>
          </p:nvSpPr>
          <p:spPr>
            <a:xfrm>
              <a:off x="164754" y="4154354"/>
              <a:ext cx="615389" cy="646331"/>
            </a:xfrm>
            <a:prstGeom prst="rect">
              <a:avLst/>
            </a:prstGeom>
            <a:noFill/>
          </p:spPr>
          <p:txBody>
            <a:bodyPr wrap="square" rtlCol="0">
              <a:spAutoFit/>
            </a:bodyPr>
            <a:lstStyle/>
            <a:p>
              <a:r>
                <a:rPr lang="en-US" altLang="zh-CN" sz="3600" b="1" dirty="0" smtClean="0">
                  <a:solidFill>
                    <a:schemeClr val="tx1">
                      <a:lumMod val="85000"/>
                      <a:lumOff val="15000"/>
                    </a:schemeClr>
                  </a:solidFill>
                  <a:latin typeface="Agency FB" panose="020B0503020202020204" pitchFamily="34" charset="0"/>
                </a:rPr>
                <a:t>01</a:t>
              </a:r>
              <a:endParaRPr lang="zh-CN" altLang="en-US" sz="3600" b="1" dirty="0">
                <a:solidFill>
                  <a:schemeClr val="tx1">
                    <a:lumMod val="85000"/>
                    <a:lumOff val="15000"/>
                  </a:schemeClr>
                </a:solidFill>
                <a:latin typeface="Agency FB" panose="020B0503020202020204" pitchFamily="34" charset="0"/>
              </a:endParaRPr>
            </a:p>
          </p:txBody>
        </p:sp>
        <p:sp>
          <p:nvSpPr>
            <p:cNvPr id="33" name="文本框 32"/>
            <p:cNvSpPr txBox="1"/>
            <p:nvPr/>
          </p:nvSpPr>
          <p:spPr>
            <a:xfrm>
              <a:off x="698161" y="4154354"/>
              <a:ext cx="3002163" cy="646331"/>
            </a:xfrm>
            <a:prstGeom prst="rect">
              <a:avLst/>
            </a:prstGeom>
            <a:noFill/>
          </p:spPr>
          <p:txBody>
            <a:bodyPr wrap="square" rtlCol="0">
              <a:spAutoFit/>
            </a:bodyPr>
            <a:lstStyle/>
            <a:p>
              <a:r>
                <a:rPr lang="en-US" altLang="zh-CN" sz="3600" b="1" dirty="0" smtClean="0">
                  <a:solidFill>
                    <a:srgbClr val="D70000"/>
                  </a:solidFill>
                  <a:latin typeface="Agency FB" panose="020B0503020202020204" pitchFamily="34" charset="0"/>
                </a:rPr>
                <a:t>ADD YOUR TITLE</a:t>
              </a:r>
              <a:endParaRPr lang="zh-CN" altLang="en-US" sz="3600" b="1" dirty="0">
                <a:solidFill>
                  <a:srgbClr val="D70000"/>
                </a:solidFill>
                <a:latin typeface="Agency FB" panose="020B0503020202020204" pitchFamily="34" charset="0"/>
              </a:endParaRPr>
            </a:p>
          </p:txBody>
        </p:sp>
      </p:grpSp>
      <p:cxnSp>
        <p:nvCxnSpPr>
          <p:cNvPr id="17" name="直接连接符 16"/>
          <p:cNvCxnSpPr/>
          <p:nvPr/>
        </p:nvCxnSpPr>
        <p:spPr>
          <a:xfrm>
            <a:off x="164754" y="4756976"/>
            <a:ext cx="353557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138152" y="4815433"/>
            <a:ext cx="3588774" cy="1200329"/>
          </a:xfrm>
          <a:prstGeom prst="rect">
            <a:avLst/>
          </a:prstGeom>
        </p:spPr>
        <p:txBody>
          <a:bodyPr wrap="square">
            <a:spAutoFit/>
          </a:bodyPr>
          <a:lstStyle/>
          <a:p>
            <a:pPr algn="just"/>
            <a:r>
              <a:rPr lang="en-US" altLang="zh-CN" dirty="0" smtClean="0">
                <a:solidFill>
                  <a:schemeClr val="bg2">
                    <a:lumMod val="25000"/>
                  </a:schemeClr>
                </a:solidFill>
                <a:latin typeface="Agency FB" panose="020B0503020202020204" pitchFamily="34" charset="0"/>
                <a:cs typeface="Arial" panose="020B0604020202020204" pitchFamily="34" charset="0"/>
              </a:rPr>
              <a:t>Clarity Leads to Power. When we're clear, we're more effective. Our clarity reduces our mistakes and enables us to enlist the help of others. </a:t>
            </a:r>
            <a:endParaRPr lang="zh-CN" altLang="en-US" dirty="0" smtClean="0">
              <a:solidFill>
                <a:schemeClr val="bg2">
                  <a:lumMod val="25000"/>
                </a:schemeClr>
              </a:solidFill>
              <a:latin typeface="Agency FB" panose="020B0503020202020204" pitchFamily="34" charset="0"/>
              <a:cs typeface="Arial" panose="020B0604020202020204" pitchFamily="34" charset="0"/>
            </a:endParaRPr>
          </a:p>
        </p:txBody>
      </p:sp>
      <p:grpSp>
        <p:nvGrpSpPr>
          <p:cNvPr id="21" name="组合 20"/>
          <p:cNvGrpSpPr/>
          <p:nvPr/>
        </p:nvGrpSpPr>
        <p:grpSpPr>
          <a:xfrm>
            <a:off x="4328215" y="1850848"/>
            <a:ext cx="3535570" cy="646331"/>
            <a:chOff x="4328215" y="1850848"/>
            <a:chExt cx="3535570" cy="646331"/>
          </a:xfrm>
        </p:grpSpPr>
        <p:sp>
          <p:nvSpPr>
            <p:cNvPr id="45" name="文本框 44"/>
            <p:cNvSpPr txBox="1"/>
            <p:nvPr/>
          </p:nvSpPr>
          <p:spPr>
            <a:xfrm>
              <a:off x="4328215" y="1850848"/>
              <a:ext cx="615389" cy="646331"/>
            </a:xfrm>
            <a:prstGeom prst="rect">
              <a:avLst/>
            </a:prstGeom>
            <a:noFill/>
          </p:spPr>
          <p:txBody>
            <a:bodyPr wrap="square" rtlCol="0">
              <a:spAutoFit/>
            </a:bodyPr>
            <a:lstStyle/>
            <a:p>
              <a:r>
                <a:rPr lang="en-US" altLang="zh-CN" sz="3600" b="1" dirty="0" smtClean="0">
                  <a:solidFill>
                    <a:schemeClr val="tx1">
                      <a:lumMod val="85000"/>
                      <a:lumOff val="15000"/>
                    </a:schemeClr>
                  </a:solidFill>
                  <a:latin typeface="Agency FB" panose="020B0503020202020204" pitchFamily="34" charset="0"/>
                </a:rPr>
                <a:t>02</a:t>
              </a:r>
              <a:endParaRPr lang="zh-CN" altLang="en-US" sz="3600" b="1" dirty="0">
                <a:solidFill>
                  <a:schemeClr val="tx1">
                    <a:lumMod val="85000"/>
                    <a:lumOff val="15000"/>
                  </a:schemeClr>
                </a:solidFill>
                <a:latin typeface="Agency FB" panose="020B0503020202020204" pitchFamily="34" charset="0"/>
              </a:endParaRPr>
            </a:p>
          </p:txBody>
        </p:sp>
        <p:sp>
          <p:nvSpPr>
            <p:cNvPr id="52" name="文本框 51"/>
            <p:cNvSpPr txBox="1"/>
            <p:nvPr/>
          </p:nvSpPr>
          <p:spPr>
            <a:xfrm>
              <a:off x="4861622" y="1850848"/>
              <a:ext cx="3002163" cy="646331"/>
            </a:xfrm>
            <a:prstGeom prst="rect">
              <a:avLst/>
            </a:prstGeom>
            <a:noFill/>
          </p:spPr>
          <p:txBody>
            <a:bodyPr wrap="square" rtlCol="0">
              <a:spAutoFit/>
            </a:bodyPr>
            <a:lstStyle/>
            <a:p>
              <a:r>
                <a:rPr lang="en-US" altLang="zh-CN" sz="3600" b="1" dirty="0" smtClean="0">
                  <a:solidFill>
                    <a:srgbClr val="D70000"/>
                  </a:solidFill>
                  <a:latin typeface="Agency FB" panose="020B0503020202020204" pitchFamily="34" charset="0"/>
                </a:rPr>
                <a:t>ADD YOUR TITLE</a:t>
              </a:r>
              <a:endParaRPr lang="zh-CN" altLang="en-US" sz="3600" b="1" dirty="0">
                <a:solidFill>
                  <a:srgbClr val="D70000"/>
                </a:solidFill>
                <a:latin typeface="Agency FB" panose="020B0503020202020204" pitchFamily="34" charset="0"/>
              </a:endParaRPr>
            </a:p>
          </p:txBody>
        </p:sp>
      </p:grpSp>
      <p:cxnSp>
        <p:nvCxnSpPr>
          <p:cNvPr id="53" name="直接连接符 52"/>
          <p:cNvCxnSpPr/>
          <p:nvPr/>
        </p:nvCxnSpPr>
        <p:spPr>
          <a:xfrm>
            <a:off x="4328215" y="2453470"/>
            <a:ext cx="353557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4301613" y="2511927"/>
            <a:ext cx="3588774" cy="1200329"/>
          </a:xfrm>
          <a:prstGeom prst="rect">
            <a:avLst/>
          </a:prstGeom>
        </p:spPr>
        <p:txBody>
          <a:bodyPr wrap="square">
            <a:spAutoFit/>
          </a:bodyPr>
          <a:lstStyle/>
          <a:p>
            <a:pPr algn="just"/>
            <a:r>
              <a:rPr lang="en-US" altLang="zh-CN" dirty="0" smtClean="0">
                <a:solidFill>
                  <a:schemeClr val="bg2">
                    <a:lumMod val="25000"/>
                  </a:schemeClr>
                </a:solidFill>
                <a:latin typeface="Agency FB" panose="020B0503020202020204" pitchFamily="34" charset="0"/>
                <a:cs typeface="Arial" panose="020B0604020202020204" pitchFamily="34" charset="0"/>
              </a:rPr>
              <a:t>Clarity Leads to Power. When we're clear, we're more effective. Our clarity reduces our mistakes and enables us to enlist the help of others. </a:t>
            </a:r>
            <a:endParaRPr lang="zh-CN" altLang="en-US" dirty="0" smtClean="0">
              <a:solidFill>
                <a:schemeClr val="bg2">
                  <a:lumMod val="25000"/>
                </a:schemeClr>
              </a:solidFill>
              <a:latin typeface="Agency FB" panose="020B0503020202020204" pitchFamily="34" charset="0"/>
              <a:cs typeface="Arial" panose="020B0604020202020204" pitchFamily="34" charset="0"/>
            </a:endParaRPr>
          </a:p>
        </p:txBody>
      </p:sp>
      <p:grpSp>
        <p:nvGrpSpPr>
          <p:cNvPr id="22" name="组合 21"/>
          <p:cNvGrpSpPr/>
          <p:nvPr/>
        </p:nvGrpSpPr>
        <p:grpSpPr>
          <a:xfrm>
            <a:off x="8398459" y="4154354"/>
            <a:ext cx="3535570" cy="646331"/>
            <a:chOff x="8398459" y="4154354"/>
            <a:chExt cx="3535570" cy="646331"/>
          </a:xfrm>
        </p:grpSpPr>
        <p:sp>
          <p:nvSpPr>
            <p:cNvPr id="56" name="文本框 55"/>
            <p:cNvSpPr txBox="1"/>
            <p:nvPr/>
          </p:nvSpPr>
          <p:spPr>
            <a:xfrm>
              <a:off x="8398459" y="4154354"/>
              <a:ext cx="615389" cy="646331"/>
            </a:xfrm>
            <a:prstGeom prst="rect">
              <a:avLst/>
            </a:prstGeom>
            <a:noFill/>
          </p:spPr>
          <p:txBody>
            <a:bodyPr wrap="square" rtlCol="0">
              <a:spAutoFit/>
            </a:bodyPr>
            <a:lstStyle/>
            <a:p>
              <a:r>
                <a:rPr lang="en-US" altLang="zh-CN" sz="3600" b="1" dirty="0" smtClean="0">
                  <a:solidFill>
                    <a:schemeClr val="tx1">
                      <a:lumMod val="85000"/>
                      <a:lumOff val="15000"/>
                    </a:schemeClr>
                  </a:solidFill>
                  <a:latin typeface="Agency FB" panose="020B0503020202020204" pitchFamily="34" charset="0"/>
                </a:rPr>
                <a:t>03</a:t>
              </a:r>
              <a:endParaRPr lang="zh-CN" altLang="en-US" sz="3600" b="1" dirty="0">
                <a:solidFill>
                  <a:schemeClr val="tx1">
                    <a:lumMod val="85000"/>
                    <a:lumOff val="15000"/>
                  </a:schemeClr>
                </a:solidFill>
                <a:latin typeface="Agency FB" panose="020B0503020202020204" pitchFamily="34" charset="0"/>
              </a:endParaRPr>
            </a:p>
          </p:txBody>
        </p:sp>
        <p:sp>
          <p:nvSpPr>
            <p:cNvPr id="57" name="文本框 56"/>
            <p:cNvSpPr txBox="1"/>
            <p:nvPr/>
          </p:nvSpPr>
          <p:spPr>
            <a:xfrm>
              <a:off x="8931866" y="4154354"/>
              <a:ext cx="3002163" cy="646331"/>
            </a:xfrm>
            <a:prstGeom prst="rect">
              <a:avLst/>
            </a:prstGeom>
            <a:noFill/>
          </p:spPr>
          <p:txBody>
            <a:bodyPr wrap="square" rtlCol="0">
              <a:spAutoFit/>
            </a:bodyPr>
            <a:lstStyle/>
            <a:p>
              <a:r>
                <a:rPr lang="en-US" altLang="zh-CN" sz="3600" b="1" dirty="0" smtClean="0">
                  <a:solidFill>
                    <a:srgbClr val="D70000"/>
                  </a:solidFill>
                  <a:latin typeface="Agency FB" panose="020B0503020202020204" pitchFamily="34" charset="0"/>
                </a:rPr>
                <a:t>ADD YOUR TITLE</a:t>
              </a:r>
              <a:endParaRPr lang="zh-CN" altLang="en-US" sz="3600" b="1" dirty="0">
                <a:solidFill>
                  <a:srgbClr val="D70000"/>
                </a:solidFill>
                <a:latin typeface="Agency FB" panose="020B0503020202020204" pitchFamily="34" charset="0"/>
              </a:endParaRPr>
            </a:p>
          </p:txBody>
        </p:sp>
      </p:grpSp>
      <p:cxnSp>
        <p:nvCxnSpPr>
          <p:cNvPr id="58" name="直接连接符 57"/>
          <p:cNvCxnSpPr/>
          <p:nvPr/>
        </p:nvCxnSpPr>
        <p:spPr>
          <a:xfrm>
            <a:off x="8398459" y="4756976"/>
            <a:ext cx="353557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9" name="矩形 58"/>
          <p:cNvSpPr/>
          <p:nvPr/>
        </p:nvSpPr>
        <p:spPr>
          <a:xfrm>
            <a:off x="8371857" y="4815433"/>
            <a:ext cx="3588774" cy="1200329"/>
          </a:xfrm>
          <a:prstGeom prst="rect">
            <a:avLst/>
          </a:prstGeom>
        </p:spPr>
        <p:txBody>
          <a:bodyPr wrap="square">
            <a:spAutoFit/>
          </a:bodyPr>
          <a:lstStyle/>
          <a:p>
            <a:pPr algn="just"/>
            <a:r>
              <a:rPr lang="en-US" altLang="zh-CN" dirty="0" smtClean="0">
                <a:solidFill>
                  <a:schemeClr val="bg2">
                    <a:lumMod val="25000"/>
                  </a:schemeClr>
                </a:solidFill>
                <a:latin typeface="Agency FB" panose="020B0503020202020204" pitchFamily="34" charset="0"/>
                <a:cs typeface="Arial" panose="020B0604020202020204" pitchFamily="34" charset="0"/>
              </a:rPr>
              <a:t>Clarity Leads to Power. When we're clear, we're more effective. Our clarity reduces our mistakes and enables us to enlist the help of others. </a:t>
            </a:r>
            <a:endParaRPr lang="zh-CN" altLang="en-US" dirty="0" smtClean="0">
              <a:solidFill>
                <a:schemeClr val="bg2">
                  <a:lumMod val="25000"/>
                </a:schemeClr>
              </a:solidFill>
              <a:latin typeface="Agency FB" panose="020B0503020202020204" pitchFamily="34" charset="0"/>
              <a:cs typeface="Arial" panose="020B0604020202020204" pitchFamily="34" charset="0"/>
            </a:endParaRPr>
          </a:p>
        </p:txBody>
      </p:sp>
    </p:spTree>
    <p:extLst>
      <p:ext uri="{BB962C8B-B14F-4D97-AF65-F5344CB8AC3E}">
        <p14:creationId xmlns:p14="http://schemas.microsoft.com/office/powerpoint/2010/main" val="3956455692"/>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350"/>
                                        <p:tgtEl>
                                          <p:spTgt spid="17"/>
                                        </p:tgtEl>
                                      </p:cBhvr>
                                    </p:animEffect>
                                  </p:childTnLst>
                                </p:cTn>
                              </p:par>
                            </p:childTnLst>
                          </p:cTn>
                        </p:par>
                        <p:par>
                          <p:cTn id="28" fill="hold">
                            <p:stCondLst>
                              <p:cond delay="285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par>
                          <p:cTn id="32" fill="hold">
                            <p:stCondLst>
                              <p:cond delay="335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3850"/>
                            </p:stCondLst>
                            <p:childTnLst>
                              <p:par>
                                <p:cTn id="37" presetID="22" presetClass="entr" presetSubtype="4"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par>
                          <p:cTn id="40" fill="hold">
                            <p:stCondLst>
                              <p:cond delay="4350"/>
                            </p:stCondLst>
                            <p:childTnLst>
                              <p:par>
                                <p:cTn id="41" presetID="22" presetClass="entr" presetSubtype="8" fill="hold" nodeType="after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left)">
                                      <p:cBhvr>
                                        <p:cTn id="43" dur="350"/>
                                        <p:tgtEl>
                                          <p:spTgt spid="53"/>
                                        </p:tgtEl>
                                      </p:cBhvr>
                                    </p:animEffect>
                                  </p:childTnLst>
                                </p:cTn>
                              </p:par>
                            </p:childTnLst>
                          </p:cTn>
                        </p:par>
                        <p:par>
                          <p:cTn id="44" fill="hold">
                            <p:stCondLst>
                              <p:cond delay="4700"/>
                            </p:stCondLst>
                            <p:childTnLst>
                              <p:par>
                                <p:cTn id="45" presetID="10" presetClass="entr" presetSubtype="0" fill="hold" grpId="0" nodeType="after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childTnLst>
                          </p:cTn>
                        </p:par>
                        <p:par>
                          <p:cTn id="48" fill="hold">
                            <p:stCondLst>
                              <p:cond delay="5200"/>
                            </p:stCondLst>
                            <p:childTnLst>
                              <p:par>
                                <p:cTn id="49" presetID="10"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par>
                          <p:cTn id="52" fill="hold">
                            <p:stCondLst>
                              <p:cond delay="5700"/>
                            </p:stCondLst>
                            <p:childTnLst>
                              <p:par>
                                <p:cTn id="53" presetID="22" presetClass="entr" presetSubtype="4" fill="hold"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par>
                          <p:cTn id="56" fill="hold">
                            <p:stCondLst>
                              <p:cond delay="6200"/>
                            </p:stCondLst>
                            <p:childTnLst>
                              <p:par>
                                <p:cTn id="57" presetID="22" presetClass="entr" presetSubtype="8" fill="hold" nodeType="after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wipe(left)">
                                      <p:cBhvr>
                                        <p:cTn id="59" dur="350"/>
                                        <p:tgtEl>
                                          <p:spTgt spid="58"/>
                                        </p:tgtEl>
                                      </p:cBhvr>
                                    </p:animEffect>
                                  </p:childTnLst>
                                </p:cTn>
                              </p:par>
                            </p:childTnLst>
                          </p:cTn>
                        </p:par>
                        <p:par>
                          <p:cTn id="60" fill="hold">
                            <p:stCondLst>
                              <p:cond delay="6550"/>
                            </p:stCondLst>
                            <p:childTnLst>
                              <p:par>
                                <p:cTn id="61" presetID="10" presetClass="entr" presetSubtype="0" fill="hold" grpId="0" nodeType="after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 grpId="0" animBg="1"/>
      <p:bldP spid="23" grpId="0" animBg="1"/>
      <p:bldP spid="24" grpId="0" animBg="1"/>
      <p:bldP spid="18" grpId="0"/>
      <p:bldP spid="54" grpId="0"/>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6096000" y="0"/>
            <a:ext cx="6096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30626" y="72570"/>
            <a:ext cx="899885" cy="261610"/>
          </a:xfrm>
          <a:prstGeom prst="rect">
            <a:avLst/>
          </a:prstGeom>
          <a:noFill/>
        </p:spPr>
        <p:txBody>
          <a:bodyPr wrap="square" rtlCol="0">
            <a:spAutoFit/>
          </a:bodyPr>
          <a:lstStyle/>
          <a:p>
            <a:r>
              <a:rPr lang="en-US" altLang="zh-CN" sz="1100" dirty="0" smtClean="0">
                <a:solidFill>
                  <a:schemeClr val="bg2">
                    <a:lumMod val="25000"/>
                  </a:schemeClr>
                </a:solidFill>
                <a:latin typeface="Arial" panose="020B0604020202020204" pitchFamily="34" charset="0"/>
                <a:cs typeface="Arial" panose="020B0604020202020204" pitchFamily="34" charset="0"/>
              </a:rPr>
              <a:t>LOGO</a:t>
            </a:r>
            <a:endParaRPr lang="zh-CN" altLang="en-US" sz="1100" dirty="0">
              <a:solidFill>
                <a:schemeClr val="bg2">
                  <a:lumMod val="25000"/>
                </a:schemeClr>
              </a:solidFill>
              <a:latin typeface="Arial" panose="020B0604020202020204" pitchFamily="34" charset="0"/>
              <a:cs typeface="Arial" panose="020B0604020202020204" pitchFamily="34" charset="0"/>
            </a:endParaRPr>
          </a:p>
        </p:txBody>
      </p:sp>
      <p:sp>
        <p:nvSpPr>
          <p:cNvPr id="6" name="文本框 5"/>
          <p:cNvSpPr txBox="1"/>
          <p:nvPr/>
        </p:nvSpPr>
        <p:spPr>
          <a:xfrm>
            <a:off x="742354" y="753680"/>
            <a:ext cx="3271982" cy="923330"/>
          </a:xfrm>
          <a:prstGeom prst="rect">
            <a:avLst/>
          </a:prstGeom>
          <a:noFill/>
        </p:spPr>
        <p:txBody>
          <a:bodyPr wrap="square" rtlCol="0">
            <a:spAutoFit/>
          </a:bodyPr>
          <a:lstStyle/>
          <a:p>
            <a:r>
              <a:rPr lang="en-US" altLang="zh-CN" sz="5400" dirty="0" smtClean="0">
                <a:solidFill>
                  <a:srgbClr val="D70000"/>
                </a:solidFill>
                <a:latin typeface="Impact" panose="020B0806030902050204" pitchFamily="34" charset="0"/>
              </a:rPr>
              <a:t>CONTENTS</a:t>
            </a:r>
          </a:p>
        </p:txBody>
      </p:sp>
      <p:grpSp>
        <p:nvGrpSpPr>
          <p:cNvPr id="9" name="组合 8"/>
          <p:cNvGrpSpPr/>
          <p:nvPr/>
        </p:nvGrpSpPr>
        <p:grpSpPr>
          <a:xfrm>
            <a:off x="-14514" y="681110"/>
            <a:ext cx="3636000" cy="72000"/>
            <a:chOff x="4717143" y="1103086"/>
            <a:chExt cx="3483428" cy="108000"/>
          </a:xfrm>
        </p:grpSpPr>
        <p:sp>
          <p:nvSpPr>
            <p:cNvPr id="7" name="矩形 6"/>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6" name="直接连接符 15"/>
          <p:cNvCxnSpPr/>
          <p:nvPr/>
        </p:nvCxnSpPr>
        <p:spPr>
          <a:xfrm>
            <a:off x="6320970" y="2999709"/>
            <a:ext cx="55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6320970" y="4222010"/>
            <a:ext cx="55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320970" y="5381166"/>
            <a:ext cx="55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6270168" y="1940504"/>
            <a:ext cx="6069380" cy="1015663"/>
            <a:chOff x="6270168" y="1940504"/>
            <a:chExt cx="6069380" cy="1015663"/>
          </a:xfrm>
        </p:grpSpPr>
        <p:sp>
          <p:nvSpPr>
            <p:cNvPr id="10" name="文本框 9"/>
            <p:cNvSpPr txBox="1"/>
            <p:nvPr/>
          </p:nvSpPr>
          <p:spPr>
            <a:xfrm>
              <a:off x="6270168" y="1940504"/>
              <a:ext cx="957943" cy="1015663"/>
            </a:xfrm>
            <a:prstGeom prst="rect">
              <a:avLst/>
            </a:prstGeom>
            <a:noFill/>
          </p:spPr>
          <p:txBody>
            <a:bodyPr wrap="square" rtlCol="0">
              <a:spAutoFit/>
            </a:bodyPr>
            <a:lstStyle/>
            <a:p>
              <a:pPr algn="ctr"/>
              <a:r>
                <a:rPr lang="en-US" altLang="zh-CN" sz="6000" b="1" dirty="0" smtClean="0">
                  <a:solidFill>
                    <a:schemeClr val="bg1"/>
                  </a:solidFill>
                  <a:latin typeface="Agency FB" panose="020B0503020202020204" pitchFamily="34" charset="0"/>
                </a:rPr>
                <a:t>01</a:t>
              </a:r>
              <a:endParaRPr lang="zh-CN" altLang="en-US" sz="6000" b="1" dirty="0">
                <a:solidFill>
                  <a:schemeClr val="bg1"/>
                </a:solidFill>
                <a:latin typeface="Agency FB" panose="020B0503020202020204" pitchFamily="34" charset="0"/>
              </a:endParaRPr>
            </a:p>
          </p:txBody>
        </p:sp>
        <p:sp>
          <p:nvSpPr>
            <p:cNvPr id="19" name="文本框 18"/>
            <p:cNvSpPr txBox="1"/>
            <p:nvPr/>
          </p:nvSpPr>
          <p:spPr>
            <a:xfrm>
              <a:off x="7340509" y="2063614"/>
              <a:ext cx="4999039" cy="769441"/>
            </a:xfrm>
            <a:prstGeom prst="rect">
              <a:avLst/>
            </a:prstGeom>
            <a:noFill/>
          </p:spPr>
          <p:txBody>
            <a:bodyPr wrap="square" rtlCol="0">
              <a:spAutoFit/>
            </a:bodyPr>
            <a:lstStyle/>
            <a:p>
              <a:r>
                <a:rPr lang="en-US" altLang="zh-CN" sz="4400" b="1" dirty="0" smtClean="0">
                  <a:solidFill>
                    <a:schemeClr val="bg1"/>
                  </a:solidFill>
                  <a:latin typeface="Agency FB" panose="020B0503020202020204" pitchFamily="34" charset="0"/>
                </a:rPr>
                <a:t>ABOUT OUR </a:t>
              </a:r>
              <a:r>
                <a:rPr lang="en-US" altLang="zh-CN" sz="4400" b="1" dirty="0" smtClean="0">
                  <a:solidFill>
                    <a:srgbClr val="D70000"/>
                  </a:solidFill>
                  <a:latin typeface="Agency FB" panose="020B0503020202020204" pitchFamily="34" charset="0"/>
                </a:rPr>
                <a:t>BUSINESS</a:t>
              </a:r>
            </a:p>
          </p:txBody>
        </p:sp>
      </p:grpSp>
      <p:grpSp>
        <p:nvGrpSpPr>
          <p:cNvPr id="26" name="组合 25"/>
          <p:cNvGrpSpPr/>
          <p:nvPr/>
        </p:nvGrpSpPr>
        <p:grpSpPr>
          <a:xfrm>
            <a:off x="6270168" y="3124799"/>
            <a:ext cx="6069380" cy="1015663"/>
            <a:chOff x="6270168" y="3124799"/>
            <a:chExt cx="6069380" cy="1015663"/>
          </a:xfrm>
        </p:grpSpPr>
        <p:sp>
          <p:nvSpPr>
            <p:cNvPr id="11" name="文本框 10"/>
            <p:cNvSpPr txBox="1"/>
            <p:nvPr/>
          </p:nvSpPr>
          <p:spPr>
            <a:xfrm>
              <a:off x="6270168" y="3124799"/>
              <a:ext cx="957943" cy="1015663"/>
            </a:xfrm>
            <a:prstGeom prst="rect">
              <a:avLst/>
            </a:prstGeom>
            <a:noFill/>
          </p:spPr>
          <p:txBody>
            <a:bodyPr wrap="square" rtlCol="0">
              <a:spAutoFit/>
            </a:bodyPr>
            <a:lstStyle/>
            <a:p>
              <a:pPr algn="ctr"/>
              <a:r>
                <a:rPr lang="en-US" altLang="zh-CN" sz="6000" b="1" dirty="0" smtClean="0">
                  <a:solidFill>
                    <a:schemeClr val="bg1"/>
                  </a:solidFill>
                  <a:latin typeface="Agency FB" panose="020B0503020202020204" pitchFamily="34" charset="0"/>
                </a:rPr>
                <a:t>02</a:t>
              </a:r>
              <a:endParaRPr lang="zh-CN" altLang="en-US" sz="6000" b="1" dirty="0">
                <a:solidFill>
                  <a:schemeClr val="bg1"/>
                </a:solidFill>
                <a:latin typeface="Agency FB" panose="020B0503020202020204" pitchFamily="34" charset="0"/>
              </a:endParaRPr>
            </a:p>
          </p:txBody>
        </p:sp>
        <p:sp>
          <p:nvSpPr>
            <p:cNvPr id="20" name="文本框 19"/>
            <p:cNvSpPr txBox="1"/>
            <p:nvPr/>
          </p:nvSpPr>
          <p:spPr>
            <a:xfrm>
              <a:off x="7340509" y="3257712"/>
              <a:ext cx="4999039" cy="769441"/>
            </a:xfrm>
            <a:prstGeom prst="rect">
              <a:avLst/>
            </a:prstGeom>
            <a:noFill/>
          </p:spPr>
          <p:txBody>
            <a:bodyPr wrap="square" rtlCol="0">
              <a:spAutoFit/>
            </a:bodyPr>
            <a:lstStyle/>
            <a:p>
              <a:r>
                <a:rPr lang="en-US" altLang="zh-CN" sz="4400" b="1" dirty="0" smtClean="0">
                  <a:solidFill>
                    <a:schemeClr val="bg1"/>
                  </a:solidFill>
                  <a:latin typeface="Agency FB" panose="020B0503020202020204" pitchFamily="34" charset="0"/>
                </a:rPr>
                <a:t>DATA</a:t>
              </a:r>
              <a:r>
                <a:rPr lang="en-US" altLang="zh-CN" sz="4400" b="1" dirty="0" smtClean="0">
                  <a:solidFill>
                    <a:schemeClr val="bg2">
                      <a:lumMod val="25000"/>
                    </a:schemeClr>
                  </a:solidFill>
                  <a:latin typeface="Agency FB" panose="020B0503020202020204" pitchFamily="34" charset="0"/>
                </a:rPr>
                <a:t> </a:t>
              </a:r>
              <a:r>
                <a:rPr lang="en-US" altLang="zh-CN" sz="4400" b="1" dirty="0" smtClean="0">
                  <a:solidFill>
                    <a:srgbClr val="D70000"/>
                  </a:solidFill>
                  <a:latin typeface="Agency FB" panose="020B0503020202020204" pitchFamily="34" charset="0"/>
                </a:rPr>
                <a:t>ANALYSIS</a:t>
              </a:r>
            </a:p>
          </p:txBody>
        </p:sp>
      </p:grpSp>
      <p:grpSp>
        <p:nvGrpSpPr>
          <p:cNvPr id="27" name="组合 26"/>
          <p:cNvGrpSpPr/>
          <p:nvPr/>
        </p:nvGrpSpPr>
        <p:grpSpPr>
          <a:xfrm>
            <a:off x="6270168" y="4309094"/>
            <a:ext cx="6069379" cy="1015663"/>
            <a:chOff x="6270168" y="4309094"/>
            <a:chExt cx="6069379" cy="1015663"/>
          </a:xfrm>
        </p:grpSpPr>
        <p:sp>
          <p:nvSpPr>
            <p:cNvPr id="12" name="文本框 11"/>
            <p:cNvSpPr txBox="1"/>
            <p:nvPr/>
          </p:nvSpPr>
          <p:spPr>
            <a:xfrm>
              <a:off x="6270168" y="4309094"/>
              <a:ext cx="957943" cy="1015663"/>
            </a:xfrm>
            <a:prstGeom prst="rect">
              <a:avLst/>
            </a:prstGeom>
            <a:noFill/>
          </p:spPr>
          <p:txBody>
            <a:bodyPr wrap="square" rtlCol="0">
              <a:spAutoFit/>
            </a:bodyPr>
            <a:lstStyle/>
            <a:p>
              <a:pPr algn="ctr"/>
              <a:r>
                <a:rPr lang="en-US" altLang="zh-CN" sz="6000" b="1" dirty="0" smtClean="0">
                  <a:solidFill>
                    <a:schemeClr val="bg1"/>
                  </a:solidFill>
                  <a:latin typeface="Agency FB" panose="020B0503020202020204" pitchFamily="34" charset="0"/>
                </a:rPr>
                <a:t>03</a:t>
              </a:r>
              <a:endParaRPr lang="zh-CN" altLang="en-US" sz="6000" b="1" dirty="0">
                <a:solidFill>
                  <a:schemeClr val="bg1"/>
                </a:solidFill>
                <a:latin typeface="Agency FB" panose="020B0503020202020204" pitchFamily="34" charset="0"/>
              </a:endParaRPr>
            </a:p>
          </p:txBody>
        </p:sp>
        <p:sp>
          <p:nvSpPr>
            <p:cNvPr id="21" name="文本框 20"/>
            <p:cNvSpPr txBox="1"/>
            <p:nvPr/>
          </p:nvSpPr>
          <p:spPr>
            <a:xfrm>
              <a:off x="7340508" y="4432204"/>
              <a:ext cx="4999039" cy="769441"/>
            </a:xfrm>
            <a:prstGeom prst="rect">
              <a:avLst/>
            </a:prstGeom>
            <a:noFill/>
          </p:spPr>
          <p:txBody>
            <a:bodyPr wrap="square" rtlCol="0">
              <a:spAutoFit/>
            </a:bodyPr>
            <a:lstStyle/>
            <a:p>
              <a:r>
                <a:rPr lang="en-US" altLang="zh-CN" sz="4400" b="1" dirty="0" smtClean="0">
                  <a:solidFill>
                    <a:schemeClr val="bg1"/>
                  </a:solidFill>
                  <a:latin typeface="Agency FB" panose="020B0503020202020204" pitchFamily="34" charset="0"/>
                </a:rPr>
                <a:t>OUR</a:t>
              </a:r>
              <a:r>
                <a:rPr lang="en-US" altLang="zh-CN" sz="4400" b="1" dirty="0" smtClean="0">
                  <a:solidFill>
                    <a:schemeClr val="bg2">
                      <a:lumMod val="25000"/>
                    </a:schemeClr>
                  </a:solidFill>
                  <a:latin typeface="Agency FB" panose="020B0503020202020204" pitchFamily="34" charset="0"/>
                </a:rPr>
                <a:t> </a:t>
              </a:r>
              <a:r>
                <a:rPr lang="en-US" altLang="zh-CN" sz="4400" b="1" dirty="0" smtClean="0">
                  <a:solidFill>
                    <a:srgbClr val="D70000"/>
                  </a:solidFill>
                  <a:latin typeface="Agency FB" panose="020B0503020202020204" pitchFamily="34" charset="0"/>
                </a:rPr>
                <a:t>SERVICE</a:t>
              </a:r>
            </a:p>
          </p:txBody>
        </p:sp>
      </p:grpSp>
      <p:grpSp>
        <p:nvGrpSpPr>
          <p:cNvPr id="28" name="组合 27"/>
          <p:cNvGrpSpPr/>
          <p:nvPr/>
        </p:nvGrpSpPr>
        <p:grpSpPr>
          <a:xfrm>
            <a:off x="6270168" y="5493389"/>
            <a:ext cx="6069379" cy="1015663"/>
            <a:chOff x="6270168" y="5493389"/>
            <a:chExt cx="6069379" cy="1015663"/>
          </a:xfrm>
        </p:grpSpPr>
        <p:sp>
          <p:nvSpPr>
            <p:cNvPr id="13" name="文本框 12"/>
            <p:cNvSpPr txBox="1"/>
            <p:nvPr/>
          </p:nvSpPr>
          <p:spPr>
            <a:xfrm>
              <a:off x="6270168" y="5493389"/>
              <a:ext cx="957943" cy="1015663"/>
            </a:xfrm>
            <a:prstGeom prst="rect">
              <a:avLst/>
            </a:prstGeom>
            <a:noFill/>
          </p:spPr>
          <p:txBody>
            <a:bodyPr wrap="square" rtlCol="0">
              <a:spAutoFit/>
            </a:bodyPr>
            <a:lstStyle/>
            <a:p>
              <a:pPr algn="ctr"/>
              <a:r>
                <a:rPr lang="en-US" altLang="zh-CN" sz="6000" b="1" dirty="0" smtClean="0">
                  <a:solidFill>
                    <a:schemeClr val="bg1"/>
                  </a:solidFill>
                  <a:latin typeface="Agency FB" panose="020B0503020202020204" pitchFamily="34" charset="0"/>
                </a:rPr>
                <a:t>04</a:t>
              </a:r>
              <a:endParaRPr lang="zh-CN" altLang="en-US" sz="6000" b="1" dirty="0">
                <a:solidFill>
                  <a:schemeClr val="bg1"/>
                </a:solidFill>
                <a:latin typeface="Agency FB" panose="020B0503020202020204" pitchFamily="34" charset="0"/>
              </a:endParaRPr>
            </a:p>
          </p:txBody>
        </p:sp>
        <p:sp>
          <p:nvSpPr>
            <p:cNvPr id="22" name="文本框 21"/>
            <p:cNvSpPr txBox="1"/>
            <p:nvPr/>
          </p:nvSpPr>
          <p:spPr>
            <a:xfrm>
              <a:off x="7340508" y="5616499"/>
              <a:ext cx="4999039" cy="769441"/>
            </a:xfrm>
            <a:prstGeom prst="rect">
              <a:avLst/>
            </a:prstGeom>
            <a:noFill/>
          </p:spPr>
          <p:txBody>
            <a:bodyPr wrap="square" rtlCol="0">
              <a:spAutoFit/>
            </a:bodyPr>
            <a:lstStyle/>
            <a:p>
              <a:r>
                <a:rPr lang="en-US" altLang="zh-CN" sz="4400" b="1" dirty="0" smtClean="0">
                  <a:solidFill>
                    <a:srgbClr val="D70000"/>
                  </a:solidFill>
                  <a:latin typeface="Agency FB" panose="020B0503020202020204" pitchFamily="34" charset="0"/>
                </a:rPr>
                <a:t>PORTFOLIO</a:t>
              </a:r>
            </a:p>
          </p:txBody>
        </p:sp>
      </p:grpSp>
      <p:sp>
        <p:nvSpPr>
          <p:cNvPr id="24" name="文本框 23"/>
          <p:cNvSpPr txBox="1"/>
          <p:nvPr/>
        </p:nvSpPr>
        <p:spPr>
          <a:xfrm>
            <a:off x="261256" y="1557012"/>
            <a:ext cx="3360230" cy="830997"/>
          </a:xfrm>
          <a:prstGeom prst="rect">
            <a:avLst/>
          </a:prstGeom>
          <a:noFill/>
        </p:spPr>
        <p:txBody>
          <a:bodyPr wrap="square" rtlCol="0">
            <a:spAutoFit/>
          </a:bodyPr>
          <a:lstStyle/>
          <a:p>
            <a:pPr algn="r"/>
            <a:r>
              <a:rPr lang="en-US" altLang="zh-CN" sz="1200" dirty="0" smtClean="0">
                <a:solidFill>
                  <a:schemeClr val="bg2">
                    <a:lumMod val="25000"/>
                  </a:schemeClr>
                </a:solidFill>
                <a:latin typeface="Arial" panose="020B0604020202020204" pitchFamily="34" charset="0"/>
                <a:cs typeface="Arial" panose="020B0604020202020204" pitchFamily="34" charset="0"/>
              </a:rPr>
              <a:t>Books possess an essence of immortality. </a:t>
            </a:r>
          </a:p>
          <a:p>
            <a:pPr algn="r"/>
            <a:r>
              <a:rPr lang="en-US" altLang="zh-CN" sz="1200" dirty="0" smtClean="0">
                <a:solidFill>
                  <a:schemeClr val="bg2">
                    <a:lumMod val="25000"/>
                  </a:schemeClr>
                </a:solidFill>
                <a:latin typeface="Arial" panose="020B0604020202020204" pitchFamily="34" charset="0"/>
                <a:cs typeface="Arial" panose="020B0604020202020204" pitchFamily="34" charset="0"/>
              </a:rPr>
              <a:t>They are by far the most lasting products of </a:t>
            </a:r>
          </a:p>
          <a:p>
            <a:pPr algn="r"/>
            <a:r>
              <a:rPr lang="en-US" altLang="zh-CN" sz="1200" dirty="0" smtClean="0">
                <a:solidFill>
                  <a:schemeClr val="bg2">
                    <a:lumMod val="25000"/>
                  </a:schemeClr>
                </a:solidFill>
                <a:latin typeface="Arial" panose="020B0604020202020204" pitchFamily="34" charset="0"/>
                <a:cs typeface="Arial" panose="020B0604020202020204" pitchFamily="34" charset="0"/>
              </a:rPr>
              <a:t>human effort. Temples and statues decay, but </a:t>
            </a:r>
          </a:p>
          <a:p>
            <a:pPr algn="r"/>
            <a:r>
              <a:rPr lang="en-US" altLang="zh-CN" sz="1200" dirty="0" smtClean="0">
                <a:solidFill>
                  <a:schemeClr val="bg2">
                    <a:lumMod val="25000"/>
                  </a:schemeClr>
                </a:solidFill>
                <a:latin typeface="Arial" panose="020B0604020202020204" pitchFamily="34" charset="0"/>
                <a:cs typeface="Arial" panose="020B0604020202020204" pitchFamily="34" charset="0"/>
              </a:rPr>
              <a:t>books survive.</a:t>
            </a:r>
          </a:p>
        </p:txBody>
      </p:sp>
    </p:spTree>
    <p:extLst>
      <p:ext uri="{BB962C8B-B14F-4D97-AF65-F5344CB8AC3E}">
        <p14:creationId xmlns:p14="http://schemas.microsoft.com/office/powerpoint/2010/main" val="1723921218"/>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4">
                                            <p:txEl>
                                              <p:pRg st="0" end="0"/>
                                            </p:txEl>
                                          </p:spTgt>
                                        </p:tgtEl>
                                        <p:attrNameLst>
                                          <p:attrName>style.visibility</p:attrName>
                                        </p:attrNameLst>
                                      </p:cBhvr>
                                      <p:to>
                                        <p:strVal val="visible"/>
                                      </p:to>
                                    </p:set>
                                    <p:animEffect transition="in" filter="wipe(down)">
                                      <p:cBhvr>
                                        <p:cTn id="16" dur="250"/>
                                        <p:tgtEl>
                                          <p:spTgt spid="24">
                                            <p:txEl>
                                              <p:pRg st="0" end="0"/>
                                            </p:txEl>
                                          </p:spTgt>
                                        </p:tgtEl>
                                      </p:cBhvr>
                                    </p:animEffect>
                                  </p:childTnLst>
                                </p:cTn>
                              </p:par>
                            </p:childTnLst>
                          </p:cTn>
                        </p:par>
                        <p:par>
                          <p:cTn id="17" fill="hold">
                            <p:stCondLst>
                              <p:cond delay="1250"/>
                            </p:stCondLst>
                            <p:childTnLst>
                              <p:par>
                                <p:cTn id="18" presetID="22" presetClass="entr" presetSubtype="4" fill="hold" grpId="0" nodeType="afterEffect">
                                  <p:stCondLst>
                                    <p:cond delay="0"/>
                                  </p:stCondLst>
                                  <p:childTnLst>
                                    <p:set>
                                      <p:cBhvr>
                                        <p:cTn id="19" dur="1" fill="hold">
                                          <p:stCondLst>
                                            <p:cond delay="0"/>
                                          </p:stCondLst>
                                        </p:cTn>
                                        <p:tgtEl>
                                          <p:spTgt spid="24">
                                            <p:txEl>
                                              <p:pRg st="1" end="1"/>
                                            </p:txEl>
                                          </p:spTgt>
                                        </p:tgtEl>
                                        <p:attrNameLst>
                                          <p:attrName>style.visibility</p:attrName>
                                        </p:attrNameLst>
                                      </p:cBhvr>
                                      <p:to>
                                        <p:strVal val="visible"/>
                                      </p:to>
                                    </p:set>
                                    <p:animEffect transition="in" filter="wipe(down)">
                                      <p:cBhvr>
                                        <p:cTn id="20" dur="250"/>
                                        <p:tgtEl>
                                          <p:spTgt spid="24">
                                            <p:txEl>
                                              <p:pRg st="1" end="1"/>
                                            </p:txEl>
                                          </p:spTgt>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24">
                                            <p:txEl>
                                              <p:pRg st="2" end="2"/>
                                            </p:txEl>
                                          </p:spTgt>
                                        </p:tgtEl>
                                        <p:attrNameLst>
                                          <p:attrName>style.visibility</p:attrName>
                                        </p:attrNameLst>
                                      </p:cBhvr>
                                      <p:to>
                                        <p:strVal val="visible"/>
                                      </p:to>
                                    </p:set>
                                    <p:animEffect transition="in" filter="wipe(down)">
                                      <p:cBhvr>
                                        <p:cTn id="24" dur="250"/>
                                        <p:tgtEl>
                                          <p:spTgt spid="24">
                                            <p:txEl>
                                              <p:pRg st="2" end="2"/>
                                            </p:txEl>
                                          </p:spTgt>
                                        </p:tgtEl>
                                      </p:cBhvr>
                                    </p:animEffect>
                                  </p:childTnLst>
                                </p:cTn>
                              </p:par>
                            </p:childTnLst>
                          </p:cTn>
                        </p:par>
                        <p:par>
                          <p:cTn id="25" fill="hold">
                            <p:stCondLst>
                              <p:cond delay="1750"/>
                            </p:stCondLst>
                            <p:childTnLst>
                              <p:par>
                                <p:cTn id="26" presetID="22" presetClass="entr" presetSubtype="4" fill="hold" grpId="0" nodeType="after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wipe(down)">
                                      <p:cBhvr>
                                        <p:cTn id="28" dur="250"/>
                                        <p:tgtEl>
                                          <p:spTgt spid="24">
                                            <p:txEl>
                                              <p:pRg st="3" end="3"/>
                                            </p:txEl>
                                          </p:spTgt>
                                        </p:tgtEl>
                                      </p:cBhvr>
                                    </p:animEffect>
                                  </p:childTnLst>
                                </p:cTn>
                              </p:par>
                            </p:childTnLst>
                          </p:cTn>
                        </p:par>
                        <p:par>
                          <p:cTn id="29" fill="hold">
                            <p:stCondLst>
                              <p:cond delay="2000"/>
                            </p:stCondLst>
                            <p:childTnLst>
                              <p:par>
                                <p:cTn id="30" presetID="22" presetClass="entr" presetSubtype="2"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right)">
                                      <p:cBhvr>
                                        <p:cTn id="32" dur="500"/>
                                        <p:tgtEl>
                                          <p:spTgt spid="23"/>
                                        </p:tgtEl>
                                      </p:cBhvr>
                                    </p:animEffect>
                                  </p:childTnLst>
                                </p:cTn>
                              </p:par>
                            </p:childTnLst>
                          </p:cTn>
                        </p:par>
                        <p:par>
                          <p:cTn id="33" fill="hold">
                            <p:stCondLst>
                              <p:cond delay="2500"/>
                            </p:stCondLst>
                            <p:childTnLst>
                              <p:par>
                                <p:cTn id="34" presetID="12" presetClass="entr" presetSubtype="4"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p:tgtEl>
                                          <p:spTgt spid="25"/>
                                        </p:tgtEl>
                                        <p:attrNameLst>
                                          <p:attrName>ppt_y</p:attrName>
                                        </p:attrNameLst>
                                      </p:cBhvr>
                                      <p:tavLst>
                                        <p:tav tm="0">
                                          <p:val>
                                            <p:strVal val="#ppt_y+#ppt_h*1.125000"/>
                                          </p:val>
                                        </p:tav>
                                        <p:tav tm="100000">
                                          <p:val>
                                            <p:strVal val="#ppt_y"/>
                                          </p:val>
                                        </p:tav>
                                      </p:tavLst>
                                    </p:anim>
                                    <p:animEffect transition="in" filter="wipe(up)">
                                      <p:cBhvr>
                                        <p:cTn id="37" dur="500"/>
                                        <p:tgtEl>
                                          <p:spTgt spid="25"/>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3500"/>
                            </p:stCondLst>
                            <p:childTnLst>
                              <p:par>
                                <p:cTn id="43" presetID="12" presetClass="entr" presetSubtype="4"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p:tgtEl>
                                          <p:spTgt spid="26"/>
                                        </p:tgtEl>
                                        <p:attrNameLst>
                                          <p:attrName>ppt_y</p:attrName>
                                        </p:attrNameLst>
                                      </p:cBhvr>
                                      <p:tavLst>
                                        <p:tav tm="0">
                                          <p:val>
                                            <p:strVal val="#ppt_y+#ppt_h*1.125000"/>
                                          </p:val>
                                        </p:tav>
                                        <p:tav tm="100000">
                                          <p:val>
                                            <p:strVal val="#ppt_y"/>
                                          </p:val>
                                        </p:tav>
                                      </p:tavLst>
                                    </p:anim>
                                    <p:animEffect transition="in" filter="wipe(up)">
                                      <p:cBhvr>
                                        <p:cTn id="46" dur="500"/>
                                        <p:tgtEl>
                                          <p:spTgt spid="26"/>
                                        </p:tgtEl>
                                      </p:cBhvr>
                                    </p:animEffect>
                                  </p:childTnLst>
                                </p:cTn>
                              </p:par>
                            </p:childTnLst>
                          </p:cTn>
                        </p:par>
                        <p:par>
                          <p:cTn id="47" fill="hold">
                            <p:stCondLst>
                              <p:cond delay="40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4500"/>
                            </p:stCondLst>
                            <p:childTnLst>
                              <p:par>
                                <p:cTn id="52" presetID="12" presetClass="entr" presetSubtype="4"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additive="base">
                                        <p:cTn id="54" dur="500"/>
                                        <p:tgtEl>
                                          <p:spTgt spid="27"/>
                                        </p:tgtEl>
                                        <p:attrNameLst>
                                          <p:attrName>ppt_y</p:attrName>
                                        </p:attrNameLst>
                                      </p:cBhvr>
                                      <p:tavLst>
                                        <p:tav tm="0">
                                          <p:val>
                                            <p:strVal val="#ppt_y+#ppt_h*1.125000"/>
                                          </p:val>
                                        </p:tav>
                                        <p:tav tm="100000">
                                          <p:val>
                                            <p:strVal val="#ppt_y"/>
                                          </p:val>
                                        </p:tav>
                                      </p:tavLst>
                                    </p:anim>
                                    <p:animEffect transition="in" filter="wipe(up)">
                                      <p:cBhvr>
                                        <p:cTn id="55" dur="500"/>
                                        <p:tgtEl>
                                          <p:spTgt spid="27"/>
                                        </p:tgtEl>
                                      </p:cBhvr>
                                    </p:animEffect>
                                  </p:childTnLst>
                                </p:cTn>
                              </p:par>
                            </p:childTnLst>
                          </p:cTn>
                        </p:par>
                        <p:par>
                          <p:cTn id="56" fill="hold">
                            <p:stCondLst>
                              <p:cond delay="5000"/>
                            </p:stCondLst>
                            <p:childTnLst>
                              <p:par>
                                <p:cTn id="57" presetID="22" presetClass="entr" presetSubtype="8"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left)">
                                      <p:cBhvr>
                                        <p:cTn id="59" dur="500"/>
                                        <p:tgtEl>
                                          <p:spTgt spid="18"/>
                                        </p:tgtEl>
                                      </p:cBhvr>
                                    </p:animEffect>
                                  </p:childTnLst>
                                </p:cTn>
                              </p:par>
                            </p:childTnLst>
                          </p:cTn>
                        </p:par>
                        <p:par>
                          <p:cTn id="60" fill="hold">
                            <p:stCondLst>
                              <p:cond delay="5500"/>
                            </p:stCondLst>
                            <p:childTnLst>
                              <p:par>
                                <p:cTn id="61" presetID="12" presetClass="entr" presetSubtype="4" fill="hold" nodeType="after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p:tgtEl>
                                          <p:spTgt spid="28"/>
                                        </p:tgtEl>
                                        <p:attrNameLst>
                                          <p:attrName>ppt_y</p:attrName>
                                        </p:attrNameLst>
                                      </p:cBhvr>
                                      <p:tavLst>
                                        <p:tav tm="0">
                                          <p:val>
                                            <p:strVal val="#ppt_y+#ppt_h*1.125000"/>
                                          </p:val>
                                        </p:tav>
                                        <p:tav tm="100000">
                                          <p:val>
                                            <p:strVal val="#ppt_y"/>
                                          </p:val>
                                        </p:tav>
                                      </p:tavLst>
                                    </p:anim>
                                    <p:animEffect transition="in" filter="wipe(up)">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p:bldP spid="2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cstate="print">
            <a:grayscl/>
            <a:extLst>
              <a:ext uri="{28A0092B-C50C-407E-A947-70E740481C1C}">
                <a14:useLocalDpi xmlns:a14="http://schemas.microsoft.com/office/drawing/2010/main" val="0"/>
              </a:ext>
            </a:extLst>
          </a:blip>
          <a:srcRect t="14068" b="1130"/>
          <a:stretch/>
        </p:blipFill>
        <p:spPr>
          <a:xfrm>
            <a:off x="0" y="-12901"/>
            <a:ext cx="12192000" cy="6889951"/>
          </a:xfrm>
          <a:prstGeom prst="rect">
            <a:avLst/>
          </a:prstGeom>
          <a:noFill/>
          <a:ln>
            <a:noFill/>
          </a:ln>
        </p:spPr>
      </p:pic>
      <p:sp>
        <p:nvSpPr>
          <p:cNvPr id="4" name="文本框 3"/>
          <p:cNvSpPr txBox="1"/>
          <p:nvPr/>
        </p:nvSpPr>
        <p:spPr>
          <a:xfrm>
            <a:off x="130626" y="72570"/>
            <a:ext cx="899885" cy="261610"/>
          </a:xfrm>
          <a:prstGeom prst="rect">
            <a:avLst/>
          </a:prstGeom>
          <a:noFill/>
        </p:spPr>
        <p:txBody>
          <a:bodyPr wrap="square" rtlCol="0">
            <a:spAutoFit/>
          </a:bodyPr>
          <a:lstStyle/>
          <a:p>
            <a:r>
              <a:rPr lang="en-US" altLang="zh-CN" sz="1100" dirty="0" smtClean="0">
                <a:solidFill>
                  <a:schemeClr val="bg2">
                    <a:lumMod val="25000"/>
                  </a:schemeClr>
                </a:solidFill>
                <a:latin typeface="Arial" panose="020B0604020202020204" pitchFamily="34" charset="0"/>
                <a:cs typeface="Arial" panose="020B0604020202020204" pitchFamily="34" charset="0"/>
              </a:rPr>
              <a:t>LOGO</a:t>
            </a:r>
            <a:endParaRPr lang="zh-CN" altLang="en-US" sz="1100" dirty="0">
              <a:solidFill>
                <a:schemeClr val="bg2">
                  <a:lumMod val="25000"/>
                </a:schemeClr>
              </a:solidFill>
              <a:latin typeface="Arial" panose="020B0604020202020204" pitchFamily="34" charset="0"/>
              <a:cs typeface="Arial" panose="020B0604020202020204" pitchFamily="34" charset="0"/>
            </a:endParaRPr>
          </a:p>
        </p:txBody>
      </p:sp>
      <p:grpSp>
        <p:nvGrpSpPr>
          <p:cNvPr id="5" name="组合 4"/>
          <p:cNvGrpSpPr/>
          <p:nvPr/>
        </p:nvGrpSpPr>
        <p:grpSpPr>
          <a:xfrm>
            <a:off x="-14288" y="2333627"/>
            <a:ext cx="4824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130626" y="2783432"/>
            <a:ext cx="4999039" cy="830997"/>
          </a:xfrm>
          <a:prstGeom prst="rect">
            <a:avLst/>
          </a:prstGeom>
          <a:noFill/>
        </p:spPr>
        <p:txBody>
          <a:bodyPr wrap="square" rtlCol="0">
            <a:spAutoFit/>
          </a:bodyPr>
          <a:lstStyle/>
          <a:p>
            <a:r>
              <a:rPr lang="en-US" altLang="zh-CN" sz="4800" b="1" dirty="0" smtClean="0">
                <a:solidFill>
                  <a:srgbClr val="D70000"/>
                </a:solidFill>
                <a:latin typeface="Agency FB" panose="020B0503020202020204" pitchFamily="34" charset="0"/>
              </a:rPr>
              <a:t>PORTFOLIO</a:t>
            </a:r>
          </a:p>
        </p:txBody>
      </p:sp>
      <p:sp>
        <p:nvSpPr>
          <p:cNvPr id="9" name="文本框 8"/>
          <p:cNvSpPr txBox="1"/>
          <p:nvPr/>
        </p:nvSpPr>
        <p:spPr>
          <a:xfrm>
            <a:off x="130626" y="2422882"/>
            <a:ext cx="2498274" cy="523220"/>
          </a:xfrm>
          <a:prstGeom prst="rect">
            <a:avLst/>
          </a:prstGeom>
          <a:noFill/>
        </p:spPr>
        <p:txBody>
          <a:bodyPr wrap="square" rtlCol="0">
            <a:spAutoFit/>
          </a:bodyPr>
          <a:lstStyle/>
          <a:p>
            <a:r>
              <a:rPr lang="en-US" altLang="zh-CN" sz="2800" b="1" dirty="0" smtClean="0">
                <a:solidFill>
                  <a:schemeClr val="bg2">
                    <a:lumMod val="25000"/>
                  </a:schemeClr>
                </a:solidFill>
                <a:latin typeface="Agency FB" panose="020B0503020202020204" pitchFamily="34" charset="0"/>
              </a:rPr>
              <a:t>The Fourth Part</a:t>
            </a:r>
            <a:endParaRPr lang="en-US" altLang="zh-CN" sz="2800" b="1" dirty="0" smtClean="0">
              <a:solidFill>
                <a:srgbClr val="D70000"/>
              </a:solidFill>
              <a:latin typeface="Agency FB" panose="020B0503020202020204" pitchFamily="34" charset="0"/>
            </a:endParaRPr>
          </a:p>
        </p:txBody>
      </p:sp>
      <p:sp>
        <p:nvSpPr>
          <p:cNvPr id="10" name="文本框 9"/>
          <p:cNvSpPr txBox="1"/>
          <p:nvPr/>
        </p:nvSpPr>
        <p:spPr>
          <a:xfrm>
            <a:off x="159202" y="3477901"/>
            <a:ext cx="4886183" cy="646331"/>
          </a:xfrm>
          <a:prstGeom prst="rect">
            <a:avLst/>
          </a:prstGeom>
          <a:noFill/>
        </p:spPr>
        <p:txBody>
          <a:bodyPr wrap="square" rtlCol="0">
            <a:spAutoFit/>
          </a:bodyPr>
          <a:lstStyle/>
          <a:p>
            <a:r>
              <a:rPr lang="en-US" altLang="zh-CN" sz="12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a:t>
            </a:r>
          </a:p>
          <a:p>
            <a:r>
              <a:rPr lang="en-US" altLang="zh-CN" sz="1200" dirty="0" smtClean="0">
                <a:solidFill>
                  <a:schemeClr val="bg2">
                    <a:lumMod val="25000"/>
                  </a:schemeClr>
                </a:solidFill>
                <a:latin typeface="Arial" panose="020B0604020202020204" pitchFamily="34" charset="0"/>
                <a:cs typeface="Arial" panose="020B0604020202020204" pitchFamily="34" charset="0"/>
              </a:rPr>
              <a:t>lasting products of human effort. Temples and statues decay, but </a:t>
            </a:r>
          </a:p>
          <a:p>
            <a:r>
              <a:rPr lang="en-US" altLang="zh-CN" sz="1200" dirty="0" smtClean="0">
                <a:solidFill>
                  <a:schemeClr val="bg2">
                    <a:lumMod val="25000"/>
                  </a:schemeClr>
                </a:solidFill>
                <a:latin typeface="Arial" panose="020B0604020202020204" pitchFamily="34" charset="0"/>
                <a:cs typeface="Arial" panose="020B0604020202020204" pitchFamily="34" charset="0"/>
              </a:rPr>
              <a:t>books survive.</a:t>
            </a:r>
          </a:p>
        </p:txBody>
      </p:sp>
      <p:sp>
        <p:nvSpPr>
          <p:cNvPr id="12" name="平行四边形 11"/>
          <p:cNvSpPr/>
          <p:nvPr/>
        </p:nvSpPr>
        <p:spPr>
          <a:xfrm>
            <a:off x="9114508" y="4213132"/>
            <a:ext cx="2100953" cy="2654016"/>
          </a:xfrm>
          <a:prstGeom prst="parallelogram">
            <a:avLst>
              <a:gd name="adj" fmla="val 29969"/>
            </a:avLst>
          </a:prstGeom>
          <a:solidFill>
            <a:srgbClr val="D7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a:off x="7700571" y="-44852"/>
            <a:ext cx="3924000" cy="6912000"/>
          </a:xfrm>
          <a:prstGeom prst="parallelogram">
            <a:avLst>
              <a:gd name="adj" fmla="val 40122"/>
            </a:avLst>
          </a:prstGeom>
          <a:solidFill>
            <a:srgbClr val="D7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p:nvCxnSpPr>
        <p:spPr>
          <a:xfrm flipH="1">
            <a:off x="7593512" y="-12901"/>
            <a:ext cx="1575697" cy="6889951"/>
          </a:xfrm>
          <a:prstGeom prst="line">
            <a:avLst/>
          </a:prstGeom>
          <a:ln w="15875">
            <a:solidFill>
              <a:srgbClr val="D7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64725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50"/>
                                        <p:tgtEl>
                                          <p:spTgt spid="5"/>
                                        </p:tgtEl>
                                      </p:cBhvr>
                                    </p:animEffect>
                                  </p:childTnLst>
                                </p:cTn>
                              </p:par>
                            </p:childTnLst>
                          </p:cTn>
                        </p:par>
                        <p:par>
                          <p:cTn id="8" fill="hold">
                            <p:stCondLst>
                              <p:cond delay="35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850"/>
                            </p:stCondLst>
                            <p:childTnLst>
                              <p:par>
                                <p:cTn id="13" presetID="1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par>
                          <p:cTn id="17" fill="hold">
                            <p:stCondLst>
                              <p:cond delay="1350"/>
                            </p:stCondLst>
                            <p:childTnLst>
                              <p:par>
                                <p:cTn id="18" presetID="22" presetClass="entr" presetSubtype="4"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down)">
                                      <p:cBhvr>
                                        <p:cTn id="20" dur="500"/>
                                        <p:tgtEl>
                                          <p:spTgt spid="10">
                                            <p:txEl>
                                              <p:pRg st="0" end="0"/>
                                            </p:txEl>
                                          </p:spTgt>
                                        </p:tgtEl>
                                      </p:cBhvr>
                                    </p:animEffect>
                                  </p:childTnLst>
                                </p:cTn>
                              </p:par>
                            </p:childTnLst>
                          </p:cTn>
                        </p:par>
                        <p:par>
                          <p:cTn id="21" fill="hold">
                            <p:stCondLst>
                              <p:cond delay="1850"/>
                            </p:stCondLst>
                            <p:childTnLst>
                              <p:par>
                                <p:cTn id="22" presetID="22" presetClass="entr" presetSubtype="4" fill="hold" grpId="0" nodeType="after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down)">
                                      <p:cBhvr>
                                        <p:cTn id="24" dur="500"/>
                                        <p:tgtEl>
                                          <p:spTgt spid="10">
                                            <p:txEl>
                                              <p:pRg st="1" end="1"/>
                                            </p:txEl>
                                          </p:spTgt>
                                        </p:tgtEl>
                                      </p:cBhvr>
                                    </p:animEffect>
                                  </p:childTnLst>
                                </p:cTn>
                              </p:par>
                            </p:childTnLst>
                          </p:cTn>
                        </p:par>
                        <p:par>
                          <p:cTn id="25" fill="hold">
                            <p:stCondLst>
                              <p:cond delay="2350"/>
                            </p:stCondLst>
                            <p:childTnLst>
                              <p:par>
                                <p:cTn id="26" presetID="22" presetClass="entr" presetSubtype="4" fill="hold" grpId="0" nodeType="after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par>
                          <p:cTn id="29" fill="hold">
                            <p:stCondLst>
                              <p:cond delay="2850"/>
                            </p:stCondLst>
                            <p:childTnLst>
                              <p:par>
                                <p:cTn id="30" presetID="22" presetClass="entr" presetSubtype="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400"/>
                                        <p:tgtEl>
                                          <p:spTgt spid="13"/>
                                        </p:tgtEl>
                                      </p:cBhvr>
                                    </p:animEffect>
                                  </p:childTnLst>
                                </p:cTn>
                              </p:par>
                            </p:childTnLst>
                          </p:cTn>
                        </p:par>
                        <p:par>
                          <p:cTn id="33" fill="hold">
                            <p:stCondLst>
                              <p:cond delay="3250"/>
                            </p:stCondLst>
                            <p:childTnLst>
                              <p:par>
                                <p:cTn id="34" presetID="22" presetClass="entr" presetSubtype="4"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350"/>
                                        <p:tgtEl>
                                          <p:spTgt spid="12"/>
                                        </p:tgtEl>
                                      </p:cBhvr>
                                    </p:animEffect>
                                  </p:childTnLst>
                                </p:cTn>
                              </p:par>
                            </p:childTnLst>
                          </p:cTn>
                        </p:par>
                        <p:par>
                          <p:cTn id="37" fill="hold">
                            <p:stCondLst>
                              <p:cond delay="3600"/>
                            </p:stCondLst>
                            <p:childTnLst>
                              <p:par>
                                <p:cTn id="38" presetID="22" presetClass="entr" presetSubtype="1"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build="p"/>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1" y="3322292"/>
            <a:ext cx="97315" cy="2052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173486" y="5410292"/>
            <a:ext cx="2717746" cy="769441"/>
          </a:xfrm>
          <a:prstGeom prst="rect">
            <a:avLst/>
          </a:prstGeom>
          <a:noFill/>
        </p:spPr>
        <p:txBody>
          <a:bodyPr wrap="square" rtlCol="0">
            <a:spAutoFit/>
          </a:bodyPr>
          <a:lstStyle/>
          <a:p>
            <a:pPr algn="r"/>
            <a:r>
              <a:rPr lang="en-US" altLang="zh-CN" sz="4400" dirty="0" smtClean="0">
                <a:solidFill>
                  <a:srgbClr val="D70000"/>
                </a:solidFill>
                <a:latin typeface="Impact" panose="020B0806030902050204" pitchFamily="34" charset="0"/>
              </a:rPr>
              <a:t>PORTFOLIO</a:t>
            </a:r>
          </a:p>
        </p:txBody>
      </p:sp>
      <p:grpSp>
        <p:nvGrpSpPr>
          <p:cNvPr id="5" name="组合 4"/>
          <p:cNvGrpSpPr/>
          <p:nvPr/>
        </p:nvGrpSpPr>
        <p:grpSpPr>
          <a:xfrm>
            <a:off x="-14514" y="5338292"/>
            <a:ext cx="3852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140462" y="6033771"/>
            <a:ext cx="3712910" cy="430887"/>
          </a:xfrm>
          <a:prstGeom prst="rect">
            <a:avLst/>
          </a:prstGeom>
          <a:noFill/>
        </p:spPr>
        <p:txBody>
          <a:bodyPr wrap="square" rtlCol="0">
            <a:spAutoFit/>
          </a:bodyPr>
          <a:lstStyle/>
          <a:p>
            <a:pPr algn="r"/>
            <a:r>
              <a:rPr lang="en-US" altLang="zh-CN" sz="1100" dirty="0" smtClean="0">
                <a:solidFill>
                  <a:schemeClr val="bg2">
                    <a:lumMod val="25000"/>
                  </a:schemeClr>
                </a:solidFill>
                <a:latin typeface="Agency FB" panose="020B0503020202020204" pitchFamily="34" charset="0"/>
                <a:cs typeface="Arial" panose="020B0604020202020204" pitchFamily="34" charset="0"/>
              </a:rPr>
              <a:t>Books possess an essence of immortality. They are by far the most lasting products of human effort. Temples and statues decay.</a:t>
            </a:r>
          </a:p>
        </p:txBody>
      </p:sp>
      <p:sp>
        <p:nvSpPr>
          <p:cNvPr id="2" name="矩形 1"/>
          <p:cNvSpPr/>
          <p:nvPr/>
        </p:nvSpPr>
        <p:spPr>
          <a:xfrm>
            <a:off x="-14514" y="-1"/>
            <a:ext cx="4022952" cy="3320807"/>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008438" y="0"/>
            <a:ext cx="8198076" cy="3320806"/>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391047" y="3320806"/>
            <a:ext cx="6815468" cy="279643"/>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391046" y="3600449"/>
            <a:ext cx="2276574" cy="3257549"/>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7660493" y="3600449"/>
            <a:ext cx="2276574" cy="3257549"/>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929940" y="3600449"/>
            <a:ext cx="2276574" cy="3257549"/>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40462" y="3859526"/>
            <a:ext cx="4776729" cy="954107"/>
          </a:xfrm>
          <a:prstGeom prst="rect">
            <a:avLst/>
          </a:prstGeom>
        </p:spPr>
        <p:txBody>
          <a:bodyPr wrap="square">
            <a:spAutoFit/>
          </a:bodyPr>
          <a:lstStyle/>
          <a:p>
            <a:r>
              <a:rPr lang="en-US" altLang="zh-CN" sz="1400" dirty="0" smtClean="0">
                <a:solidFill>
                  <a:schemeClr val="tx1">
                    <a:lumMod val="75000"/>
                    <a:lumOff val="25000"/>
                  </a:schemeClr>
                </a:solidFill>
                <a:latin typeface="Agency FB" panose="020B0503020202020204" pitchFamily="34" charset="0"/>
                <a:cs typeface="Arial" panose="020B0604020202020204" pitchFamily="34" charset="0"/>
              </a:rPr>
              <a:t>Just for today I will exercise my soul in three ways. I will do somebody a good turn and not get found out: If anybody knows of it, it will not count. I will do at least two things I don‘t want to do—just for exercise. I will not show anyone that my feelings are hurt: they may be hurt, but today I will not show it.</a:t>
            </a:r>
          </a:p>
        </p:txBody>
      </p:sp>
      <p:grpSp>
        <p:nvGrpSpPr>
          <p:cNvPr id="32" name="组合 31"/>
          <p:cNvGrpSpPr/>
          <p:nvPr/>
        </p:nvGrpSpPr>
        <p:grpSpPr>
          <a:xfrm>
            <a:off x="197612" y="3556934"/>
            <a:ext cx="813321" cy="261257"/>
            <a:chOff x="377371" y="3773714"/>
            <a:chExt cx="813321" cy="261257"/>
          </a:xfrm>
        </p:grpSpPr>
        <p:sp>
          <p:nvSpPr>
            <p:cNvPr id="28" name="菱形 27"/>
            <p:cNvSpPr/>
            <p:nvPr/>
          </p:nvSpPr>
          <p:spPr>
            <a:xfrm>
              <a:off x="377371" y="3773714"/>
              <a:ext cx="261257" cy="261257"/>
            </a:xfrm>
            <a:prstGeom prst="diamond">
              <a:avLst/>
            </a:prstGeom>
            <a:solidFill>
              <a:srgbClr val="D7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菱形 28"/>
            <p:cNvSpPr/>
            <p:nvPr/>
          </p:nvSpPr>
          <p:spPr>
            <a:xfrm>
              <a:off x="561392" y="3773714"/>
              <a:ext cx="261257" cy="261257"/>
            </a:xfrm>
            <a:prstGeom prst="diamond">
              <a:avLst/>
            </a:prstGeom>
            <a:solidFill>
              <a:srgbClr val="D7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菱形 29"/>
            <p:cNvSpPr/>
            <p:nvPr/>
          </p:nvSpPr>
          <p:spPr>
            <a:xfrm>
              <a:off x="745413" y="3773714"/>
              <a:ext cx="261257" cy="261257"/>
            </a:xfrm>
            <a:prstGeom prst="diamond">
              <a:avLst/>
            </a:prstGeom>
            <a:solidFill>
              <a:srgbClr val="D7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菱形 30"/>
            <p:cNvSpPr/>
            <p:nvPr/>
          </p:nvSpPr>
          <p:spPr>
            <a:xfrm>
              <a:off x="929435" y="3773714"/>
              <a:ext cx="261257" cy="261257"/>
            </a:xfrm>
            <a:prstGeom prst="diamond">
              <a:avLst/>
            </a:prstGeom>
            <a:solidFill>
              <a:srgbClr val="D7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096974606"/>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up)">
                                      <p:cBhvr>
                                        <p:cTn id="39" dur="500"/>
                                        <p:tgtEl>
                                          <p:spTgt spid="33"/>
                                        </p:tgtEl>
                                      </p:cBhvr>
                                    </p:animEffect>
                                  </p:childTnLst>
                                </p:cTn>
                              </p:par>
                            </p:childTnLst>
                          </p:cTn>
                        </p:par>
                        <p:par>
                          <p:cTn id="40" fill="hold">
                            <p:stCondLst>
                              <p:cond delay="3500"/>
                            </p:stCondLst>
                            <p:childTnLst>
                              <p:par>
                                <p:cTn id="41" presetID="22" presetClass="entr" presetSubtype="8" fill="hold"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childTnLst>
                          </p:cTn>
                        </p:par>
                        <p:par>
                          <p:cTn id="44" fill="hold">
                            <p:stCondLst>
                              <p:cond delay="4000"/>
                            </p:stCondLst>
                            <p:childTnLst>
                              <p:par>
                                <p:cTn id="45" presetID="14" presetClass="entr" presetSubtype="1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randombar(horizontal)">
                                      <p:cBhvr>
                                        <p:cTn id="47"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 grpId="0"/>
      <p:bldP spid="8" grpId="0"/>
      <p:bldP spid="2" grpId="0" animBg="1"/>
      <p:bldP spid="9" grpId="0" animBg="1"/>
      <p:bldP spid="3" grpId="0" animBg="1"/>
      <p:bldP spid="10" grpId="0" animBg="1"/>
      <p:bldP spid="11" grpId="0" animBg="1"/>
      <p:bldP spid="12" grpId="0" animBg="1"/>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173486" y="3464488"/>
            <a:ext cx="2717746" cy="769441"/>
          </a:xfrm>
          <a:prstGeom prst="rect">
            <a:avLst/>
          </a:prstGeom>
          <a:noFill/>
        </p:spPr>
        <p:txBody>
          <a:bodyPr wrap="square" rtlCol="0">
            <a:spAutoFit/>
          </a:bodyPr>
          <a:lstStyle/>
          <a:p>
            <a:pPr algn="r"/>
            <a:r>
              <a:rPr lang="en-US" altLang="zh-CN" sz="4400" dirty="0" smtClean="0">
                <a:solidFill>
                  <a:srgbClr val="D70000"/>
                </a:solidFill>
                <a:latin typeface="Impact" panose="020B0806030902050204" pitchFamily="34" charset="0"/>
              </a:rPr>
              <a:t>PORTFOLIO</a:t>
            </a:r>
          </a:p>
        </p:txBody>
      </p:sp>
      <p:grpSp>
        <p:nvGrpSpPr>
          <p:cNvPr id="5" name="组合 4"/>
          <p:cNvGrpSpPr/>
          <p:nvPr/>
        </p:nvGrpSpPr>
        <p:grpSpPr>
          <a:xfrm>
            <a:off x="-14514" y="3392488"/>
            <a:ext cx="12204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140462" y="4087967"/>
            <a:ext cx="3712910" cy="600164"/>
          </a:xfrm>
          <a:prstGeom prst="rect">
            <a:avLst/>
          </a:prstGeom>
          <a:noFill/>
        </p:spPr>
        <p:txBody>
          <a:bodyPr wrap="square" rtlCol="0">
            <a:spAutoFit/>
          </a:bodyPr>
          <a:lstStyle/>
          <a:p>
            <a:pPr algn="r"/>
            <a:r>
              <a:rPr lang="en-US" altLang="zh-CN" sz="11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lasting products of human effort. Temples and statues decay.</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900" y="1015254"/>
            <a:ext cx="3567862" cy="237764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3762" y="1015254"/>
            <a:ext cx="3567862" cy="2377645"/>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1624" y="1015254"/>
            <a:ext cx="3567862" cy="2377645"/>
          </a:xfrm>
          <a:prstGeom prst="rect">
            <a:avLst/>
          </a:prstGeom>
        </p:spPr>
      </p:pic>
      <p:sp>
        <p:nvSpPr>
          <p:cNvPr id="14" name="文本框 13"/>
          <p:cNvSpPr txBox="1"/>
          <p:nvPr/>
        </p:nvSpPr>
        <p:spPr>
          <a:xfrm>
            <a:off x="9497037" y="3773644"/>
            <a:ext cx="2479764" cy="1477328"/>
          </a:xfrm>
          <a:prstGeom prst="rect">
            <a:avLst/>
          </a:prstGeom>
          <a:noFill/>
        </p:spPr>
        <p:txBody>
          <a:bodyPr wrap="square" rtlCol="0">
            <a:spAutoFit/>
          </a:bodyPr>
          <a:lstStyle/>
          <a:p>
            <a:r>
              <a:rPr lang="en-US" altLang="zh-CN" dirty="0" smtClean="0">
                <a:solidFill>
                  <a:schemeClr val="tx1">
                    <a:lumMod val="75000"/>
                    <a:lumOff val="25000"/>
                  </a:schemeClr>
                </a:solidFill>
                <a:latin typeface="Agency FB" panose="020B0503020202020204" pitchFamily="34" charset="0"/>
                <a:cs typeface="Arial" panose="020B0604020202020204" pitchFamily="34" charset="0"/>
              </a:rPr>
              <a:t>Just for today I will exercise my soul in three ways. I will do somebody a good turn and not get found out: If anybody knows of it, it will not count. </a:t>
            </a:r>
          </a:p>
        </p:txBody>
      </p:sp>
      <p:sp>
        <p:nvSpPr>
          <p:cNvPr id="17" name="文本框 16"/>
          <p:cNvSpPr txBox="1"/>
          <p:nvPr/>
        </p:nvSpPr>
        <p:spPr>
          <a:xfrm>
            <a:off x="6798328" y="3773644"/>
            <a:ext cx="2479764" cy="1754326"/>
          </a:xfrm>
          <a:prstGeom prst="rect">
            <a:avLst/>
          </a:prstGeom>
          <a:noFill/>
        </p:spPr>
        <p:txBody>
          <a:bodyPr wrap="square" rtlCol="0">
            <a:spAutoFit/>
          </a:bodyPr>
          <a:lstStyle/>
          <a:p>
            <a:r>
              <a:rPr lang="en-US" altLang="zh-CN" dirty="0" smtClean="0">
                <a:solidFill>
                  <a:schemeClr val="tx1">
                    <a:lumMod val="75000"/>
                    <a:lumOff val="25000"/>
                  </a:schemeClr>
                </a:solidFill>
                <a:latin typeface="Agency FB" panose="020B0503020202020204" pitchFamily="34" charset="0"/>
                <a:cs typeface="Arial" panose="020B0604020202020204" pitchFamily="34" charset="0"/>
              </a:rPr>
              <a:t>I will do at least two things I don‘t want to do—just for exercise. I will not show anyone that my feelings are hurt: they may be hurt, but today I will not show it.</a:t>
            </a:r>
          </a:p>
        </p:txBody>
      </p:sp>
      <p:cxnSp>
        <p:nvCxnSpPr>
          <p:cNvPr id="19" name="直接连接符 18"/>
          <p:cNvCxnSpPr/>
          <p:nvPr/>
        </p:nvCxnSpPr>
        <p:spPr>
          <a:xfrm>
            <a:off x="9378108" y="3671890"/>
            <a:ext cx="0" cy="2410078"/>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304514"/>
      </p:ext>
    </p:extLst>
  </p:cSld>
  <p:clrMapOvr>
    <a:masterClrMapping/>
  </p:clrMapOvr>
  <p:transition spd="slow" advClick="0" advTm="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0" presetClass="entr" presetSubtype="0" fill="hold" nodeType="withEffect">
                                  <p:stCondLst>
                                    <p:cond delay="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750"/>
                                        <p:tgtEl>
                                          <p:spTgt spid="12"/>
                                        </p:tgtEl>
                                      </p:cBhvr>
                                    </p:animEffect>
                                  </p:childTnLst>
                                </p:cTn>
                              </p:par>
                              <p:par>
                                <p:cTn id="23" presetID="10" presetClass="entr" presetSubtype="0" fill="hold" nodeType="withEffect">
                                  <p:stCondLst>
                                    <p:cond delay="10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750"/>
                                        <p:tgtEl>
                                          <p:spTgt spid="13"/>
                                        </p:tgtEl>
                                      </p:cBhvr>
                                    </p:animEffect>
                                  </p:childTnLst>
                                </p:cTn>
                              </p:par>
                            </p:childTnLst>
                          </p:cTn>
                        </p:par>
                        <p:par>
                          <p:cTn id="26" fill="hold">
                            <p:stCondLst>
                              <p:cond delay="3250"/>
                            </p:stCondLst>
                            <p:childTnLst>
                              <p:par>
                                <p:cTn id="27" presetID="14" presetClass="entr" presetSubtype="1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750"/>
                                        <p:tgtEl>
                                          <p:spTgt spid="14"/>
                                        </p:tgtEl>
                                      </p:cBhvr>
                                    </p:animEffect>
                                  </p:childTnLst>
                                </p:cTn>
                              </p:par>
                            </p:childTnLst>
                          </p:cTn>
                        </p:par>
                        <p:par>
                          <p:cTn id="30" fill="hold">
                            <p:stCondLst>
                              <p:cond delay="4000"/>
                            </p:stCondLst>
                            <p:childTnLst>
                              <p:par>
                                <p:cTn id="31" presetID="22" presetClass="entr" presetSubtype="1"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350"/>
                                        <p:tgtEl>
                                          <p:spTgt spid="19"/>
                                        </p:tgtEl>
                                      </p:cBhvr>
                                    </p:animEffect>
                                  </p:childTnLst>
                                </p:cTn>
                              </p:par>
                            </p:childTnLst>
                          </p:cTn>
                        </p:par>
                        <p:par>
                          <p:cTn id="34" fill="hold">
                            <p:stCondLst>
                              <p:cond delay="4350"/>
                            </p:stCondLst>
                            <p:childTnLst>
                              <p:par>
                                <p:cTn id="35" presetID="14" presetClass="entr" presetSubtype="1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4"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16010" y="327662"/>
            <a:ext cx="5083782" cy="769441"/>
          </a:xfrm>
          <a:prstGeom prst="rect">
            <a:avLst/>
          </a:prstGeom>
          <a:noFill/>
        </p:spPr>
        <p:txBody>
          <a:bodyPr wrap="square" rtlCol="0">
            <a:spAutoFit/>
          </a:bodyPr>
          <a:lstStyle/>
          <a:p>
            <a:pPr algn="r"/>
            <a:r>
              <a:rPr lang="en-US" altLang="zh-CN" sz="4400" dirty="0" smtClean="0">
                <a:solidFill>
                  <a:srgbClr val="E7E6E6">
                    <a:lumMod val="25000"/>
                  </a:srgbClr>
                </a:solidFill>
                <a:latin typeface="Impact" panose="020B0806030902050204" pitchFamily="34" charset="0"/>
              </a:rPr>
              <a:t>OUR </a:t>
            </a:r>
            <a:r>
              <a:rPr lang="en-US" altLang="zh-CN" sz="4400" dirty="0" smtClean="0">
                <a:solidFill>
                  <a:srgbClr val="D70000"/>
                </a:solidFill>
                <a:latin typeface="Impact" panose="020B0806030902050204" pitchFamily="34" charset="0"/>
              </a:rPr>
              <a:t>SERVICE</a:t>
            </a:r>
          </a:p>
        </p:txBody>
      </p:sp>
      <p:grpSp>
        <p:nvGrpSpPr>
          <p:cNvPr id="5" name="组合 4"/>
          <p:cNvGrpSpPr/>
          <p:nvPr/>
        </p:nvGrpSpPr>
        <p:grpSpPr>
          <a:xfrm>
            <a:off x="-14514" y="255662"/>
            <a:ext cx="4752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 name="文本框 7"/>
          <p:cNvSpPr txBox="1"/>
          <p:nvPr/>
        </p:nvSpPr>
        <p:spPr>
          <a:xfrm>
            <a:off x="435430" y="951141"/>
            <a:ext cx="4332342" cy="430887"/>
          </a:xfrm>
          <a:prstGeom prst="rect">
            <a:avLst/>
          </a:prstGeom>
          <a:noFill/>
        </p:spPr>
        <p:txBody>
          <a:bodyPr wrap="square" rtlCol="0">
            <a:spAutoFit/>
          </a:bodyPr>
          <a:lstStyle/>
          <a:p>
            <a:pPr algn="r"/>
            <a:r>
              <a:rPr lang="en-US" altLang="zh-CN" sz="1100" dirty="0" smtClean="0">
                <a:solidFill>
                  <a:srgbClr val="E7E6E6">
                    <a:lumMod val="25000"/>
                  </a:srgbClr>
                </a:solidFill>
                <a:latin typeface="Arial" panose="020B0604020202020204" pitchFamily="34" charset="0"/>
                <a:cs typeface="Arial" panose="020B0604020202020204" pitchFamily="34" charset="0"/>
              </a:rPr>
              <a:t>Books possess an essence of immortality. They are by far the most lasting products of human effort. Temples and statues decay.</a:t>
            </a:r>
          </a:p>
        </p:txBody>
      </p:sp>
      <p:grpSp>
        <p:nvGrpSpPr>
          <p:cNvPr id="25" name="组合 24"/>
          <p:cNvGrpSpPr/>
          <p:nvPr/>
        </p:nvGrpSpPr>
        <p:grpSpPr>
          <a:xfrm>
            <a:off x="7568889" y="2089772"/>
            <a:ext cx="2117436" cy="1751543"/>
            <a:chOff x="7568889" y="2089772"/>
            <a:chExt cx="2117436" cy="1751543"/>
          </a:xfrm>
        </p:grpSpPr>
        <p:grpSp>
          <p:nvGrpSpPr>
            <p:cNvPr id="26" name="组合 25"/>
            <p:cNvGrpSpPr/>
            <p:nvPr/>
          </p:nvGrpSpPr>
          <p:grpSpPr>
            <a:xfrm>
              <a:off x="7568889" y="2089772"/>
              <a:ext cx="2117436" cy="1751543"/>
              <a:chOff x="7578726" y="2528888"/>
              <a:chExt cx="1984375" cy="1641475"/>
            </a:xfrm>
          </p:grpSpPr>
          <p:sp>
            <p:nvSpPr>
              <p:cNvPr id="29" name="Freeform 7"/>
              <p:cNvSpPr>
                <a:spLocks/>
              </p:cNvSpPr>
              <p:nvPr/>
            </p:nvSpPr>
            <p:spPr bwMode="auto">
              <a:xfrm>
                <a:off x="7578726" y="2528888"/>
                <a:ext cx="1984375" cy="1641475"/>
              </a:xfrm>
              <a:custGeom>
                <a:avLst/>
                <a:gdLst>
                  <a:gd name="T0" fmla="*/ 180 w 338"/>
                  <a:gd name="T1" fmla="*/ 2 h 279"/>
                  <a:gd name="T2" fmla="*/ 5 w 338"/>
                  <a:gd name="T3" fmla="*/ 106 h 279"/>
                  <a:gd name="T4" fmla="*/ 96 w 338"/>
                  <a:gd name="T5" fmla="*/ 208 h 279"/>
                  <a:gd name="T6" fmla="*/ 191 w 338"/>
                  <a:gd name="T7" fmla="*/ 279 h 279"/>
                  <a:gd name="T8" fmla="*/ 161 w 338"/>
                  <a:gd name="T9" fmla="*/ 217 h 279"/>
                  <a:gd name="T10" fmla="*/ 332 w 338"/>
                  <a:gd name="T11" fmla="*/ 114 h 279"/>
                  <a:gd name="T12" fmla="*/ 180 w 338"/>
                  <a:gd name="T13" fmla="*/ 2 h 279"/>
                </a:gdLst>
                <a:ahLst/>
                <a:cxnLst>
                  <a:cxn ang="0">
                    <a:pos x="T0" y="T1"/>
                  </a:cxn>
                  <a:cxn ang="0">
                    <a:pos x="T2" y="T3"/>
                  </a:cxn>
                  <a:cxn ang="0">
                    <a:pos x="T4" y="T5"/>
                  </a:cxn>
                  <a:cxn ang="0">
                    <a:pos x="T6" y="T7"/>
                  </a:cxn>
                  <a:cxn ang="0">
                    <a:pos x="T8" y="T9"/>
                  </a:cxn>
                  <a:cxn ang="0">
                    <a:pos x="T10" y="T11"/>
                  </a:cxn>
                  <a:cxn ang="0">
                    <a:pos x="T12" y="T13"/>
                  </a:cxn>
                </a:cxnLst>
                <a:rect l="0" t="0" r="r" b="b"/>
                <a:pathLst>
                  <a:path w="338" h="279">
                    <a:moveTo>
                      <a:pt x="180" y="2"/>
                    </a:moveTo>
                    <a:cubicBezTo>
                      <a:pt x="89" y="0"/>
                      <a:pt x="11" y="46"/>
                      <a:pt x="5" y="106"/>
                    </a:cubicBezTo>
                    <a:cubicBezTo>
                      <a:pt x="0" y="151"/>
                      <a:pt x="38" y="190"/>
                      <a:pt x="96" y="208"/>
                    </a:cubicBezTo>
                    <a:cubicBezTo>
                      <a:pt x="121" y="239"/>
                      <a:pt x="191" y="279"/>
                      <a:pt x="191" y="279"/>
                    </a:cubicBezTo>
                    <a:cubicBezTo>
                      <a:pt x="191" y="279"/>
                      <a:pt x="180" y="235"/>
                      <a:pt x="161" y="217"/>
                    </a:cubicBezTo>
                    <a:cubicBezTo>
                      <a:pt x="250" y="218"/>
                      <a:pt x="326" y="172"/>
                      <a:pt x="332" y="114"/>
                    </a:cubicBezTo>
                    <a:cubicBezTo>
                      <a:pt x="338" y="54"/>
                      <a:pt x="270" y="4"/>
                      <a:pt x="180" y="2"/>
                    </a:cubicBezTo>
                    <a:close/>
                  </a:path>
                </a:pathLst>
              </a:custGeom>
              <a:solidFill>
                <a:srgbClr val="98021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0" name="Freeform 8"/>
              <p:cNvSpPr>
                <a:spLocks noEditPoints="1"/>
              </p:cNvSpPr>
              <p:nvPr/>
            </p:nvSpPr>
            <p:spPr bwMode="auto">
              <a:xfrm>
                <a:off x="8247063" y="2870201"/>
                <a:ext cx="733425" cy="447675"/>
              </a:xfrm>
              <a:custGeom>
                <a:avLst/>
                <a:gdLst>
                  <a:gd name="T0" fmla="*/ 340 w 462"/>
                  <a:gd name="T1" fmla="*/ 100 h 282"/>
                  <a:gd name="T2" fmla="*/ 78 w 462"/>
                  <a:gd name="T3" fmla="*/ 282 h 282"/>
                  <a:gd name="T4" fmla="*/ 348 w 462"/>
                  <a:gd name="T5" fmla="*/ 278 h 282"/>
                  <a:gd name="T6" fmla="*/ 462 w 462"/>
                  <a:gd name="T7" fmla="*/ 0 h 282"/>
                  <a:gd name="T8" fmla="*/ 122 w 462"/>
                  <a:gd name="T9" fmla="*/ 233 h 282"/>
                  <a:gd name="T10" fmla="*/ 119 w 462"/>
                  <a:gd name="T11" fmla="*/ 196 h 282"/>
                  <a:gd name="T12" fmla="*/ 278 w 462"/>
                  <a:gd name="T13" fmla="*/ 181 h 282"/>
                  <a:gd name="T14" fmla="*/ 278 w 462"/>
                  <a:gd name="T15" fmla="*/ 181 h 282"/>
                  <a:gd name="T16" fmla="*/ 285 w 462"/>
                  <a:gd name="T17" fmla="*/ 181 h 282"/>
                  <a:gd name="T18" fmla="*/ 215 w 462"/>
                  <a:gd name="T19" fmla="*/ 181 h 282"/>
                  <a:gd name="T20" fmla="*/ 159 w 462"/>
                  <a:gd name="T21" fmla="*/ 181 h 282"/>
                  <a:gd name="T22" fmla="*/ 222 w 462"/>
                  <a:gd name="T23" fmla="*/ 170 h 282"/>
                  <a:gd name="T24" fmla="*/ 222 w 462"/>
                  <a:gd name="T25" fmla="*/ 170 h 282"/>
                  <a:gd name="T26" fmla="*/ 278 w 462"/>
                  <a:gd name="T27" fmla="*/ 156 h 282"/>
                  <a:gd name="T28" fmla="*/ 218 w 462"/>
                  <a:gd name="T29" fmla="*/ 144 h 282"/>
                  <a:gd name="T30" fmla="*/ 189 w 462"/>
                  <a:gd name="T31" fmla="*/ 156 h 282"/>
                  <a:gd name="T32" fmla="*/ 181 w 462"/>
                  <a:gd name="T33" fmla="*/ 156 h 282"/>
                  <a:gd name="T34" fmla="*/ 181 w 462"/>
                  <a:gd name="T35" fmla="*/ 156 h 282"/>
                  <a:gd name="T36" fmla="*/ 152 w 462"/>
                  <a:gd name="T37" fmla="*/ 144 h 282"/>
                  <a:gd name="T38" fmla="*/ 126 w 462"/>
                  <a:gd name="T39" fmla="*/ 181 h 282"/>
                  <a:gd name="T40" fmla="*/ 96 w 462"/>
                  <a:gd name="T41" fmla="*/ 181 h 282"/>
                  <a:gd name="T42" fmla="*/ 126 w 462"/>
                  <a:gd name="T43" fmla="*/ 196 h 282"/>
                  <a:gd name="T44" fmla="*/ 126 w 462"/>
                  <a:gd name="T45" fmla="*/ 196 h 282"/>
                  <a:gd name="T46" fmla="*/ 159 w 462"/>
                  <a:gd name="T47" fmla="*/ 207 h 282"/>
                  <a:gd name="T48" fmla="*/ 215 w 462"/>
                  <a:gd name="T49" fmla="*/ 207 h 282"/>
                  <a:gd name="T50" fmla="*/ 244 w 462"/>
                  <a:gd name="T51" fmla="*/ 193 h 282"/>
                  <a:gd name="T52" fmla="*/ 252 w 462"/>
                  <a:gd name="T53" fmla="*/ 193 h 282"/>
                  <a:gd name="T54" fmla="*/ 252 w 462"/>
                  <a:gd name="T55" fmla="*/ 193 h 282"/>
                  <a:gd name="T56" fmla="*/ 285 w 462"/>
                  <a:gd name="T57" fmla="*/ 204 h 282"/>
                  <a:gd name="T58" fmla="*/ 315 w 462"/>
                  <a:gd name="T59" fmla="*/ 204 h 282"/>
                  <a:gd name="T60" fmla="*/ 315 w 462"/>
                  <a:gd name="T61" fmla="*/ 167 h 282"/>
                  <a:gd name="T62" fmla="*/ 329 w 462"/>
                  <a:gd name="T63" fmla="*/ 152 h 282"/>
                  <a:gd name="T64" fmla="*/ 329 w 462"/>
                  <a:gd name="T65" fmla="*/ 152 h 282"/>
                  <a:gd name="T66" fmla="*/ 307 w 462"/>
                  <a:gd name="T67" fmla="*/ 141 h 282"/>
                  <a:gd name="T68" fmla="*/ 307 w 462"/>
                  <a:gd name="T69" fmla="*/ 115 h 282"/>
                  <a:gd name="T70" fmla="*/ 252 w 462"/>
                  <a:gd name="T71" fmla="*/ 130 h 282"/>
                  <a:gd name="T72" fmla="*/ 244 w 462"/>
                  <a:gd name="T73" fmla="*/ 130 h 282"/>
                  <a:gd name="T74" fmla="*/ 244 w 462"/>
                  <a:gd name="T75" fmla="*/ 130 h 282"/>
                  <a:gd name="T76" fmla="*/ 211 w 462"/>
                  <a:gd name="T77" fmla="*/ 118 h 282"/>
                  <a:gd name="T78" fmla="*/ 156 w 462"/>
                  <a:gd name="T79" fmla="*/ 118 h 282"/>
                  <a:gd name="T80" fmla="*/ 126 w 462"/>
                  <a:gd name="T81" fmla="*/ 130 h 282"/>
                  <a:gd name="T82" fmla="*/ 119 w 462"/>
                  <a:gd name="T83" fmla="*/ 130 h 282"/>
                  <a:gd name="T84" fmla="*/ 119 w 462"/>
                  <a:gd name="T85" fmla="*/ 130 h 282"/>
                  <a:gd name="T86" fmla="*/ 96 w 462"/>
                  <a:gd name="T87" fmla="*/ 144 h 282"/>
                  <a:gd name="T88" fmla="*/ 67 w 462"/>
                  <a:gd name="T89" fmla="*/ 144 h 282"/>
                  <a:gd name="T90" fmla="*/ 89 w 462"/>
                  <a:gd name="T91" fmla="*/ 181 h 282"/>
                  <a:gd name="T92" fmla="*/ 126 w 462"/>
                  <a:gd name="T93" fmla="*/ 222 h 282"/>
                  <a:gd name="T94" fmla="*/ 126 w 462"/>
                  <a:gd name="T95" fmla="*/ 222 h 282"/>
                  <a:gd name="T96" fmla="*/ 159 w 462"/>
                  <a:gd name="T97" fmla="*/ 233 h 282"/>
                  <a:gd name="T98" fmla="*/ 215 w 462"/>
                  <a:gd name="T99" fmla="*/ 230 h 282"/>
                  <a:gd name="T100" fmla="*/ 248 w 462"/>
                  <a:gd name="T101" fmla="*/ 219 h 282"/>
                  <a:gd name="T102" fmla="*/ 252 w 462"/>
                  <a:gd name="T103" fmla="*/ 219 h 282"/>
                  <a:gd name="T104" fmla="*/ 252 w 462"/>
                  <a:gd name="T105" fmla="*/ 219 h 282"/>
                  <a:gd name="T106" fmla="*/ 285 w 462"/>
                  <a:gd name="T107" fmla="*/ 230 h 282"/>
                  <a:gd name="T108" fmla="*/ 315 w 462"/>
                  <a:gd name="T109" fmla="*/ 115 h 282"/>
                  <a:gd name="T110" fmla="*/ 89 w 462"/>
                  <a:gd name="T111" fmla="*/ 13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2" h="282">
                    <a:moveTo>
                      <a:pt x="462" y="0"/>
                    </a:moveTo>
                    <a:lnTo>
                      <a:pt x="370" y="4"/>
                    </a:lnTo>
                    <a:lnTo>
                      <a:pt x="366" y="0"/>
                    </a:lnTo>
                    <a:lnTo>
                      <a:pt x="340" y="100"/>
                    </a:lnTo>
                    <a:lnTo>
                      <a:pt x="48" y="107"/>
                    </a:lnTo>
                    <a:lnTo>
                      <a:pt x="45" y="96"/>
                    </a:lnTo>
                    <a:lnTo>
                      <a:pt x="0" y="96"/>
                    </a:lnTo>
                    <a:lnTo>
                      <a:pt x="78" y="282"/>
                    </a:lnTo>
                    <a:lnTo>
                      <a:pt x="82" y="282"/>
                    </a:lnTo>
                    <a:lnTo>
                      <a:pt x="82" y="282"/>
                    </a:lnTo>
                    <a:lnTo>
                      <a:pt x="340" y="278"/>
                    </a:lnTo>
                    <a:lnTo>
                      <a:pt x="348" y="278"/>
                    </a:lnTo>
                    <a:lnTo>
                      <a:pt x="403" y="44"/>
                    </a:lnTo>
                    <a:lnTo>
                      <a:pt x="462" y="44"/>
                    </a:lnTo>
                    <a:lnTo>
                      <a:pt x="462" y="0"/>
                    </a:lnTo>
                    <a:lnTo>
                      <a:pt x="462" y="0"/>
                    </a:lnTo>
                    <a:close/>
                    <a:moveTo>
                      <a:pt x="107" y="233"/>
                    </a:moveTo>
                    <a:lnTo>
                      <a:pt x="104" y="222"/>
                    </a:lnTo>
                    <a:lnTo>
                      <a:pt x="119" y="222"/>
                    </a:lnTo>
                    <a:lnTo>
                      <a:pt x="122" y="233"/>
                    </a:lnTo>
                    <a:lnTo>
                      <a:pt x="107" y="233"/>
                    </a:lnTo>
                    <a:close/>
                    <a:moveTo>
                      <a:pt x="96" y="207"/>
                    </a:moveTo>
                    <a:lnTo>
                      <a:pt x="96" y="196"/>
                    </a:lnTo>
                    <a:lnTo>
                      <a:pt x="119" y="196"/>
                    </a:lnTo>
                    <a:lnTo>
                      <a:pt x="119" y="207"/>
                    </a:lnTo>
                    <a:lnTo>
                      <a:pt x="96" y="207"/>
                    </a:lnTo>
                    <a:lnTo>
                      <a:pt x="96" y="207"/>
                    </a:lnTo>
                    <a:close/>
                    <a:moveTo>
                      <a:pt x="278" y="181"/>
                    </a:moveTo>
                    <a:lnTo>
                      <a:pt x="252" y="181"/>
                    </a:lnTo>
                    <a:lnTo>
                      <a:pt x="252" y="167"/>
                    </a:lnTo>
                    <a:lnTo>
                      <a:pt x="278" y="167"/>
                    </a:lnTo>
                    <a:lnTo>
                      <a:pt x="278" y="181"/>
                    </a:lnTo>
                    <a:close/>
                    <a:moveTo>
                      <a:pt x="285" y="167"/>
                    </a:moveTo>
                    <a:lnTo>
                      <a:pt x="307" y="167"/>
                    </a:lnTo>
                    <a:lnTo>
                      <a:pt x="307" y="178"/>
                    </a:lnTo>
                    <a:lnTo>
                      <a:pt x="285" y="181"/>
                    </a:lnTo>
                    <a:lnTo>
                      <a:pt x="285" y="167"/>
                    </a:lnTo>
                    <a:close/>
                    <a:moveTo>
                      <a:pt x="189" y="170"/>
                    </a:moveTo>
                    <a:lnTo>
                      <a:pt x="215" y="170"/>
                    </a:lnTo>
                    <a:lnTo>
                      <a:pt x="215" y="181"/>
                    </a:lnTo>
                    <a:lnTo>
                      <a:pt x="189" y="181"/>
                    </a:lnTo>
                    <a:lnTo>
                      <a:pt x="189" y="170"/>
                    </a:lnTo>
                    <a:close/>
                    <a:moveTo>
                      <a:pt x="181" y="181"/>
                    </a:moveTo>
                    <a:lnTo>
                      <a:pt x="159" y="181"/>
                    </a:lnTo>
                    <a:lnTo>
                      <a:pt x="159" y="170"/>
                    </a:lnTo>
                    <a:lnTo>
                      <a:pt x="181" y="170"/>
                    </a:lnTo>
                    <a:lnTo>
                      <a:pt x="181" y="181"/>
                    </a:lnTo>
                    <a:close/>
                    <a:moveTo>
                      <a:pt x="222" y="170"/>
                    </a:moveTo>
                    <a:lnTo>
                      <a:pt x="244" y="167"/>
                    </a:lnTo>
                    <a:lnTo>
                      <a:pt x="244" y="181"/>
                    </a:lnTo>
                    <a:lnTo>
                      <a:pt x="222" y="181"/>
                    </a:lnTo>
                    <a:lnTo>
                      <a:pt x="222" y="170"/>
                    </a:lnTo>
                    <a:close/>
                    <a:moveTo>
                      <a:pt x="252" y="156"/>
                    </a:moveTo>
                    <a:lnTo>
                      <a:pt x="252" y="144"/>
                    </a:lnTo>
                    <a:lnTo>
                      <a:pt x="278" y="141"/>
                    </a:lnTo>
                    <a:lnTo>
                      <a:pt x="278" y="156"/>
                    </a:lnTo>
                    <a:lnTo>
                      <a:pt x="252" y="156"/>
                    </a:lnTo>
                    <a:close/>
                    <a:moveTo>
                      <a:pt x="244" y="156"/>
                    </a:moveTo>
                    <a:lnTo>
                      <a:pt x="218" y="156"/>
                    </a:lnTo>
                    <a:lnTo>
                      <a:pt x="218" y="144"/>
                    </a:lnTo>
                    <a:lnTo>
                      <a:pt x="244" y="144"/>
                    </a:lnTo>
                    <a:lnTo>
                      <a:pt x="244" y="156"/>
                    </a:lnTo>
                    <a:close/>
                    <a:moveTo>
                      <a:pt x="215" y="156"/>
                    </a:moveTo>
                    <a:lnTo>
                      <a:pt x="189" y="156"/>
                    </a:lnTo>
                    <a:lnTo>
                      <a:pt x="189" y="144"/>
                    </a:lnTo>
                    <a:lnTo>
                      <a:pt x="215" y="144"/>
                    </a:lnTo>
                    <a:lnTo>
                      <a:pt x="215" y="156"/>
                    </a:lnTo>
                    <a:close/>
                    <a:moveTo>
                      <a:pt x="181" y="156"/>
                    </a:moveTo>
                    <a:lnTo>
                      <a:pt x="159" y="156"/>
                    </a:lnTo>
                    <a:lnTo>
                      <a:pt x="159" y="144"/>
                    </a:lnTo>
                    <a:lnTo>
                      <a:pt x="181" y="144"/>
                    </a:lnTo>
                    <a:lnTo>
                      <a:pt x="181" y="156"/>
                    </a:lnTo>
                    <a:close/>
                    <a:moveTo>
                      <a:pt x="152" y="156"/>
                    </a:moveTo>
                    <a:lnTo>
                      <a:pt x="126" y="156"/>
                    </a:lnTo>
                    <a:lnTo>
                      <a:pt x="126" y="144"/>
                    </a:lnTo>
                    <a:lnTo>
                      <a:pt x="152" y="144"/>
                    </a:lnTo>
                    <a:lnTo>
                      <a:pt x="152" y="156"/>
                    </a:lnTo>
                    <a:close/>
                    <a:moveTo>
                      <a:pt x="152" y="170"/>
                    </a:moveTo>
                    <a:lnTo>
                      <a:pt x="152" y="181"/>
                    </a:lnTo>
                    <a:lnTo>
                      <a:pt x="126" y="181"/>
                    </a:lnTo>
                    <a:lnTo>
                      <a:pt x="126" y="170"/>
                    </a:lnTo>
                    <a:lnTo>
                      <a:pt x="152" y="170"/>
                    </a:lnTo>
                    <a:close/>
                    <a:moveTo>
                      <a:pt x="119" y="181"/>
                    </a:moveTo>
                    <a:lnTo>
                      <a:pt x="96" y="181"/>
                    </a:lnTo>
                    <a:lnTo>
                      <a:pt x="96" y="170"/>
                    </a:lnTo>
                    <a:lnTo>
                      <a:pt x="119" y="170"/>
                    </a:lnTo>
                    <a:lnTo>
                      <a:pt x="119" y="181"/>
                    </a:lnTo>
                    <a:close/>
                    <a:moveTo>
                      <a:pt x="126" y="196"/>
                    </a:moveTo>
                    <a:lnTo>
                      <a:pt x="152" y="196"/>
                    </a:lnTo>
                    <a:lnTo>
                      <a:pt x="152" y="207"/>
                    </a:lnTo>
                    <a:lnTo>
                      <a:pt x="126" y="207"/>
                    </a:lnTo>
                    <a:lnTo>
                      <a:pt x="126" y="196"/>
                    </a:lnTo>
                    <a:close/>
                    <a:moveTo>
                      <a:pt x="159" y="196"/>
                    </a:moveTo>
                    <a:lnTo>
                      <a:pt x="185" y="196"/>
                    </a:lnTo>
                    <a:lnTo>
                      <a:pt x="185" y="207"/>
                    </a:lnTo>
                    <a:lnTo>
                      <a:pt x="159" y="207"/>
                    </a:lnTo>
                    <a:lnTo>
                      <a:pt x="159" y="196"/>
                    </a:lnTo>
                    <a:close/>
                    <a:moveTo>
                      <a:pt x="189" y="196"/>
                    </a:moveTo>
                    <a:lnTo>
                      <a:pt x="215" y="193"/>
                    </a:lnTo>
                    <a:lnTo>
                      <a:pt x="215" y="207"/>
                    </a:lnTo>
                    <a:lnTo>
                      <a:pt x="189" y="207"/>
                    </a:lnTo>
                    <a:lnTo>
                      <a:pt x="189" y="196"/>
                    </a:lnTo>
                    <a:close/>
                    <a:moveTo>
                      <a:pt x="222" y="193"/>
                    </a:moveTo>
                    <a:lnTo>
                      <a:pt x="244" y="193"/>
                    </a:lnTo>
                    <a:lnTo>
                      <a:pt x="244" y="207"/>
                    </a:lnTo>
                    <a:lnTo>
                      <a:pt x="222" y="207"/>
                    </a:lnTo>
                    <a:lnTo>
                      <a:pt x="222" y="193"/>
                    </a:lnTo>
                    <a:close/>
                    <a:moveTo>
                      <a:pt x="252" y="193"/>
                    </a:moveTo>
                    <a:lnTo>
                      <a:pt x="278" y="193"/>
                    </a:lnTo>
                    <a:lnTo>
                      <a:pt x="278" y="207"/>
                    </a:lnTo>
                    <a:lnTo>
                      <a:pt x="252" y="207"/>
                    </a:lnTo>
                    <a:lnTo>
                      <a:pt x="252" y="193"/>
                    </a:lnTo>
                    <a:close/>
                    <a:moveTo>
                      <a:pt x="285" y="193"/>
                    </a:moveTo>
                    <a:lnTo>
                      <a:pt x="307" y="193"/>
                    </a:lnTo>
                    <a:lnTo>
                      <a:pt x="307" y="204"/>
                    </a:lnTo>
                    <a:lnTo>
                      <a:pt x="285" y="204"/>
                    </a:lnTo>
                    <a:lnTo>
                      <a:pt x="285" y="193"/>
                    </a:lnTo>
                    <a:close/>
                    <a:moveTo>
                      <a:pt x="315" y="193"/>
                    </a:moveTo>
                    <a:lnTo>
                      <a:pt x="318" y="193"/>
                    </a:lnTo>
                    <a:lnTo>
                      <a:pt x="315" y="204"/>
                    </a:lnTo>
                    <a:lnTo>
                      <a:pt x="315" y="204"/>
                    </a:lnTo>
                    <a:lnTo>
                      <a:pt x="315" y="193"/>
                    </a:lnTo>
                    <a:close/>
                    <a:moveTo>
                      <a:pt x="315" y="178"/>
                    </a:moveTo>
                    <a:lnTo>
                      <a:pt x="315" y="167"/>
                    </a:lnTo>
                    <a:lnTo>
                      <a:pt x="326" y="167"/>
                    </a:lnTo>
                    <a:lnTo>
                      <a:pt x="322" y="178"/>
                    </a:lnTo>
                    <a:lnTo>
                      <a:pt x="315" y="178"/>
                    </a:lnTo>
                    <a:close/>
                    <a:moveTo>
                      <a:pt x="329" y="152"/>
                    </a:moveTo>
                    <a:lnTo>
                      <a:pt x="315" y="152"/>
                    </a:lnTo>
                    <a:lnTo>
                      <a:pt x="315" y="141"/>
                    </a:lnTo>
                    <a:lnTo>
                      <a:pt x="329" y="141"/>
                    </a:lnTo>
                    <a:lnTo>
                      <a:pt x="329" y="152"/>
                    </a:lnTo>
                    <a:close/>
                    <a:moveTo>
                      <a:pt x="307" y="152"/>
                    </a:moveTo>
                    <a:lnTo>
                      <a:pt x="285" y="156"/>
                    </a:lnTo>
                    <a:lnTo>
                      <a:pt x="285" y="141"/>
                    </a:lnTo>
                    <a:lnTo>
                      <a:pt x="307" y="141"/>
                    </a:lnTo>
                    <a:lnTo>
                      <a:pt x="307" y="152"/>
                    </a:lnTo>
                    <a:close/>
                    <a:moveTo>
                      <a:pt x="281" y="130"/>
                    </a:moveTo>
                    <a:lnTo>
                      <a:pt x="281" y="115"/>
                    </a:lnTo>
                    <a:lnTo>
                      <a:pt x="307" y="115"/>
                    </a:lnTo>
                    <a:lnTo>
                      <a:pt x="307" y="130"/>
                    </a:lnTo>
                    <a:lnTo>
                      <a:pt x="281" y="130"/>
                    </a:lnTo>
                    <a:close/>
                    <a:moveTo>
                      <a:pt x="278" y="130"/>
                    </a:moveTo>
                    <a:lnTo>
                      <a:pt x="252" y="130"/>
                    </a:lnTo>
                    <a:lnTo>
                      <a:pt x="252" y="118"/>
                    </a:lnTo>
                    <a:lnTo>
                      <a:pt x="278" y="115"/>
                    </a:lnTo>
                    <a:lnTo>
                      <a:pt x="278" y="130"/>
                    </a:lnTo>
                    <a:close/>
                    <a:moveTo>
                      <a:pt x="244" y="130"/>
                    </a:moveTo>
                    <a:lnTo>
                      <a:pt x="218" y="130"/>
                    </a:lnTo>
                    <a:lnTo>
                      <a:pt x="218" y="118"/>
                    </a:lnTo>
                    <a:lnTo>
                      <a:pt x="244" y="118"/>
                    </a:lnTo>
                    <a:lnTo>
                      <a:pt x="244" y="130"/>
                    </a:lnTo>
                    <a:close/>
                    <a:moveTo>
                      <a:pt x="211" y="130"/>
                    </a:moveTo>
                    <a:lnTo>
                      <a:pt x="189" y="130"/>
                    </a:lnTo>
                    <a:lnTo>
                      <a:pt x="189" y="118"/>
                    </a:lnTo>
                    <a:lnTo>
                      <a:pt x="211" y="118"/>
                    </a:lnTo>
                    <a:lnTo>
                      <a:pt x="211" y="130"/>
                    </a:lnTo>
                    <a:close/>
                    <a:moveTo>
                      <a:pt x="181" y="130"/>
                    </a:moveTo>
                    <a:lnTo>
                      <a:pt x="156" y="130"/>
                    </a:lnTo>
                    <a:lnTo>
                      <a:pt x="156" y="118"/>
                    </a:lnTo>
                    <a:lnTo>
                      <a:pt x="181" y="118"/>
                    </a:lnTo>
                    <a:lnTo>
                      <a:pt x="181" y="130"/>
                    </a:lnTo>
                    <a:close/>
                    <a:moveTo>
                      <a:pt x="152" y="130"/>
                    </a:moveTo>
                    <a:lnTo>
                      <a:pt x="126" y="130"/>
                    </a:lnTo>
                    <a:lnTo>
                      <a:pt x="126" y="118"/>
                    </a:lnTo>
                    <a:lnTo>
                      <a:pt x="148" y="118"/>
                    </a:lnTo>
                    <a:lnTo>
                      <a:pt x="152" y="130"/>
                    </a:lnTo>
                    <a:close/>
                    <a:moveTo>
                      <a:pt x="119" y="130"/>
                    </a:moveTo>
                    <a:lnTo>
                      <a:pt x="96" y="133"/>
                    </a:lnTo>
                    <a:lnTo>
                      <a:pt x="96" y="118"/>
                    </a:lnTo>
                    <a:lnTo>
                      <a:pt x="119" y="118"/>
                    </a:lnTo>
                    <a:lnTo>
                      <a:pt x="119" y="130"/>
                    </a:lnTo>
                    <a:close/>
                    <a:moveTo>
                      <a:pt x="119" y="144"/>
                    </a:moveTo>
                    <a:lnTo>
                      <a:pt x="119" y="156"/>
                    </a:lnTo>
                    <a:lnTo>
                      <a:pt x="96" y="156"/>
                    </a:lnTo>
                    <a:lnTo>
                      <a:pt x="96" y="144"/>
                    </a:lnTo>
                    <a:lnTo>
                      <a:pt x="119" y="144"/>
                    </a:lnTo>
                    <a:close/>
                    <a:moveTo>
                      <a:pt x="89" y="156"/>
                    </a:moveTo>
                    <a:lnTo>
                      <a:pt x="74" y="156"/>
                    </a:lnTo>
                    <a:lnTo>
                      <a:pt x="67" y="144"/>
                    </a:lnTo>
                    <a:lnTo>
                      <a:pt x="89" y="144"/>
                    </a:lnTo>
                    <a:lnTo>
                      <a:pt x="89" y="156"/>
                    </a:lnTo>
                    <a:close/>
                    <a:moveTo>
                      <a:pt x="89" y="170"/>
                    </a:moveTo>
                    <a:lnTo>
                      <a:pt x="89" y="181"/>
                    </a:lnTo>
                    <a:lnTo>
                      <a:pt x="85" y="181"/>
                    </a:lnTo>
                    <a:lnTo>
                      <a:pt x="78" y="170"/>
                    </a:lnTo>
                    <a:lnTo>
                      <a:pt x="89" y="170"/>
                    </a:lnTo>
                    <a:close/>
                    <a:moveTo>
                      <a:pt x="126" y="222"/>
                    </a:moveTo>
                    <a:lnTo>
                      <a:pt x="152" y="222"/>
                    </a:lnTo>
                    <a:lnTo>
                      <a:pt x="152" y="233"/>
                    </a:lnTo>
                    <a:lnTo>
                      <a:pt x="126" y="233"/>
                    </a:lnTo>
                    <a:lnTo>
                      <a:pt x="126" y="222"/>
                    </a:lnTo>
                    <a:close/>
                    <a:moveTo>
                      <a:pt x="159" y="222"/>
                    </a:moveTo>
                    <a:lnTo>
                      <a:pt x="185" y="222"/>
                    </a:lnTo>
                    <a:lnTo>
                      <a:pt x="185" y="233"/>
                    </a:lnTo>
                    <a:lnTo>
                      <a:pt x="159" y="233"/>
                    </a:lnTo>
                    <a:lnTo>
                      <a:pt x="159" y="222"/>
                    </a:lnTo>
                    <a:close/>
                    <a:moveTo>
                      <a:pt x="192" y="222"/>
                    </a:moveTo>
                    <a:lnTo>
                      <a:pt x="215" y="219"/>
                    </a:lnTo>
                    <a:lnTo>
                      <a:pt x="215" y="230"/>
                    </a:lnTo>
                    <a:lnTo>
                      <a:pt x="192" y="233"/>
                    </a:lnTo>
                    <a:lnTo>
                      <a:pt x="192" y="222"/>
                    </a:lnTo>
                    <a:close/>
                    <a:moveTo>
                      <a:pt x="222" y="219"/>
                    </a:moveTo>
                    <a:lnTo>
                      <a:pt x="248" y="219"/>
                    </a:lnTo>
                    <a:lnTo>
                      <a:pt x="248" y="230"/>
                    </a:lnTo>
                    <a:lnTo>
                      <a:pt x="222" y="230"/>
                    </a:lnTo>
                    <a:lnTo>
                      <a:pt x="222" y="219"/>
                    </a:lnTo>
                    <a:close/>
                    <a:moveTo>
                      <a:pt x="252" y="219"/>
                    </a:moveTo>
                    <a:lnTo>
                      <a:pt x="278" y="219"/>
                    </a:lnTo>
                    <a:lnTo>
                      <a:pt x="278" y="230"/>
                    </a:lnTo>
                    <a:lnTo>
                      <a:pt x="252" y="230"/>
                    </a:lnTo>
                    <a:lnTo>
                      <a:pt x="252" y="219"/>
                    </a:lnTo>
                    <a:close/>
                    <a:moveTo>
                      <a:pt x="285" y="219"/>
                    </a:moveTo>
                    <a:lnTo>
                      <a:pt x="307" y="219"/>
                    </a:lnTo>
                    <a:lnTo>
                      <a:pt x="307" y="230"/>
                    </a:lnTo>
                    <a:lnTo>
                      <a:pt x="285" y="230"/>
                    </a:lnTo>
                    <a:lnTo>
                      <a:pt x="285" y="219"/>
                    </a:lnTo>
                    <a:close/>
                    <a:moveTo>
                      <a:pt x="333" y="130"/>
                    </a:moveTo>
                    <a:lnTo>
                      <a:pt x="315" y="130"/>
                    </a:lnTo>
                    <a:lnTo>
                      <a:pt x="315" y="115"/>
                    </a:lnTo>
                    <a:lnTo>
                      <a:pt x="337" y="115"/>
                    </a:lnTo>
                    <a:lnTo>
                      <a:pt x="333" y="130"/>
                    </a:lnTo>
                    <a:close/>
                    <a:moveTo>
                      <a:pt x="89" y="118"/>
                    </a:moveTo>
                    <a:lnTo>
                      <a:pt x="89" y="133"/>
                    </a:lnTo>
                    <a:lnTo>
                      <a:pt x="59" y="133"/>
                    </a:lnTo>
                    <a:lnTo>
                      <a:pt x="56" y="118"/>
                    </a:lnTo>
                    <a:lnTo>
                      <a:pt x="89"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7" name="Freeform 9"/>
            <p:cNvSpPr>
              <a:spLocks/>
            </p:cNvSpPr>
            <p:nvPr/>
          </p:nvSpPr>
          <p:spPr bwMode="auto">
            <a:xfrm>
              <a:off x="8739407" y="2936747"/>
              <a:ext cx="138904" cy="143986"/>
            </a:xfrm>
            <a:custGeom>
              <a:avLst/>
              <a:gdLst>
                <a:gd name="T0" fmla="*/ 11 w 22"/>
                <a:gd name="T1" fmla="*/ 0 h 23"/>
                <a:gd name="T2" fmla="*/ 22 w 22"/>
                <a:gd name="T3" fmla="*/ 12 h 23"/>
                <a:gd name="T4" fmla="*/ 10 w 22"/>
                <a:gd name="T5" fmla="*/ 23 h 23"/>
                <a:gd name="T6" fmla="*/ 0 w 22"/>
                <a:gd name="T7" fmla="*/ 11 h 23"/>
                <a:gd name="T8" fmla="*/ 11 w 22"/>
                <a:gd name="T9" fmla="*/ 0 h 23"/>
              </a:gdLst>
              <a:ahLst/>
              <a:cxnLst>
                <a:cxn ang="0">
                  <a:pos x="T0" y="T1"/>
                </a:cxn>
                <a:cxn ang="0">
                  <a:pos x="T2" y="T3"/>
                </a:cxn>
                <a:cxn ang="0">
                  <a:pos x="T4" y="T5"/>
                </a:cxn>
                <a:cxn ang="0">
                  <a:pos x="T6" y="T7"/>
                </a:cxn>
                <a:cxn ang="0">
                  <a:pos x="T8" y="T9"/>
                </a:cxn>
              </a:cxnLst>
              <a:rect l="0" t="0" r="r" b="b"/>
              <a:pathLst>
                <a:path w="22" h="23">
                  <a:moveTo>
                    <a:pt x="11" y="0"/>
                  </a:moveTo>
                  <a:cubicBezTo>
                    <a:pt x="17" y="0"/>
                    <a:pt x="22" y="6"/>
                    <a:pt x="22" y="12"/>
                  </a:cubicBezTo>
                  <a:cubicBezTo>
                    <a:pt x="21" y="18"/>
                    <a:pt x="16" y="23"/>
                    <a:pt x="10" y="23"/>
                  </a:cubicBezTo>
                  <a:cubicBezTo>
                    <a:pt x="4" y="22"/>
                    <a:pt x="0" y="17"/>
                    <a:pt x="0" y="11"/>
                  </a:cubicBezTo>
                  <a:cubicBezTo>
                    <a:pt x="0" y="5"/>
                    <a:pt x="5" y="0"/>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0"/>
            <p:cNvSpPr>
              <a:spLocks/>
            </p:cNvSpPr>
            <p:nvPr/>
          </p:nvSpPr>
          <p:spPr bwMode="auto">
            <a:xfrm>
              <a:off x="8400617" y="2950298"/>
              <a:ext cx="145680" cy="143986"/>
            </a:xfrm>
            <a:custGeom>
              <a:avLst/>
              <a:gdLst>
                <a:gd name="T0" fmla="*/ 12 w 23"/>
                <a:gd name="T1" fmla="*/ 0 h 23"/>
                <a:gd name="T2" fmla="*/ 22 w 23"/>
                <a:gd name="T3" fmla="*/ 11 h 23"/>
                <a:gd name="T4" fmla="*/ 11 w 23"/>
                <a:gd name="T5" fmla="*/ 22 h 23"/>
                <a:gd name="T6" fmla="*/ 1 w 23"/>
                <a:gd name="T7" fmla="*/ 11 h 23"/>
                <a:gd name="T8" fmla="*/ 12 w 23"/>
                <a:gd name="T9" fmla="*/ 0 h 23"/>
              </a:gdLst>
              <a:ahLst/>
              <a:cxnLst>
                <a:cxn ang="0">
                  <a:pos x="T0" y="T1"/>
                </a:cxn>
                <a:cxn ang="0">
                  <a:pos x="T2" y="T3"/>
                </a:cxn>
                <a:cxn ang="0">
                  <a:pos x="T4" y="T5"/>
                </a:cxn>
                <a:cxn ang="0">
                  <a:pos x="T6" y="T7"/>
                </a:cxn>
                <a:cxn ang="0">
                  <a:pos x="T8" y="T9"/>
                </a:cxn>
              </a:cxnLst>
              <a:rect l="0" t="0" r="r" b="b"/>
              <a:pathLst>
                <a:path w="23" h="23">
                  <a:moveTo>
                    <a:pt x="12" y="0"/>
                  </a:moveTo>
                  <a:cubicBezTo>
                    <a:pt x="18" y="0"/>
                    <a:pt x="23" y="5"/>
                    <a:pt x="22" y="11"/>
                  </a:cubicBezTo>
                  <a:cubicBezTo>
                    <a:pt x="22" y="18"/>
                    <a:pt x="17" y="23"/>
                    <a:pt x="11" y="22"/>
                  </a:cubicBezTo>
                  <a:cubicBezTo>
                    <a:pt x="5" y="22"/>
                    <a:pt x="0" y="17"/>
                    <a:pt x="1" y="11"/>
                  </a:cubicBezTo>
                  <a:cubicBezTo>
                    <a:pt x="1" y="4"/>
                    <a:pt x="6" y="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1" name="组合 30"/>
          <p:cNvGrpSpPr/>
          <p:nvPr/>
        </p:nvGrpSpPr>
        <p:grpSpPr>
          <a:xfrm>
            <a:off x="4258912" y="1863800"/>
            <a:ext cx="2474860" cy="2066618"/>
            <a:chOff x="4537076" y="2357438"/>
            <a:chExt cx="2319338" cy="1936750"/>
          </a:xfrm>
        </p:grpSpPr>
        <p:sp>
          <p:nvSpPr>
            <p:cNvPr id="32" name="Freeform 6"/>
            <p:cNvSpPr>
              <a:spLocks/>
            </p:cNvSpPr>
            <p:nvPr/>
          </p:nvSpPr>
          <p:spPr bwMode="auto">
            <a:xfrm>
              <a:off x="4537076" y="2357438"/>
              <a:ext cx="2319338" cy="1936750"/>
            </a:xfrm>
            <a:custGeom>
              <a:avLst/>
              <a:gdLst>
                <a:gd name="T0" fmla="*/ 220 w 395"/>
                <a:gd name="T1" fmla="*/ 12 h 329"/>
                <a:gd name="T2" fmla="*/ 10 w 395"/>
                <a:gd name="T3" fmla="*/ 112 h 329"/>
                <a:gd name="T4" fmla="*/ 103 w 395"/>
                <a:gd name="T5" fmla="*/ 238 h 329"/>
                <a:gd name="T6" fmla="*/ 204 w 395"/>
                <a:gd name="T7" fmla="*/ 329 h 329"/>
                <a:gd name="T8" fmla="*/ 177 w 395"/>
                <a:gd name="T9" fmla="*/ 256 h 329"/>
                <a:gd name="T10" fmla="*/ 382 w 395"/>
                <a:gd name="T11" fmla="*/ 155 h 329"/>
                <a:gd name="T12" fmla="*/ 220 w 395"/>
                <a:gd name="T13" fmla="*/ 12 h 329"/>
              </a:gdLst>
              <a:ahLst/>
              <a:cxnLst>
                <a:cxn ang="0">
                  <a:pos x="T0" y="T1"/>
                </a:cxn>
                <a:cxn ang="0">
                  <a:pos x="T2" y="T3"/>
                </a:cxn>
                <a:cxn ang="0">
                  <a:pos x="T4" y="T5"/>
                </a:cxn>
                <a:cxn ang="0">
                  <a:pos x="T6" y="T7"/>
                </a:cxn>
                <a:cxn ang="0">
                  <a:pos x="T8" y="T9"/>
                </a:cxn>
                <a:cxn ang="0">
                  <a:pos x="T10" y="T11"/>
                </a:cxn>
                <a:cxn ang="0">
                  <a:pos x="T12" y="T13"/>
                </a:cxn>
              </a:cxnLst>
              <a:rect l="0" t="0" r="r" b="b"/>
              <a:pathLst>
                <a:path w="395" h="329">
                  <a:moveTo>
                    <a:pt x="220" y="12"/>
                  </a:moveTo>
                  <a:cubicBezTo>
                    <a:pt x="117" y="0"/>
                    <a:pt x="23" y="45"/>
                    <a:pt x="10" y="112"/>
                  </a:cubicBezTo>
                  <a:cubicBezTo>
                    <a:pt x="0" y="163"/>
                    <a:pt x="39" y="212"/>
                    <a:pt x="103" y="238"/>
                  </a:cubicBezTo>
                  <a:cubicBezTo>
                    <a:pt x="128" y="276"/>
                    <a:pt x="204" y="329"/>
                    <a:pt x="204" y="329"/>
                  </a:cubicBezTo>
                  <a:cubicBezTo>
                    <a:pt x="204" y="329"/>
                    <a:pt x="197" y="277"/>
                    <a:pt x="177" y="256"/>
                  </a:cubicBezTo>
                  <a:cubicBezTo>
                    <a:pt x="278" y="266"/>
                    <a:pt x="369" y="221"/>
                    <a:pt x="382" y="155"/>
                  </a:cubicBezTo>
                  <a:cubicBezTo>
                    <a:pt x="395" y="88"/>
                    <a:pt x="323" y="24"/>
                    <a:pt x="220" y="12"/>
                  </a:cubicBezTo>
                  <a:close/>
                </a:path>
              </a:pathLst>
            </a:custGeom>
            <a:solidFill>
              <a:schemeClr val="bg1">
                <a:lumMod val="7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4" name="Freeform 11"/>
            <p:cNvSpPr>
              <a:spLocks noEditPoints="1"/>
            </p:cNvSpPr>
            <p:nvPr/>
          </p:nvSpPr>
          <p:spPr bwMode="auto">
            <a:xfrm>
              <a:off x="5070476" y="2693988"/>
              <a:ext cx="911225" cy="793750"/>
            </a:xfrm>
            <a:custGeom>
              <a:avLst/>
              <a:gdLst>
                <a:gd name="T0" fmla="*/ 112 w 155"/>
                <a:gd name="T1" fmla="*/ 21 h 135"/>
                <a:gd name="T2" fmla="*/ 69 w 155"/>
                <a:gd name="T3" fmla="*/ 4 h 135"/>
                <a:gd name="T4" fmla="*/ 48 w 155"/>
                <a:gd name="T5" fmla="*/ 21 h 135"/>
                <a:gd name="T6" fmla="*/ 31 w 155"/>
                <a:gd name="T7" fmla="*/ 22 h 135"/>
                <a:gd name="T8" fmla="*/ 6 w 155"/>
                <a:gd name="T9" fmla="*/ 49 h 135"/>
                <a:gd name="T10" fmla="*/ 7 w 155"/>
                <a:gd name="T11" fmla="*/ 107 h 135"/>
                <a:gd name="T12" fmla="*/ 74 w 155"/>
                <a:gd name="T13" fmla="*/ 133 h 135"/>
                <a:gd name="T14" fmla="*/ 115 w 155"/>
                <a:gd name="T15" fmla="*/ 133 h 135"/>
                <a:gd name="T16" fmla="*/ 112 w 155"/>
                <a:gd name="T17" fmla="*/ 21 h 135"/>
                <a:gd name="T18" fmla="*/ 25 w 155"/>
                <a:gd name="T19" fmla="*/ 49 h 135"/>
                <a:gd name="T20" fmla="*/ 34 w 155"/>
                <a:gd name="T21" fmla="*/ 41 h 135"/>
                <a:gd name="T22" fmla="*/ 45 w 155"/>
                <a:gd name="T23" fmla="*/ 47 h 135"/>
                <a:gd name="T24" fmla="*/ 25 w 155"/>
                <a:gd name="T25" fmla="*/ 49 h 135"/>
                <a:gd name="T26" fmla="*/ 99 w 155"/>
                <a:gd name="T27" fmla="*/ 100 h 135"/>
                <a:gd name="T28" fmla="*/ 66 w 155"/>
                <a:gd name="T29" fmla="*/ 57 h 135"/>
                <a:gd name="T30" fmla="*/ 82 w 155"/>
                <a:gd name="T31" fmla="*/ 48 h 135"/>
                <a:gd name="T32" fmla="*/ 99 w 155"/>
                <a:gd name="T33" fmla="*/ 10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135">
                  <a:moveTo>
                    <a:pt x="112" y="21"/>
                  </a:moveTo>
                  <a:cubicBezTo>
                    <a:pt x="104" y="4"/>
                    <a:pt x="87" y="0"/>
                    <a:pt x="69" y="4"/>
                  </a:cubicBezTo>
                  <a:cubicBezTo>
                    <a:pt x="58" y="7"/>
                    <a:pt x="54" y="19"/>
                    <a:pt x="48" y="21"/>
                  </a:cubicBezTo>
                  <a:cubicBezTo>
                    <a:pt x="42" y="23"/>
                    <a:pt x="36" y="20"/>
                    <a:pt x="31" y="22"/>
                  </a:cubicBezTo>
                  <a:cubicBezTo>
                    <a:pt x="19" y="25"/>
                    <a:pt x="9" y="37"/>
                    <a:pt x="6" y="49"/>
                  </a:cubicBezTo>
                  <a:cubicBezTo>
                    <a:pt x="2" y="62"/>
                    <a:pt x="0" y="89"/>
                    <a:pt x="7" y="107"/>
                  </a:cubicBezTo>
                  <a:cubicBezTo>
                    <a:pt x="16" y="134"/>
                    <a:pt x="40" y="133"/>
                    <a:pt x="74" y="133"/>
                  </a:cubicBezTo>
                  <a:cubicBezTo>
                    <a:pt x="89" y="133"/>
                    <a:pt x="105" y="135"/>
                    <a:pt x="115" y="133"/>
                  </a:cubicBezTo>
                  <a:cubicBezTo>
                    <a:pt x="155" y="124"/>
                    <a:pt x="155" y="23"/>
                    <a:pt x="112" y="21"/>
                  </a:cubicBezTo>
                  <a:close/>
                  <a:moveTo>
                    <a:pt x="25" y="49"/>
                  </a:moveTo>
                  <a:cubicBezTo>
                    <a:pt x="26" y="44"/>
                    <a:pt x="27" y="43"/>
                    <a:pt x="34" y="41"/>
                  </a:cubicBezTo>
                  <a:cubicBezTo>
                    <a:pt x="41" y="40"/>
                    <a:pt x="44" y="43"/>
                    <a:pt x="45" y="47"/>
                  </a:cubicBezTo>
                  <a:cubicBezTo>
                    <a:pt x="49" y="64"/>
                    <a:pt x="24" y="68"/>
                    <a:pt x="25" y="49"/>
                  </a:cubicBezTo>
                  <a:close/>
                  <a:moveTo>
                    <a:pt x="99" y="100"/>
                  </a:moveTo>
                  <a:cubicBezTo>
                    <a:pt x="75" y="121"/>
                    <a:pt x="49" y="81"/>
                    <a:pt x="66" y="57"/>
                  </a:cubicBezTo>
                  <a:cubicBezTo>
                    <a:pt x="69" y="53"/>
                    <a:pt x="74" y="49"/>
                    <a:pt x="82" y="48"/>
                  </a:cubicBezTo>
                  <a:cubicBezTo>
                    <a:pt x="104" y="45"/>
                    <a:pt x="120" y="83"/>
                    <a:pt x="99" y="10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5" name="组合 34"/>
          <p:cNvGrpSpPr/>
          <p:nvPr/>
        </p:nvGrpSpPr>
        <p:grpSpPr>
          <a:xfrm>
            <a:off x="8126196" y="1528227"/>
            <a:ext cx="299829" cy="431958"/>
            <a:chOff x="7606156" y="1669673"/>
            <a:chExt cx="299829" cy="431958"/>
          </a:xfrm>
        </p:grpSpPr>
        <p:sp>
          <p:nvSpPr>
            <p:cNvPr id="36" name="Freeform 39"/>
            <p:cNvSpPr>
              <a:spLocks/>
            </p:cNvSpPr>
            <p:nvPr/>
          </p:nvSpPr>
          <p:spPr bwMode="auto">
            <a:xfrm>
              <a:off x="7724732" y="1669673"/>
              <a:ext cx="181253" cy="431958"/>
            </a:xfrm>
            <a:custGeom>
              <a:avLst/>
              <a:gdLst>
                <a:gd name="T0" fmla="*/ 26 w 29"/>
                <a:gd name="T1" fmla="*/ 0 h 69"/>
                <a:gd name="T2" fmla="*/ 27 w 29"/>
                <a:gd name="T3" fmla="*/ 0 h 69"/>
                <a:gd name="T4" fmla="*/ 27 w 29"/>
                <a:gd name="T5" fmla="*/ 69 h 69"/>
                <a:gd name="T6" fmla="*/ 2 w 29"/>
                <a:gd name="T7" fmla="*/ 53 h 69"/>
                <a:gd name="T8" fmla="*/ 2 w 29"/>
                <a:gd name="T9" fmla="*/ 35 h 69"/>
                <a:gd name="T10" fmla="*/ 2 w 29"/>
                <a:gd name="T11" fmla="*/ 17 h 69"/>
                <a:gd name="T12" fmla="*/ 13 w 29"/>
                <a:gd name="T13" fmla="*/ 9 h 69"/>
                <a:gd name="T14" fmla="*/ 26 w 29"/>
                <a:gd name="T15" fmla="*/ 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69">
                  <a:moveTo>
                    <a:pt x="26" y="0"/>
                  </a:moveTo>
                  <a:cubicBezTo>
                    <a:pt x="26" y="0"/>
                    <a:pt x="27" y="0"/>
                    <a:pt x="27" y="0"/>
                  </a:cubicBezTo>
                  <a:cubicBezTo>
                    <a:pt x="29" y="21"/>
                    <a:pt x="29" y="48"/>
                    <a:pt x="27" y="69"/>
                  </a:cubicBezTo>
                  <a:cubicBezTo>
                    <a:pt x="18" y="64"/>
                    <a:pt x="10" y="59"/>
                    <a:pt x="2" y="53"/>
                  </a:cubicBezTo>
                  <a:cubicBezTo>
                    <a:pt x="2" y="47"/>
                    <a:pt x="2" y="41"/>
                    <a:pt x="2" y="35"/>
                  </a:cubicBezTo>
                  <a:cubicBezTo>
                    <a:pt x="2" y="29"/>
                    <a:pt x="0" y="22"/>
                    <a:pt x="2" y="17"/>
                  </a:cubicBezTo>
                  <a:cubicBezTo>
                    <a:pt x="2" y="15"/>
                    <a:pt x="10" y="11"/>
                    <a:pt x="13" y="9"/>
                  </a:cubicBezTo>
                  <a:cubicBezTo>
                    <a:pt x="18" y="5"/>
                    <a:pt x="22" y="3"/>
                    <a:pt x="26" y="0"/>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40"/>
            <p:cNvSpPr>
              <a:spLocks/>
            </p:cNvSpPr>
            <p:nvPr/>
          </p:nvSpPr>
          <p:spPr bwMode="auto">
            <a:xfrm>
              <a:off x="7606156" y="1769616"/>
              <a:ext cx="111801" cy="232072"/>
            </a:xfrm>
            <a:custGeom>
              <a:avLst/>
              <a:gdLst>
                <a:gd name="T0" fmla="*/ 18 w 18"/>
                <a:gd name="T1" fmla="*/ 0 h 37"/>
                <a:gd name="T2" fmla="*/ 18 w 18"/>
                <a:gd name="T3" fmla="*/ 37 h 37"/>
                <a:gd name="T4" fmla="*/ 0 w 18"/>
                <a:gd name="T5" fmla="*/ 37 h 37"/>
                <a:gd name="T6" fmla="*/ 0 w 18"/>
                <a:gd name="T7" fmla="*/ 0 h 37"/>
                <a:gd name="T8" fmla="*/ 18 w 18"/>
                <a:gd name="T9" fmla="*/ 0 h 37"/>
              </a:gdLst>
              <a:ahLst/>
              <a:cxnLst>
                <a:cxn ang="0">
                  <a:pos x="T0" y="T1"/>
                </a:cxn>
                <a:cxn ang="0">
                  <a:pos x="T2" y="T3"/>
                </a:cxn>
                <a:cxn ang="0">
                  <a:pos x="T4" y="T5"/>
                </a:cxn>
                <a:cxn ang="0">
                  <a:pos x="T6" y="T7"/>
                </a:cxn>
                <a:cxn ang="0">
                  <a:pos x="T8" y="T9"/>
                </a:cxn>
              </a:cxnLst>
              <a:rect l="0" t="0" r="r" b="b"/>
              <a:pathLst>
                <a:path w="18" h="37">
                  <a:moveTo>
                    <a:pt x="18" y="0"/>
                  </a:moveTo>
                  <a:cubicBezTo>
                    <a:pt x="18" y="13"/>
                    <a:pt x="18" y="25"/>
                    <a:pt x="18" y="37"/>
                  </a:cubicBezTo>
                  <a:cubicBezTo>
                    <a:pt x="12" y="37"/>
                    <a:pt x="6" y="37"/>
                    <a:pt x="0" y="37"/>
                  </a:cubicBezTo>
                  <a:cubicBezTo>
                    <a:pt x="0" y="25"/>
                    <a:pt x="0" y="13"/>
                    <a:pt x="0" y="0"/>
                  </a:cubicBezTo>
                  <a:cubicBezTo>
                    <a:pt x="6" y="0"/>
                    <a:pt x="12" y="0"/>
                    <a:pt x="18" y="0"/>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8" name="Freeform 41"/>
          <p:cNvSpPr>
            <a:spLocks noEditPoints="1"/>
          </p:cNvSpPr>
          <p:nvPr/>
        </p:nvSpPr>
        <p:spPr bwMode="auto">
          <a:xfrm>
            <a:off x="5176610" y="4123052"/>
            <a:ext cx="596270" cy="433651"/>
          </a:xfrm>
          <a:custGeom>
            <a:avLst/>
            <a:gdLst>
              <a:gd name="T0" fmla="*/ 68 w 95"/>
              <a:gd name="T1" fmla="*/ 11 h 69"/>
              <a:gd name="T2" fmla="*/ 43 w 95"/>
              <a:gd name="T3" fmla="*/ 3 h 69"/>
              <a:gd name="T4" fmla="*/ 30 w 95"/>
              <a:gd name="T5" fmla="*/ 11 h 69"/>
              <a:gd name="T6" fmla="*/ 19 w 95"/>
              <a:gd name="T7" fmla="*/ 12 h 69"/>
              <a:gd name="T8" fmla="*/ 4 w 95"/>
              <a:gd name="T9" fmla="*/ 26 h 69"/>
              <a:gd name="T10" fmla="*/ 4 w 95"/>
              <a:gd name="T11" fmla="*/ 55 h 69"/>
              <a:gd name="T12" fmla="*/ 45 w 95"/>
              <a:gd name="T13" fmla="*/ 68 h 69"/>
              <a:gd name="T14" fmla="*/ 70 w 95"/>
              <a:gd name="T15" fmla="*/ 68 h 69"/>
              <a:gd name="T16" fmla="*/ 68 w 95"/>
              <a:gd name="T17" fmla="*/ 11 h 69"/>
              <a:gd name="T18" fmla="*/ 15 w 95"/>
              <a:gd name="T19" fmla="*/ 26 h 69"/>
              <a:gd name="T20" fmla="*/ 21 w 95"/>
              <a:gd name="T21" fmla="*/ 22 h 69"/>
              <a:gd name="T22" fmla="*/ 28 w 95"/>
              <a:gd name="T23" fmla="*/ 25 h 69"/>
              <a:gd name="T24" fmla="*/ 15 w 95"/>
              <a:gd name="T25" fmla="*/ 26 h 69"/>
              <a:gd name="T26" fmla="*/ 61 w 95"/>
              <a:gd name="T27" fmla="*/ 52 h 69"/>
              <a:gd name="T28" fmla="*/ 40 w 95"/>
              <a:gd name="T29" fmla="*/ 30 h 69"/>
              <a:gd name="T30" fmla="*/ 50 w 95"/>
              <a:gd name="T31" fmla="*/ 25 h 69"/>
              <a:gd name="T32" fmla="*/ 61 w 95"/>
              <a:gd name="T33" fmla="*/ 5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69">
                <a:moveTo>
                  <a:pt x="68" y="11"/>
                </a:moveTo>
                <a:cubicBezTo>
                  <a:pt x="63" y="3"/>
                  <a:pt x="53" y="0"/>
                  <a:pt x="43" y="3"/>
                </a:cubicBezTo>
                <a:cubicBezTo>
                  <a:pt x="36" y="4"/>
                  <a:pt x="33" y="10"/>
                  <a:pt x="30" y="11"/>
                </a:cubicBezTo>
                <a:cubicBezTo>
                  <a:pt x="26" y="12"/>
                  <a:pt x="22" y="11"/>
                  <a:pt x="19" y="12"/>
                </a:cubicBezTo>
                <a:cubicBezTo>
                  <a:pt x="12" y="14"/>
                  <a:pt x="6" y="19"/>
                  <a:pt x="4" y="26"/>
                </a:cubicBezTo>
                <a:cubicBezTo>
                  <a:pt x="1" y="32"/>
                  <a:pt x="0" y="46"/>
                  <a:pt x="4" y="55"/>
                </a:cubicBezTo>
                <a:cubicBezTo>
                  <a:pt x="10" y="69"/>
                  <a:pt x="24" y="68"/>
                  <a:pt x="45" y="68"/>
                </a:cubicBezTo>
                <a:cubicBezTo>
                  <a:pt x="54" y="68"/>
                  <a:pt x="64" y="69"/>
                  <a:pt x="70" y="68"/>
                </a:cubicBezTo>
                <a:cubicBezTo>
                  <a:pt x="95" y="64"/>
                  <a:pt x="95" y="12"/>
                  <a:pt x="68" y="11"/>
                </a:cubicBezTo>
                <a:close/>
                <a:moveTo>
                  <a:pt x="15" y="26"/>
                </a:moveTo>
                <a:cubicBezTo>
                  <a:pt x="16" y="23"/>
                  <a:pt x="17" y="22"/>
                  <a:pt x="21" y="22"/>
                </a:cubicBezTo>
                <a:cubicBezTo>
                  <a:pt x="25" y="21"/>
                  <a:pt x="27" y="22"/>
                  <a:pt x="28" y="25"/>
                </a:cubicBezTo>
                <a:cubicBezTo>
                  <a:pt x="30" y="33"/>
                  <a:pt x="14" y="35"/>
                  <a:pt x="15" y="26"/>
                </a:cubicBezTo>
                <a:close/>
                <a:moveTo>
                  <a:pt x="61" y="52"/>
                </a:moveTo>
                <a:cubicBezTo>
                  <a:pt x="46" y="62"/>
                  <a:pt x="30" y="42"/>
                  <a:pt x="40" y="30"/>
                </a:cubicBezTo>
                <a:cubicBezTo>
                  <a:pt x="42" y="28"/>
                  <a:pt x="45" y="26"/>
                  <a:pt x="50" y="25"/>
                </a:cubicBezTo>
                <a:cubicBezTo>
                  <a:pt x="64" y="24"/>
                  <a:pt x="73" y="43"/>
                  <a:pt x="61" y="52"/>
                </a:cubicBez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39" name="组合 38"/>
          <p:cNvGrpSpPr/>
          <p:nvPr/>
        </p:nvGrpSpPr>
        <p:grpSpPr>
          <a:xfrm>
            <a:off x="5110967" y="1389638"/>
            <a:ext cx="496328" cy="408241"/>
            <a:chOff x="4767098" y="1386784"/>
            <a:chExt cx="496328" cy="408241"/>
          </a:xfrm>
        </p:grpSpPr>
        <p:sp>
          <p:nvSpPr>
            <p:cNvPr id="40" name="Freeform 42"/>
            <p:cNvSpPr>
              <a:spLocks/>
            </p:cNvSpPr>
            <p:nvPr/>
          </p:nvSpPr>
          <p:spPr bwMode="auto">
            <a:xfrm>
              <a:off x="4950044" y="1386784"/>
              <a:ext cx="149067" cy="357424"/>
            </a:xfrm>
            <a:custGeom>
              <a:avLst/>
              <a:gdLst>
                <a:gd name="T0" fmla="*/ 8 w 24"/>
                <a:gd name="T1" fmla="*/ 2 h 57"/>
                <a:gd name="T2" fmla="*/ 21 w 24"/>
                <a:gd name="T3" fmla="*/ 6 h 57"/>
                <a:gd name="T4" fmla="*/ 22 w 24"/>
                <a:gd name="T5" fmla="*/ 30 h 57"/>
                <a:gd name="T6" fmla="*/ 20 w 24"/>
                <a:gd name="T7" fmla="*/ 51 h 57"/>
                <a:gd name="T8" fmla="*/ 3 w 24"/>
                <a:gd name="T9" fmla="*/ 49 h 57"/>
                <a:gd name="T10" fmla="*/ 2 w 24"/>
                <a:gd name="T11" fmla="*/ 28 h 57"/>
                <a:gd name="T12" fmla="*/ 8 w 24"/>
                <a:gd name="T13" fmla="*/ 2 h 57"/>
              </a:gdLst>
              <a:ahLst/>
              <a:cxnLst>
                <a:cxn ang="0">
                  <a:pos x="T0" y="T1"/>
                </a:cxn>
                <a:cxn ang="0">
                  <a:pos x="T2" y="T3"/>
                </a:cxn>
                <a:cxn ang="0">
                  <a:pos x="T4" y="T5"/>
                </a:cxn>
                <a:cxn ang="0">
                  <a:pos x="T6" y="T7"/>
                </a:cxn>
                <a:cxn ang="0">
                  <a:pos x="T8" y="T9"/>
                </a:cxn>
                <a:cxn ang="0">
                  <a:pos x="T10" y="T11"/>
                </a:cxn>
                <a:cxn ang="0">
                  <a:pos x="T12" y="T13"/>
                </a:cxn>
              </a:cxnLst>
              <a:rect l="0" t="0" r="r" b="b"/>
              <a:pathLst>
                <a:path w="24" h="57">
                  <a:moveTo>
                    <a:pt x="8" y="2"/>
                  </a:moveTo>
                  <a:cubicBezTo>
                    <a:pt x="11" y="0"/>
                    <a:pt x="19" y="2"/>
                    <a:pt x="21" y="6"/>
                  </a:cubicBezTo>
                  <a:cubicBezTo>
                    <a:pt x="24" y="11"/>
                    <a:pt x="22" y="22"/>
                    <a:pt x="22" y="30"/>
                  </a:cubicBezTo>
                  <a:cubicBezTo>
                    <a:pt x="22" y="37"/>
                    <a:pt x="23" y="48"/>
                    <a:pt x="20" y="51"/>
                  </a:cubicBezTo>
                  <a:cubicBezTo>
                    <a:pt x="15" y="57"/>
                    <a:pt x="5" y="54"/>
                    <a:pt x="3" y="49"/>
                  </a:cubicBezTo>
                  <a:cubicBezTo>
                    <a:pt x="1" y="44"/>
                    <a:pt x="2" y="35"/>
                    <a:pt x="2" y="28"/>
                  </a:cubicBezTo>
                  <a:cubicBezTo>
                    <a:pt x="2" y="14"/>
                    <a:pt x="0" y="5"/>
                    <a:pt x="8" y="2"/>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43"/>
            <p:cNvSpPr>
              <a:spLocks/>
            </p:cNvSpPr>
            <p:nvPr/>
          </p:nvSpPr>
          <p:spPr bwMode="auto">
            <a:xfrm>
              <a:off x="5112664" y="1479951"/>
              <a:ext cx="150762" cy="264256"/>
            </a:xfrm>
            <a:custGeom>
              <a:avLst/>
              <a:gdLst>
                <a:gd name="T0" fmla="*/ 19 w 24"/>
                <a:gd name="T1" fmla="*/ 8 h 42"/>
                <a:gd name="T2" fmla="*/ 8 w 24"/>
                <a:gd name="T3" fmla="*/ 39 h 42"/>
                <a:gd name="T4" fmla="*/ 2 w 24"/>
                <a:gd name="T5" fmla="*/ 34 h 42"/>
                <a:gd name="T6" fmla="*/ 2 w 24"/>
                <a:gd name="T7" fmla="*/ 8 h 42"/>
                <a:gd name="T8" fmla="*/ 19 w 24"/>
                <a:gd name="T9" fmla="*/ 8 h 42"/>
              </a:gdLst>
              <a:ahLst/>
              <a:cxnLst>
                <a:cxn ang="0">
                  <a:pos x="T0" y="T1"/>
                </a:cxn>
                <a:cxn ang="0">
                  <a:pos x="T2" y="T3"/>
                </a:cxn>
                <a:cxn ang="0">
                  <a:pos x="T4" y="T5"/>
                </a:cxn>
                <a:cxn ang="0">
                  <a:pos x="T6" y="T7"/>
                </a:cxn>
                <a:cxn ang="0">
                  <a:pos x="T8" y="T9"/>
                </a:cxn>
              </a:cxnLst>
              <a:rect l="0" t="0" r="r" b="b"/>
              <a:pathLst>
                <a:path w="24" h="42">
                  <a:moveTo>
                    <a:pt x="19" y="8"/>
                  </a:moveTo>
                  <a:cubicBezTo>
                    <a:pt x="18" y="21"/>
                    <a:pt x="24" y="42"/>
                    <a:pt x="8" y="39"/>
                  </a:cubicBezTo>
                  <a:cubicBezTo>
                    <a:pt x="7" y="39"/>
                    <a:pt x="3" y="36"/>
                    <a:pt x="2" y="34"/>
                  </a:cubicBezTo>
                  <a:cubicBezTo>
                    <a:pt x="0" y="29"/>
                    <a:pt x="0" y="13"/>
                    <a:pt x="2" y="8"/>
                  </a:cubicBezTo>
                  <a:cubicBezTo>
                    <a:pt x="5" y="0"/>
                    <a:pt x="16" y="1"/>
                    <a:pt x="19" y="8"/>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44"/>
            <p:cNvSpPr>
              <a:spLocks/>
            </p:cNvSpPr>
            <p:nvPr/>
          </p:nvSpPr>
          <p:spPr bwMode="auto">
            <a:xfrm>
              <a:off x="4767098" y="1618854"/>
              <a:ext cx="194805" cy="125352"/>
            </a:xfrm>
            <a:custGeom>
              <a:avLst/>
              <a:gdLst>
                <a:gd name="T0" fmla="*/ 9 w 31"/>
                <a:gd name="T1" fmla="*/ 1 h 20"/>
                <a:gd name="T2" fmla="*/ 25 w 31"/>
                <a:gd name="T3" fmla="*/ 4 h 20"/>
                <a:gd name="T4" fmla="*/ 7 w 31"/>
                <a:gd name="T5" fmla="*/ 16 h 20"/>
                <a:gd name="T6" fmla="*/ 9 w 31"/>
                <a:gd name="T7" fmla="*/ 1 h 20"/>
              </a:gdLst>
              <a:ahLst/>
              <a:cxnLst>
                <a:cxn ang="0">
                  <a:pos x="T0" y="T1"/>
                </a:cxn>
                <a:cxn ang="0">
                  <a:pos x="T2" y="T3"/>
                </a:cxn>
                <a:cxn ang="0">
                  <a:pos x="T4" y="T5"/>
                </a:cxn>
                <a:cxn ang="0">
                  <a:pos x="T6" y="T7"/>
                </a:cxn>
              </a:cxnLst>
              <a:rect l="0" t="0" r="r" b="b"/>
              <a:pathLst>
                <a:path w="31" h="20">
                  <a:moveTo>
                    <a:pt x="9" y="1"/>
                  </a:moveTo>
                  <a:cubicBezTo>
                    <a:pt x="13" y="0"/>
                    <a:pt x="22" y="0"/>
                    <a:pt x="25" y="4"/>
                  </a:cubicBezTo>
                  <a:cubicBezTo>
                    <a:pt x="31" y="14"/>
                    <a:pt x="17" y="20"/>
                    <a:pt x="7" y="16"/>
                  </a:cubicBezTo>
                  <a:cubicBezTo>
                    <a:pt x="0" y="14"/>
                    <a:pt x="1" y="3"/>
                    <a:pt x="9" y="1"/>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45"/>
            <p:cNvSpPr>
              <a:spLocks/>
            </p:cNvSpPr>
            <p:nvPr/>
          </p:nvSpPr>
          <p:spPr bwMode="auto">
            <a:xfrm>
              <a:off x="4787425" y="1744207"/>
              <a:ext cx="450590" cy="50818"/>
            </a:xfrm>
            <a:custGeom>
              <a:avLst/>
              <a:gdLst>
                <a:gd name="T0" fmla="*/ 2 w 72"/>
                <a:gd name="T1" fmla="*/ 1 h 8"/>
                <a:gd name="T2" fmla="*/ 56 w 72"/>
                <a:gd name="T3" fmla="*/ 1 h 8"/>
                <a:gd name="T4" fmla="*/ 71 w 72"/>
                <a:gd name="T5" fmla="*/ 3 h 8"/>
                <a:gd name="T6" fmla="*/ 55 w 72"/>
                <a:gd name="T7" fmla="*/ 6 h 8"/>
                <a:gd name="T8" fmla="*/ 17 w 72"/>
                <a:gd name="T9" fmla="*/ 6 h 8"/>
                <a:gd name="T10" fmla="*/ 0 w 72"/>
                <a:gd name="T11" fmla="*/ 4 h 8"/>
                <a:gd name="T12" fmla="*/ 1 w 72"/>
                <a:gd name="T13" fmla="*/ 2 h 8"/>
                <a:gd name="T14" fmla="*/ 2 w 72"/>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8">
                  <a:moveTo>
                    <a:pt x="2" y="1"/>
                  </a:moveTo>
                  <a:cubicBezTo>
                    <a:pt x="19" y="1"/>
                    <a:pt x="37" y="1"/>
                    <a:pt x="56" y="1"/>
                  </a:cubicBezTo>
                  <a:cubicBezTo>
                    <a:pt x="60" y="1"/>
                    <a:pt x="71" y="0"/>
                    <a:pt x="71" y="3"/>
                  </a:cubicBezTo>
                  <a:cubicBezTo>
                    <a:pt x="72" y="8"/>
                    <a:pt x="61" y="6"/>
                    <a:pt x="55" y="6"/>
                  </a:cubicBezTo>
                  <a:cubicBezTo>
                    <a:pt x="42" y="6"/>
                    <a:pt x="30" y="6"/>
                    <a:pt x="17" y="6"/>
                  </a:cubicBezTo>
                  <a:cubicBezTo>
                    <a:pt x="11" y="6"/>
                    <a:pt x="3" y="8"/>
                    <a:pt x="0" y="4"/>
                  </a:cubicBezTo>
                  <a:cubicBezTo>
                    <a:pt x="0" y="3"/>
                    <a:pt x="1" y="3"/>
                    <a:pt x="1" y="2"/>
                  </a:cubicBezTo>
                  <a:cubicBezTo>
                    <a:pt x="1" y="2"/>
                    <a:pt x="2" y="2"/>
                    <a:pt x="2" y="1"/>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4" name="Freeform 46"/>
          <p:cNvSpPr>
            <a:spLocks noEditPoints="1"/>
          </p:cNvSpPr>
          <p:nvPr/>
        </p:nvSpPr>
        <p:spPr bwMode="auto">
          <a:xfrm>
            <a:off x="9064645" y="3571978"/>
            <a:ext cx="382832" cy="394691"/>
          </a:xfrm>
          <a:custGeom>
            <a:avLst/>
            <a:gdLst>
              <a:gd name="T0" fmla="*/ 61 w 61"/>
              <a:gd name="T1" fmla="*/ 32 h 63"/>
              <a:gd name="T2" fmla="*/ 2 w 61"/>
              <a:gd name="T3" fmla="*/ 29 h 63"/>
              <a:gd name="T4" fmla="*/ 16 w 61"/>
              <a:gd name="T5" fmla="*/ 27 h 63"/>
              <a:gd name="T6" fmla="*/ 11 w 61"/>
              <a:gd name="T7" fmla="*/ 34 h 63"/>
              <a:gd name="T8" fmla="*/ 7 w 61"/>
              <a:gd name="T9" fmla="*/ 36 h 63"/>
              <a:gd name="T10" fmla="*/ 10 w 61"/>
              <a:gd name="T11" fmla="*/ 39 h 63"/>
              <a:gd name="T12" fmla="*/ 15 w 61"/>
              <a:gd name="T13" fmla="*/ 50 h 63"/>
              <a:gd name="T14" fmla="*/ 21 w 61"/>
              <a:gd name="T15" fmla="*/ 42 h 63"/>
              <a:gd name="T16" fmla="*/ 19 w 61"/>
              <a:gd name="T17" fmla="*/ 52 h 63"/>
              <a:gd name="T18" fmla="*/ 51 w 61"/>
              <a:gd name="T19" fmla="*/ 40 h 63"/>
              <a:gd name="T20" fmla="*/ 46 w 61"/>
              <a:gd name="T21" fmla="*/ 36 h 63"/>
              <a:gd name="T22" fmla="*/ 43 w 61"/>
              <a:gd name="T23" fmla="*/ 40 h 63"/>
              <a:gd name="T24" fmla="*/ 25 w 61"/>
              <a:gd name="T25" fmla="*/ 41 h 63"/>
              <a:gd name="T26" fmla="*/ 25 w 61"/>
              <a:gd name="T27" fmla="*/ 29 h 63"/>
              <a:gd name="T28" fmla="*/ 26 w 61"/>
              <a:gd name="T29" fmla="*/ 25 h 63"/>
              <a:gd name="T30" fmla="*/ 27 w 61"/>
              <a:gd name="T31" fmla="*/ 22 h 63"/>
              <a:gd name="T32" fmla="*/ 34 w 61"/>
              <a:gd name="T33" fmla="*/ 25 h 63"/>
              <a:gd name="T34" fmla="*/ 35 w 61"/>
              <a:gd name="T35" fmla="*/ 19 h 63"/>
              <a:gd name="T36" fmla="*/ 30 w 61"/>
              <a:gd name="T37" fmla="*/ 21 h 63"/>
              <a:gd name="T38" fmla="*/ 38 w 61"/>
              <a:gd name="T39" fmla="*/ 19 h 63"/>
              <a:gd name="T40" fmla="*/ 29 w 61"/>
              <a:gd name="T41" fmla="*/ 9 h 63"/>
              <a:gd name="T42" fmla="*/ 29 w 61"/>
              <a:gd name="T43" fmla="*/ 11 h 63"/>
              <a:gd name="T44" fmla="*/ 20 w 61"/>
              <a:gd name="T45" fmla="*/ 16 h 63"/>
              <a:gd name="T46" fmla="*/ 15 w 61"/>
              <a:gd name="T47" fmla="*/ 15 h 63"/>
              <a:gd name="T48" fmla="*/ 15 w 61"/>
              <a:gd name="T49" fmla="*/ 20 h 63"/>
              <a:gd name="T50" fmla="*/ 9 w 61"/>
              <a:gd name="T51" fmla="*/ 23 h 63"/>
              <a:gd name="T52" fmla="*/ 13 w 61"/>
              <a:gd name="T53" fmla="*/ 20 h 63"/>
              <a:gd name="T54" fmla="*/ 18 w 61"/>
              <a:gd name="T55" fmla="*/ 25 h 63"/>
              <a:gd name="T56" fmla="*/ 16 w 61"/>
              <a:gd name="T57" fmla="*/ 27 h 63"/>
              <a:gd name="T58" fmla="*/ 36 w 61"/>
              <a:gd name="T59" fmla="*/ 29 h 63"/>
              <a:gd name="T60" fmla="*/ 39 w 61"/>
              <a:gd name="T61" fmla="*/ 27 h 63"/>
              <a:gd name="T62" fmla="*/ 32 w 61"/>
              <a:gd name="T63" fmla="*/ 29 h 63"/>
              <a:gd name="T64" fmla="*/ 27 w 61"/>
              <a:gd name="T65" fmla="*/ 31 h 63"/>
              <a:gd name="T66" fmla="*/ 33 w 61"/>
              <a:gd name="T67" fmla="*/ 33 h 63"/>
              <a:gd name="T68" fmla="*/ 39 w 61"/>
              <a:gd name="T69" fmla="*/ 31 h 63"/>
              <a:gd name="T70" fmla="*/ 34 w 61"/>
              <a:gd name="T71" fmla="*/ 31 h 63"/>
              <a:gd name="T72" fmla="*/ 32 w 61"/>
              <a:gd name="T73" fmla="*/ 29 h 63"/>
              <a:gd name="T74" fmla="*/ 38 w 61"/>
              <a:gd name="T75"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 h="63">
                <a:moveTo>
                  <a:pt x="26" y="3"/>
                </a:moveTo>
                <a:cubicBezTo>
                  <a:pt x="46" y="0"/>
                  <a:pt x="61" y="14"/>
                  <a:pt x="61" y="32"/>
                </a:cubicBezTo>
                <a:cubicBezTo>
                  <a:pt x="61" y="49"/>
                  <a:pt x="46" y="63"/>
                  <a:pt x="29" y="62"/>
                </a:cubicBezTo>
                <a:cubicBezTo>
                  <a:pt x="13" y="60"/>
                  <a:pt x="0" y="47"/>
                  <a:pt x="2" y="29"/>
                </a:cubicBezTo>
                <a:cubicBezTo>
                  <a:pt x="3" y="16"/>
                  <a:pt x="13" y="5"/>
                  <a:pt x="26" y="3"/>
                </a:cubicBezTo>
                <a:close/>
                <a:moveTo>
                  <a:pt x="16" y="27"/>
                </a:moveTo>
                <a:cubicBezTo>
                  <a:pt x="13" y="28"/>
                  <a:pt x="14" y="31"/>
                  <a:pt x="11" y="32"/>
                </a:cubicBezTo>
                <a:cubicBezTo>
                  <a:pt x="11" y="33"/>
                  <a:pt x="12" y="34"/>
                  <a:pt x="11" y="34"/>
                </a:cubicBezTo>
                <a:cubicBezTo>
                  <a:pt x="11" y="32"/>
                  <a:pt x="9" y="33"/>
                  <a:pt x="7" y="33"/>
                </a:cubicBezTo>
                <a:cubicBezTo>
                  <a:pt x="7" y="34"/>
                  <a:pt x="7" y="35"/>
                  <a:pt x="7" y="36"/>
                </a:cubicBezTo>
                <a:cubicBezTo>
                  <a:pt x="8" y="37"/>
                  <a:pt x="8" y="35"/>
                  <a:pt x="10" y="35"/>
                </a:cubicBezTo>
                <a:cubicBezTo>
                  <a:pt x="8" y="37"/>
                  <a:pt x="12" y="38"/>
                  <a:pt x="10" y="39"/>
                </a:cubicBezTo>
                <a:cubicBezTo>
                  <a:pt x="10" y="38"/>
                  <a:pt x="9" y="37"/>
                  <a:pt x="8" y="38"/>
                </a:cubicBezTo>
                <a:cubicBezTo>
                  <a:pt x="9" y="43"/>
                  <a:pt x="11" y="47"/>
                  <a:pt x="15" y="50"/>
                </a:cubicBezTo>
                <a:cubicBezTo>
                  <a:pt x="13" y="45"/>
                  <a:pt x="9" y="42"/>
                  <a:pt x="14" y="38"/>
                </a:cubicBezTo>
                <a:cubicBezTo>
                  <a:pt x="17" y="39"/>
                  <a:pt x="20" y="39"/>
                  <a:pt x="21" y="42"/>
                </a:cubicBezTo>
                <a:cubicBezTo>
                  <a:pt x="22" y="42"/>
                  <a:pt x="24" y="43"/>
                  <a:pt x="25" y="44"/>
                </a:cubicBezTo>
                <a:cubicBezTo>
                  <a:pt x="24" y="48"/>
                  <a:pt x="22" y="50"/>
                  <a:pt x="19" y="52"/>
                </a:cubicBezTo>
                <a:cubicBezTo>
                  <a:pt x="32" y="63"/>
                  <a:pt x="55" y="52"/>
                  <a:pt x="55" y="36"/>
                </a:cubicBezTo>
                <a:cubicBezTo>
                  <a:pt x="52" y="36"/>
                  <a:pt x="53" y="39"/>
                  <a:pt x="51" y="40"/>
                </a:cubicBezTo>
                <a:cubicBezTo>
                  <a:pt x="50" y="37"/>
                  <a:pt x="48" y="34"/>
                  <a:pt x="45" y="35"/>
                </a:cubicBezTo>
                <a:cubicBezTo>
                  <a:pt x="45" y="35"/>
                  <a:pt x="46" y="36"/>
                  <a:pt x="46" y="36"/>
                </a:cubicBezTo>
                <a:cubicBezTo>
                  <a:pt x="45" y="38"/>
                  <a:pt x="42" y="38"/>
                  <a:pt x="41" y="39"/>
                </a:cubicBezTo>
                <a:cubicBezTo>
                  <a:pt x="42" y="39"/>
                  <a:pt x="43" y="39"/>
                  <a:pt x="43" y="40"/>
                </a:cubicBezTo>
                <a:cubicBezTo>
                  <a:pt x="38" y="43"/>
                  <a:pt x="41" y="52"/>
                  <a:pt x="34" y="53"/>
                </a:cubicBezTo>
                <a:cubicBezTo>
                  <a:pt x="30" y="49"/>
                  <a:pt x="34" y="39"/>
                  <a:pt x="25" y="41"/>
                </a:cubicBezTo>
                <a:cubicBezTo>
                  <a:pt x="21" y="39"/>
                  <a:pt x="24" y="33"/>
                  <a:pt x="26" y="31"/>
                </a:cubicBezTo>
                <a:cubicBezTo>
                  <a:pt x="24" y="31"/>
                  <a:pt x="25" y="30"/>
                  <a:pt x="25" y="29"/>
                </a:cubicBezTo>
                <a:cubicBezTo>
                  <a:pt x="26" y="29"/>
                  <a:pt x="27" y="29"/>
                  <a:pt x="27" y="29"/>
                </a:cubicBezTo>
                <a:cubicBezTo>
                  <a:pt x="28" y="26"/>
                  <a:pt x="27" y="27"/>
                  <a:pt x="26" y="25"/>
                </a:cubicBezTo>
                <a:cubicBezTo>
                  <a:pt x="26" y="25"/>
                  <a:pt x="26" y="26"/>
                  <a:pt x="25" y="26"/>
                </a:cubicBezTo>
                <a:cubicBezTo>
                  <a:pt x="25" y="24"/>
                  <a:pt x="26" y="23"/>
                  <a:pt x="27" y="22"/>
                </a:cubicBezTo>
                <a:cubicBezTo>
                  <a:pt x="27" y="24"/>
                  <a:pt x="28" y="24"/>
                  <a:pt x="28" y="26"/>
                </a:cubicBezTo>
                <a:cubicBezTo>
                  <a:pt x="30" y="25"/>
                  <a:pt x="31" y="24"/>
                  <a:pt x="34" y="25"/>
                </a:cubicBezTo>
                <a:cubicBezTo>
                  <a:pt x="34" y="24"/>
                  <a:pt x="34" y="23"/>
                  <a:pt x="35" y="23"/>
                </a:cubicBezTo>
                <a:cubicBezTo>
                  <a:pt x="34" y="22"/>
                  <a:pt x="35" y="20"/>
                  <a:pt x="35" y="19"/>
                </a:cubicBezTo>
                <a:cubicBezTo>
                  <a:pt x="33" y="20"/>
                  <a:pt x="34" y="23"/>
                  <a:pt x="32" y="24"/>
                </a:cubicBezTo>
                <a:cubicBezTo>
                  <a:pt x="31" y="23"/>
                  <a:pt x="31" y="22"/>
                  <a:pt x="30" y="21"/>
                </a:cubicBezTo>
                <a:cubicBezTo>
                  <a:pt x="31" y="17"/>
                  <a:pt x="38" y="15"/>
                  <a:pt x="40" y="19"/>
                </a:cubicBezTo>
                <a:cubicBezTo>
                  <a:pt x="39" y="19"/>
                  <a:pt x="38" y="19"/>
                  <a:pt x="38" y="19"/>
                </a:cubicBezTo>
                <a:cubicBezTo>
                  <a:pt x="40" y="22"/>
                  <a:pt x="45" y="15"/>
                  <a:pt x="48" y="18"/>
                </a:cubicBezTo>
                <a:cubicBezTo>
                  <a:pt x="50" y="13"/>
                  <a:pt x="36" y="7"/>
                  <a:pt x="29" y="9"/>
                </a:cubicBezTo>
                <a:cubicBezTo>
                  <a:pt x="29" y="10"/>
                  <a:pt x="31" y="8"/>
                  <a:pt x="32" y="10"/>
                </a:cubicBezTo>
                <a:cubicBezTo>
                  <a:pt x="31" y="10"/>
                  <a:pt x="30" y="11"/>
                  <a:pt x="29" y="11"/>
                </a:cubicBezTo>
                <a:cubicBezTo>
                  <a:pt x="31" y="17"/>
                  <a:pt x="24" y="18"/>
                  <a:pt x="22" y="21"/>
                </a:cubicBezTo>
                <a:cubicBezTo>
                  <a:pt x="20" y="20"/>
                  <a:pt x="19" y="19"/>
                  <a:pt x="20" y="16"/>
                </a:cubicBezTo>
                <a:cubicBezTo>
                  <a:pt x="19" y="15"/>
                  <a:pt x="19" y="14"/>
                  <a:pt x="18" y="13"/>
                </a:cubicBezTo>
                <a:cubicBezTo>
                  <a:pt x="16" y="13"/>
                  <a:pt x="16" y="15"/>
                  <a:pt x="15" y="15"/>
                </a:cubicBezTo>
                <a:cubicBezTo>
                  <a:pt x="15" y="17"/>
                  <a:pt x="16" y="17"/>
                  <a:pt x="17" y="18"/>
                </a:cubicBezTo>
                <a:cubicBezTo>
                  <a:pt x="16" y="19"/>
                  <a:pt x="15" y="19"/>
                  <a:pt x="15" y="20"/>
                </a:cubicBezTo>
                <a:cubicBezTo>
                  <a:pt x="13" y="20"/>
                  <a:pt x="14" y="18"/>
                  <a:pt x="13" y="17"/>
                </a:cubicBezTo>
                <a:cubicBezTo>
                  <a:pt x="12" y="19"/>
                  <a:pt x="10" y="21"/>
                  <a:pt x="9" y="23"/>
                </a:cubicBezTo>
                <a:cubicBezTo>
                  <a:pt x="11" y="23"/>
                  <a:pt x="11" y="25"/>
                  <a:pt x="12" y="25"/>
                </a:cubicBezTo>
                <a:cubicBezTo>
                  <a:pt x="13" y="23"/>
                  <a:pt x="12" y="21"/>
                  <a:pt x="13" y="20"/>
                </a:cubicBezTo>
                <a:cubicBezTo>
                  <a:pt x="15" y="20"/>
                  <a:pt x="15" y="23"/>
                  <a:pt x="17" y="22"/>
                </a:cubicBezTo>
                <a:cubicBezTo>
                  <a:pt x="17" y="23"/>
                  <a:pt x="17" y="25"/>
                  <a:pt x="18" y="25"/>
                </a:cubicBezTo>
                <a:cubicBezTo>
                  <a:pt x="17" y="26"/>
                  <a:pt x="16" y="25"/>
                  <a:pt x="16" y="26"/>
                </a:cubicBezTo>
                <a:cubicBezTo>
                  <a:pt x="16" y="26"/>
                  <a:pt x="16" y="27"/>
                  <a:pt x="16" y="27"/>
                </a:cubicBezTo>
                <a:close/>
                <a:moveTo>
                  <a:pt x="37" y="28"/>
                </a:moveTo>
                <a:cubicBezTo>
                  <a:pt x="37" y="29"/>
                  <a:pt x="36" y="29"/>
                  <a:pt x="36" y="29"/>
                </a:cubicBezTo>
                <a:cubicBezTo>
                  <a:pt x="37" y="29"/>
                  <a:pt x="40" y="30"/>
                  <a:pt x="40" y="29"/>
                </a:cubicBezTo>
                <a:cubicBezTo>
                  <a:pt x="39" y="29"/>
                  <a:pt x="40" y="27"/>
                  <a:pt x="39" y="27"/>
                </a:cubicBezTo>
                <a:cubicBezTo>
                  <a:pt x="39" y="29"/>
                  <a:pt x="38" y="28"/>
                  <a:pt x="37" y="28"/>
                </a:cubicBezTo>
                <a:close/>
                <a:moveTo>
                  <a:pt x="32" y="29"/>
                </a:moveTo>
                <a:cubicBezTo>
                  <a:pt x="31" y="29"/>
                  <a:pt x="31" y="28"/>
                  <a:pt x="29" y="29"/>
                </a:cubicBezTo>
                <a:cubicBezTo>
                  <a:pt x="28" y="30"/>
                  <a:pt x="28" y="31"/>
                  <a:pt x="27" y="31"/>
                </a:cubicBezTo>
                <a:cubicBezTo>
                  <a:pt x="28" y="31"/>
                  <a:pt x="29" y="31"/>
                  <a:pt x="31" y="31"/>
                </a:cubicBezTo>
                <a:cubicBezTo>
                  <a:pt x="31" y="33"/>
                  <a:pt x="32" y="32"/>
                  <a:pt x="33" y="33"/>
                </a:cubicBezTo>
                <a:cubicBezTo>
                  <a:pt x="35" y="32"/>
                  <a:pt x="37" y="33"/>
                  <a:pt x="38" y="33"/>
                </a:cubicBezTo>
                <a:cubicBezTo>
                  <a:pt x="38" y="32"/>
                  <a:pt x="39" y="32"/>
                  <a:pt x="39" y="31"/>
                </a:cubicBezTo>
                <a:cubicBezTo>
                  <a:pt x="38" y="31"/>
                  <a:pt x="36" y="32"/>
                  <a:pt x="36" y="30"/>
                </a:cubicBezTo>
                <a:cubicBezTo>
                  <a:pt x="35" y="30"/>
                  <a:pt x="35" y="30"/>
                  <a:pt x="34" y="31"/>
                </a:cubicBezTo>
                <a:cubicBezTo>
                  <a:pt x="34" y="29"/>
                  <a:pt x="33" y="28"/>
                  <a:pt x="32" y="28"/>
                </a:cubicBezTo>
                <a:cubicBezTo>
                  <a:pt x="31" y="29"/>
                  <a:pt x="33" y="29"/>
                  <a:pt x="32" y="29"/>
                </a:cubicBezTo>
                <a:close/>
                <a:moveTo>
                  <a:pt x="41" y="38"/>
                </a:moveTo>
                <a:cubicBezTo>
                  <a:pt x="40" y="37"/>
                  <a:pt x="39" y="34"/>
                  <a:pt x="38" y="35"/>
                </a:cubicBezTo>
                <a:cubicBezTo>
                  <a:pt x="39" y="35"/>
                  <a:pt x="39" y="39"/>
                  <a:pt x="41" y="38"/>
                </a:cubicBez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7"/>
          <p:cNvSpPr>
            <a:spLocks noEditPoints="1"/>
          </p:cNvSpPr>
          <p:nvPr/>
        </p:nvSpPr>
        <p:spPr bwMode="auto">
          <a:xfrm>
            <a:off x="7090347" y="4282421"/>
            <a:ext cx="513267" cy="408242"/>
          </a:xfrm>
          <a:custGeom>
            <a:avLst/>
            <a:gdLst>
              <a:gd name="T0" fmla="*/ 81 w 82"/>
              <a:gd name="T1" fmla="*/ 49 h 65"/>
              <a:gd name="T2" fmla="*/ 59 w 82"/>
              <a:gd name="T3" fmla="*/ 39 h 65"/>
              <a:gd name="T4" fmla="*/ 57 w 82"/>
              <a:gd name="T5" fmla="*/ 23 h 65"/>
              <a:gd name="T6" fmla="*/ 20 w 82"/>
              <a:gd name="T7" fmla="*/ 6 h 65"/>
              <a:gd name="T8" fmla="*/ 6 w 82"/>
              <a:gd name="T9" fmla="*/ 43 h 65"/>
              <a:gd name="T10" fmla="*/ 42 w 82"/>
              <a:gd name="T11" fmla="*/ 60 h 65"/>
              <a:gd name="T12" fmla="*/ 54 w 82"/>
              <a:gd name="T13" fmla="*/ 50 h 65"/>
              <a:gd name="T14" fmla="*/ 77 w 82"/>
              <a:gd name="T15" fmla="*/ 60 h 65"/>
              <a:gd name="T16" fmla="*/ 79 w 82"/>
              <a:gd name="T17" fmla="*/ 60 h 65"/>
              <a:gd name="T18" fmla="*/ 82 w 82"/>
              <a:gd name="T19" fmla="*/ 51 h 65"/>
              <a:gd name="T20" fmla="*/ 81 w 82"/>
              <a:gd name="T21" fmla="*/ 49 h 65"/>
              <a:gd name="T22" fmla="*/ 14 w 82"/>
              <a:gd name="T23" fmla="*/ 39 h 65"/>
              <a:gd name="T24" fmla="*/ 24 w 82"/>
              <a:gd name="T25" fmla="*/ 14 h 65"/>
              <a:gd name="T26" fmla="*/ 49 w 82"/>
              <a:gd name="T27" fmla="*/ 26 h 65"/>
              <a:gd name="T28" fmla="*/ 39 w 82"/>
              <a:gd name="T29" fmla="*/ 51 h 65"/>
              <a:gd name="T30" fmla="*/ 14 w 82"/>
              <a:gd name="T31" fmla="*/ 3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65">
                <a:moveTo>
                  <a:pt x="81" y="49"/>
                </a:moveTo>
                <a:cubicBezTo>
                  <a:pt x="59" y="39"/>
                  <a:pt x="59" y="39"/>
                  <a:pt x="59" y="39"/>
                </a:cubicBezTo>
                <a:cubicBezTo>
                  <a:pt x="60" y="34"/>
                  <a:pt x="59" y="28"/>
                  <a:pt x="57" y="23"/>
                </a:cubicBezTo>
                <a:cubicBezTo>
                  <a:pt x="51" y="8"/>
                  <a:pt x="34" y="0"/>
                  <a:pt x="20" y="6"/>
                </a:cubicBezTo>
                <a:cubicBezTo>
                  <a:pt x="6" y="11"/>
                  <a:pt x="0" y="28"/>
                  <a:pt x="6" y="43"/>
                </a:cubicBezTo>
                <a:cubicBezTo>
                  <a:pt x="12" y="57"/>
                  <a:pt x="28" y="65"/>
                  <a:pt x="42" y="60"/>
                </a:cubicBezTo>
                <a:cubicBezTo>
                  <a:pt x="47" y="58"/>
                  <a:pt x="51" y="54"/>
                  <a:pt x="54" y="50"/>
                </a:cubicBezTo>
                <a:cubicBezTo>
                  <a:pt x="77" y="60"/>
                  <a:pt x="77" y="60"/>
                  <a:pt x="77" y="60"/>
                </a:cubicBezTo>
                <a:cubicBezTo>
                  <a:pt x="78" y="61"/>
                  <a:pt x="79" y="60"/>
                  <a:pt x="79" y="60"/>
                </a:cubicBezTo>
                <a:cubicBezTo>
                  <a:pt x="82" y="51"/>
                  <a:pt x="82" y="51"/>
                  <a:pt x="82" y="51"/>
                </a:cubicBezTo>
                <a:cubicBezTo>
                  <a:pt x="82" y="51"/>
                  <a:pt x="82" y="50"/>
                  <a:pt x="81" y="49"/>
                </a:cubicBezTo>
                <a:close/>
                <a:moveTo>
                  <a:pt x="14" y="39"/>
                </a:moveTo>
                <a:cubicBezTo>
                  <a:pt x="10" y="29"/>
                  <a:pt x="14" y="18"/>
                  <a:pt x="24" y="14"/>
                </a:cubicBezTo>
                <a:cubicBezTo>
                  <a:pt x="33" y="10"/>
                  <a:pt x="45" y="16"/>
                  <a:pt x="49" y="26"/>
                </a:cubicBezTo>
                <a:cubicBezTo>
                  <a:pt x="53" y="36"/>
                  <a:pt x="48" y="47"/>
                  <a:pt x="39" y="51"/>
                </a:cubicBezTo>
                <a:cubicBezTo>
                  <a:pt x="29" y="55"/>
                  <a:pt x="18" y="50"/>
                  <a:pt x="14" y="39"/>
                </a:cubicBezTo>
                <a:close/>
              </a:path>
            </a:pathLst>
          </a:custGeom>
          <a:solidFill>
            <a:srgbClr val="4E4E4E"/>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47" name="Freeform 48"/>
          <p:cNvSpPr>
            <a:spLocks/>
          </p:cNvSpPr>
          <p:nvPr/>
        </p:nvSpPr>
        <p:spPr bwMode="auto">
          <a:xfrm>
            <a:off x="2662888" y="3844704"/>
            <a:ext cx="320157" cy="281196"/>
          </a:xfrm>
          <a:custGeom>
            <a:avLst/>
            <a:gdLst>
              <a:gd name="T0" fmla="*/ 26 w 189"/>
              <a:gd name="T1" fmla="*/ 166 h 166"/>
              <a:gd name="T2" fmla="*/ 30 w 189"/>
              <a:gd name="T3" fmla="*/ 96 h 166"/>
              <a:gd name="T4" fmla="*/ 0 w 189"/>
              <a:gd name="T5" fmla="*/ 96 h 166"/>
              <a:gd name="T6" fmla="*/ 37 w 189"/>
              <a:gd name="T7" fmla="*/ 55 h 166"/>
              <a:gd name="T8" fmla="*/ 37 w 189"/>
              <a:gd name="T9" fmla="*/ 11 h 166"/>
              <a:gd name="T10" fmla="*/ 63 w 189"/>
              <a:gd name="T11" fmla="*/ 11 h 166"/>
              <a:gd name="T12" fmla="*/ 63 w 189"/>
              <a:gd name="T13" fmla="*/ 29 h 166"/>
              <a:gd name="T14" fmla="*/ 96 w 189"/>
              <a:gd name="T15" fmla="*/ 0 h 166"/>
              <a:gd name="T16" fmla="*/ 189 w 189"/>
              <a:gd name="T17" fmla="*/ 96 h 166"/>
              <a:gd name="T18" fmla="*/ 159 w 189"/>
              <a:gd name="T19" fmla="*/ 96 h 166"/>
              <a:gd name="T20" fmla="*/ 159 w 189"/>
              <a:gd name="T21" fmla="*/ 144 h 166"/>
              <a:gd name="T22" fmla="*/ 26 w 189"/>
              <a:gd name="T23"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166">
                <a:moveTo>
                  <a:pt x="26" y="166"/>
                </a:moveTo>
                <a:lnTo>
                  <a:pt x="30" y="96"/>
                </a:lnTo>
                <a:lnTo>
                  <a:pt x="0" y="96"/>
                </a:lnTo>
                <a:lnTo>
                  <a:pt x="37" y="55"/>
                </a:lnTo>
                <a:lnTo>
                  <a:pt x="37" y="11"/>
                </a:lnTo>
                <a:lnTo>
                  <a:pt x="63" y="11"/>
                </a:lnTo>
                <a:lnTo>
                  <a:pt x="63" y="29"/>
                </a:lnTo>
                <a:lnTo>
                  <a:pt x="96" y="0"/>
                </a:lnTo>
                <a:lnTo>
                  <a:pt x="189" y="96"/>
                </a:lnTo>
                <a:lnTo>
                  <a:pt x="159" y="96"/>
                </a:lnTo>
                <a:lnTo>
                  <a:pt x="159" y="144"/>
                </a:lnTo>
                <a:lnTo>
                  <a:pt x="26" y="166"/>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48" name="组合 47"/>
          <p:cNvGrpSpPr/>
          <p:nvPr/>
        </p:nvGrpSpPr>
        <p:grpSpPr>
          <a:xfrm>
            <a:off x="2581904" y="2416705"/>
            <a:ext cx="2142846" cy="1844711"/>
            <a:chOff x="2905126" y="2835276"/>
            <a:chExt cx="2008188" cy="1728788"/>
          </a:xfrm>
        </p:grpSpPr>
        <p:sp>
          <p:nvSpPr>
            <p:cNvPr id="49" name="Freeform 5"/>
            <p:cNvSpPr>
              <a:spLocks/>
            </p:cNvSpPr>
            <p:nvPr/>
          </p:nvSpPr>
          <p:spPr bwMode="auto">
            <a:xfrm>
              <a:off x="2905126" y="2835276"/>
              <a:ext cx="2008188" cy="1728788"/>
            </a:xfrm>
            <a:custGeom>
              <a:avLst/>
              <a:gdLst>
                <a:gd name="T0" fmla="*/ 190 w 342"/>
                <a:gd name="T1" fmla="*/ 11 h 294"/>
                <a:gd name="T2" fmla="*/ 9 w 342"/>
                <a:gd name="T3" fmla="*/ 100 h 294"/>
                <a:gd name="T4" fmla="*/ 89 w 342"/>
                <a:gd name="T5" fmla="*/ 213 h 294"/>
                <a:gd name="T6" fmla="*/ 177 w 342"/>
                <a:gd name="T7" fmla="*/ 294 h 294"/>
                <a:gd name="T8" fmla="*/ 153 w 342"/>
                <a:gd name="T9" fmla="*/ 229 h 294"/>
                <a:gd name="T10" fmla="*/ 330 w 342"/>
                <a:gd name="T11" fmla="*/ 139 h 294"/>
                <a:gd name="T12" fmla="*/ 190 w 342"/>
                <a:gd name="T13" fmla="*/ 11 h 294"/>
              </a:gdLst>
              <a:ahLst/>
              <a:cxnLst>
                <a:cxn ang="0">
                  <a:pos x="T0" y="T1"/>
                </a:cxn>
                <a:cxn ang="0">
                  <a:pos x="T2" y="T3"/>
                </a:cxn>
                <a:cxn ang="0">
                  <a:pos x="T4" y="T5"/>
                </a:cxn>
                <a:cxn ang="0">
                  <a:pos x="T6" y="T7"/>
                </a:cxn>
                <a:cxn ang="0">
                  <a:pos x="T8" y="T9"/>
                </a:cxn>
                <a:cxn ang="0">
                  <a:pos x="T10" y="T11"/>
                </a:cxn>
                <a:cxn ang="0">
                  <a:pos x="T12" y="T13"/>
                </a:cxn>
              </a:cxnLst>
              <a:rect l="0" t="0" r="r" b="b"/>
              <a:pathLst>
                <a:path w="342" h="294">
                  <a:moveTo>
                    <a:pt x="190" y="11"/>
                  </a:moveTo>
                  <a:cubicBezTo>
                    <a:pt x="101" y="0"/>
                    <a:pt x="20" y="40"/>
                    <a:pt x="9" y="100"/>
                  </a:cubicBezTo>
                  <a:cubicBezTo>
                    <a:pt x="0" y="146"/>
                    <a:pt x="34" y="189"/>
                    <a:pt x="89" y="213"/>
                  </a:cubicBezTo>
                  <a:cubicBezTo>
                    <a:pt x="111" y="247"/>
                    <a:pt x="177" y="294"/>
                    <a:pt x="177" y="294"/>
                  </a:cubicBezTo>
                  <a:cubicBezTo>
                    <a:pt x="177" y="294"/>
                    <a:pt x="170" y="248"/>
                    <a:pt x="153" y="229"/>
                  </a:cubicBezTo>
                  <a:cubicBezTo>
                    <a:pt x="240" y="238"/>
                    <a:pt x="319" y="198"/>
                    <a:pt x="330" y="139"/>
                  </a:cubicBezTo>
                  <a:cubicBezTo>
                    <a:pt x="342" y="79"/>
                    <a:pt x="279" y="21"/>
                    <a:pt x="190" y="11"/>
                  </a:cubicBezTo>
                  <a:close/>
                </a:path>
              </a:pathLst>
            </a:custGeom>
            <a:solidFill>
              <a:srgbClr val="C70216"/>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16"/>
            <p:cNvSpPr>
              <a:spLocks/>
            </p:cNvSpPr>
            <p:nvPr/>
          </p:nvSpPr>
          <p:spPr bwMode="auto">
            <a:xfrm>
              <a:off x="3862388" y="3717926"/>
              <a:ext cx="117475" cy="169863"/>
            </a:xfrm>
            <a:custGeom>
              <a:avLst/>
              <a:gdLst>
                <a:gd name="T0" fmla="*/ 0 w 20"/>
                <a:gd name="T1" fmla="*/ 0 h 29"/>
                <a:gd name="T2" fmla="*/ 0 w 20"/>
                <a:gd name="T3" fmla="*/ 29 h 29"/>
                <a:gd name="T4" fmla="*/ 20 w 20"/>
                <a:gd name="T5" fmla="*/ 5 h 29"/>
                <a:gd name="T6" fmla="*/ 0 w 20"/>
                <a:gd name="T7" fmla="*/ 0 h 29"/>
              </a:gdLst>
              <a:ahLst/>
              <a:cxnLst>
                <a:cxn ang="0">
                  <a:pos x="T0" y="T1"/>
                </a:cxn>
                <a:cxn ang="0">
                  <a:pos x="T2" y="T3"/>
                </a:cxn>
                <a:cxn ang="0">
                  <a:pos x="T4" y="T5"/>
                </a:cxn>
                <a:cxn ang="0">
                  <a:pos x="T6" y="T7"/>
                </a:cxn>
              </a:cxnLst>
              <a:rect l="0" t="0" r="r" b="b"/>
              <a:pathLst>
                <a:path w="20" h="29">
                  <a:moveTo>
                    <a:pt x="0" y="0"/>
                  </a:moveTo>
                  <a:cubicBezTo>
                    <a:pt x="0" y="29"/>
                    <a:pt x="0" y="29"/>
                    <a:pt x="0" y="29"/>
                  </a:cubicBezTo>
                  <a:cubicBezTo>
                    <a:pt x="8" y="27"/>
                    <a:pt x="15" y="18"/>
                    <a:pt x="20" y="5"/>
                  </a:cubicBezTo>
                  <a:cubicBezTo>
                    <a:pt x="13" y="3"/>
                    <a:pt x="7" y="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17"/>
            <p:cNvSpPr>
              <a:spLocks/>
            </p:cNvSpPr>
            <p:nvPr/>
          </p:nvSpPr>
          <p:spPr bwMode="auto">
            <a:xfrm>
              <a:off x="3862388" y="3546476"/>
              <a:ext cx="146050" cy="165100"/>
            </a:xfrm>
            <a:custGeom>
              <a:avLst/>
              <a:gdLst>
                <a:gd name="T0" fmla="*/ 25 w 25"/>
                <a:gd name="T1" fmla="*/ 0 h 28"/>
                <a:gd name="T2" fmla="*/ 0 w 25"/>
                <a:gd name="T3" fmla="*/ 0 h 28"/>
                <a:gd name="T4" fmla="*/ 0 w 25"/>
                <a:gd name="T5" fmla="*/ 23 h 28"/>
                <a:gd name="T6" fmla="*/ 22 w 25"/>
                <a:gd name="T7" fmla="*/ 28 h 28"/>
                <a:gd name="T8" fmla="*/ 25 w 25"/>
                <a:gd name="T9" fmla="*/ 0 h 28"/>
              </a:gdLst>
              <a:ahLst/>
              <a:cxnLst>
                <a:cxn ang="0">
                  <a:pos x="T0" y="T1"/>
                </a:cxn>
                <a:cxn ang="0">
                  <a:pos x="T2" y="T3"/>
                </a:cxn>
                <a:cxn ang="0">
                  <a:pos x="T4" y="T5"/>
                </a:cxn>
                <a:cxn ang="0">
                  <a:pos x="T6" y="T7"/>
                </a:cxn>
                <a:cxn ang="0">
                  <a:pos x="T8" y="T9"/>
                </a:cxn>
              </a:cxnLst>
              <a:rect l="0" t="0" r="r" b="b"/>
              <a:pathLst>
                <a:path w="25" h="28">
                  <a:moveTo>
                    <a:pt x="25" y="0"/>
                  </a:moveTo>
                  <a:cubicBezTo>
                    <a:pt x="0" y="0"/>
                    <a:pt x="0" y="0"/>
                    <a:pt x="0" y="0"/>
                  </a:cubicBezTo>
                  <a:cubicBezTo>
                    <a:pt x="0" y="23"/>
                    <a:pt x="0" y="23"/>
                    <a:pt x="0" y="23"/>
                  </a:cubicBezTo>
                  <a:cubicBezTo>
                    <a:pt x="8" y="23"/>
                    <a:pt x="15" y="25"/>
                    <a:pt x="22" y="28"/>
                  </a:cubicBezTo>
                  <a:cubicBezTo>
                    <a:pt x="24" y="20"/>
                    <a:pt x="25" y="10"/>
                    <a:pt x="2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18"/>
            <p:cNvSpPr>
              <a:spLocks/>
            </p:cNvSpPr>
            <p:nvPr/>
          </p:nvSpPr>
          <p:spPr bwMode="auto">
            <a:xfrm>
              <a:off x="3862388" y="3357563"/>
              <a:ext cx="146050" cy="160338"/>
            </a:xfrm>
            <a:custGeom>
              <a:avLst/>
              <a:gdLst>
                <a:gd name="T0" fmla="*/ 0 w 25"/>
                <a:gd name="T1" fmla="*/ 5 h 27"/>
                <a:gd name="T2" fmla="*/ 0 w 25"/>
                <a:gd name="T3" fmla="*/ 27 h 27"/>
                <a:gd name="T4" fmla="*/ 25 w 25"/>
                <a:gd name="T5" fmla="*/ 27 h 27"/>
                <a:gd name="T6" fmla="*/ 21 w 25"/>
                <a:gd name="T7" fmla="*/ 0 h 27"/>
                <a:gd name="T8" fmla="*/ 0 w 25"/>
                <a:gd name="T9" fmla="*/ 5 h 27"/>
              </a:gdLst>
              <a:ahLst/>
              <a:cxnLst>
                <a:cxn ang="0">
                  <a:pos x="T0" y="T1"/>
                </a:cxn>
                <a:cxn ang="0">
                  <a:pos x="T2" y="T3"/>
                </a:cxn>
                <a:cxn ang="0">
                  <a:pos x="T4" y="T5"/>
                </a:cxn>
                <a:cxn ang="0">
                  <a:pos x="T6" y="T7"/>
                </a:cxn>
                <a:cxn ang="0">
                  <a:pos x="T8" y="T9"/>
                </a:cxn>
              </a:cxnLst>
              <a:rect l="0" t="0" r="r" b="b"/>
              <a:pathLst>
                <a:path w="25" h="27">
                  <a:moveTo>
                    <a:pt x="0" y="5"/>
                  </a:moveTo>
                  <a:cubicBezTo>
                    <a:pt x="0" y="27"/>
                    <a:pt x="0" y="27"/>
                    <a:pt x="0" y="27"/>
                  </a:cubicBezTo>
                  <a:cubicBezTo>
                    <a:pt x="25" y="27"/>
                    <a:pt x="25" y="27"/>
                    <a:pt x="25" y="27"/>
                  </a:cubicBezTo>
                  <a:cubicBezTo>
                    <a:pt x="25" y="17"/>
                    <a:pt x="23" y="8"/>
                    <a:pt x="21" y="0"/>
                  </a:cubicBezTo>
                  <a:cubicBezTo>
                    <a:pt x="14" y="3"/>
                    <a:pt x="7" y="5"/>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19"/>
            <p:cNvSpPr>
              <a:spLocks/>
            </p:cNvSpPr>
            <p:nvPr/>
          </p:nvSpPr>
          <p:spPr bwMode="auto">
            <a:xfrm>
              <a:off x="3703638" y="3717926"/>
              <a:ext cx="122238" cy="176213"/>
            </a:xfrm>
            <a:custGeom>
              <a:avLst/>
              <a:gdLst>
                <a:gd name="T0" fmla="*/ 21 w 21"/>
                <a:gd name="T1" fmla="*/ 30 h 30"/>
                <a:gd name="T2" fmla="*/ 21 w 21"/>
                <a:gd name="T3" fmla="*/ 0 h 30"/>
                <a:gd name="T4" fmla="*/ 0 w 21"/>
                <a:gd name="T5" fmla="*/ 5 h 30"/>
                <a:gd name="T6" fmla="*/ 21 w 21"/>
                <a:gd name="T7" fmla="*/ 30 h 30"/>
              </a:gdLst>
              <a:ahLst/>
              <a:cxnLst>
                <a:cxn ang="0">
                  <a:pos x="T0" y="T1"/>
                </a:cxn>
                <a:cxn ang="0">
                  <a:pos x="T2" y="T3"/>
                </a:cxn>
                <a:cxn ang="0">
                  <a:pos x="T4" y="T5"/>
                </a:cxn>
                <a:cxn ang="0">
                  <a:pos x="T6" y="T7"/>
                </a:cxn>
              </a:cxnLst>
              <a:rect l="0" t="0" r="r" b="b"/>
              <a:pathLst>
                <a:path w="21" h="30">
                  <a:moveTo>
                    <a:pt x="21" y="30"/>
                  </a:moveTo>
                  <a:cubicBezTo>
                    <a:pt x="21" y="0"/>
                    <a:pt x="21" y="0"/>
                    <a:pt x="21" y="0"/>
                  </a:cubicBezTo>
                  <a:cubicBezTo>
                    <a:pt x="14" y="1"/>
                    <a:pt x="6" y="2"/>
                    <a:pt x="0" y="5"/>
                  </a:cubicBezTo>
                  <a:cubicBezTo>
                    <a:pt x="5" y="18"/>
                    <a:pt x="12" y="28"/>
                    <a:pt x="21"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0"/>
            <p:cNvSpPr>
              <a:spLocks/>
            </p:cNvSpPr>
            <p:nvPr/>
          </p:nvSpPr>
          <p:spPr bwMode="auto">
            <a:xfrm>
              <a:off x="3668713" y="3363913"/>
              <a:ext cx="157163" cy="153988"/>
            </a:xfrm>
            <a:custGeom>
              <a:avLst/>
              <a:gdLst>
                <a:gd name="T0" fmla="*/ 0 w 27"/>
                <a:gd name="T1" fmla="*/ 26 h 26"/>
                <a:gd name="T2" fmla="*/ 27 w 27"/>
                <a:gd name="T3" fmla="*/ 26 h 26"/>
                <a:gd name="T4" fmla="*/ 27 w 27"/>
                <a:gd name="T5" fmla="*/ 4 h 26"/>
                <a:gd name="T6" fmla="*/ 4 w 27"/>
                <a:gd name="T7" fmla="*/ 0 h 26"/>
                <a:gd name="T8" fmla="*/ 0 w 27"/>
                <a:gd name="T9" fmla="*/ 26 h 26"/>
              </a:gdLst>
              <a:ahLst/>
              <a:cxnLst>
                <a:cxn ang="0">
                  <a:pos x="T0" y="T1"/>
                </a:cxn>
                <a:cxn ang="0">
                  <a:pos x="T2" y="T3"/>
                </a:cxn>
                <a:cxn ang="0">
                  <a:pos x="T4" y="T5"/>
                </a:cxn>
                <a:cxn ang="0">
                  <a:pos x="T6" y="T7"/>
                </a:cxn>
                <a:cxn ang="0">
                  <a:pos x="T8" y="T9"/>
                </a:cxn>
              </a:cxnLst>
              <a:rect l="0" t="0" r="r" b="b"/>
              <a:pathLst>
                <a:path w="27" h="26">
                  <a:moveTo>
                    <a:pt x="0" y="26"/>
                  </a:moveTo>
                  <a:cubicBezTo>
                    <a:pt x="27" y="26"/>
                    <a:pt x="27" y="26"/>
                    <a:pt x="27" y="26"/>
                  </a:cubicBezTo>
                  <a:cubicBezTo>
                    <a:pt x="27" y="4"/>
                    <a:pt x="27" y="4"/>
                    <a:pt x="27" y="4"/>
                  </a:cubicBezTo>
                  <a:cubicBezTo>
                    <a:pt x="19" y="4"/>
                    <a:pt x="11" y="2"/>
                    <a:pt x="4" y="0"/>
                  </a:cubicBezTo>
                  <a:cubicBezTo>
                    <a:pt x="2" y="7"/>
                    <a:pt x="1" y="16"/>
                    <a:pt x="0" y="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1"/>
            <p:cNvSpPr>
              <a:spLocks/>
            </p:cNvSpPr>
            <p:nvPr/>
          </p:nvSpPr>
          <p:spPr bwMode="auto">
            <a:xfrm>
              <a:off x="3862388" y="3194051"/>
              <a:ext cx="111125" cy="152400"/>
            </a:xfrm>
            <a:custGeom>
              <a:avLst/>
              <a:gdLst>
                <a:gd name="T0" fmla="*/ 0 w 19"/>
                <a:gd name="T1" fmla="*/ 0 h 26"/>
                <a:gd name="T2" fmla="*/ 0 w 19"/>
                <a:gd name="T3" fmla="*/ 26 h 26"/>
                <a:gd name="T4" fmla="*/ 19 w 19"/>
                <a:gd name="T5" fmla="*/ 22 h 26"/>
                <a:gd name="T6" fmla="*/ 0 w 19"/>
                <a:gd name="T7" fmla="*/ 0 h 26"/>
              </a:gdLst>
              <a:ahLst/>
              <a:cxnLst>
                <a:cxn ang="0">
                  <a:pos x="T0" y="T1"/>
                </a:cxn>
                <a:cxn ang="0">
                  <a:pos x="T2" y="T3"/>
                </a:cxn>
                <a:cxn ang="0">
                  <a:pos x="T4" y="T5"/>
                </a:cxn>
                <a:cxn ang="0">
                  <a:pos x="T6" y="T7"/>
                </a:cxn>
              </a:cxnLst>
              <a:rect l="0" t="0" r="r" b="b"/>
              <a:pathLst>
                <a:path w="19" h="26">
                  <a:moveTo>
                    <a:pt x="0" y="0"/>
                  </a:moveTo>
                  <a:cubicBezTo>
                    <a:pt x="0" y="26"/>
                    <a:pt x="0" y="26"/>
                    <a:pt x="0" y="26"/>
                  </a:cubicBezTo>
                  <a:cubicBezTo>
                    <a:pt x="6" y="26"/>
                    <a:pt x="13" y="24"/>
                    <a:pt x="19" y="22"/>
                  </a:cubicBezTo>
                  <a:cubicBezTo>
                    <a:pt x="14" y="10"/>
                    <a:pt x="7" y="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2"/>
            <p:cNvSpPr>
              <a:spLocks/>
            </p:cNvSpPr>
            <p:nvPr/>
          </p:nvSpPr>
          <p:spPr bwMode="auto">
            <a:xfrm>
              <a:off x="3708401" y="3187701"/>
              <a:ext cx="117475" cy="158750"/>
            </a:xfrm>
            <a:custGeom>
              <a:avLst/>
              <a:gdLst>
                <a:gd name="T0" fmla="*/ 20 w 20"/>
                <a:gd name="T1" fmla="*/ 27 h 27"/>
                <a:gd name="T2" fmla="*/ 20 w 20"/>
                <a:gd name="T3" fmla="*/ 0 h 27"/>
                <a:gd name="T4" fmla="*/ 0 w 20"/>
                <a:gd name="T5" fmla="*/ 23 h 27"/>
                <a:gd name="T6" fmla="*/ 20 w 20"/>
                <a:gd name="T7" fmla="*/ 27 h 27"/>
              </a:gdLst>
              <a:ahLst/>
              <a:cxnLst>
                <a:cxn ang="0">
                  <a:pos x="T0" y="T1"/>
                </a:cxn>
                <a:cxn ang="0">
                  <a:pos x="T2" y="T3"/>
                </a:cxn>
                <a:cxn ang="0">
                  <a:pos x="T4" y="T5"/>
                </a:cxn>
                <a:cxn ang="0">
                  <a:pos x="T6" y="T7"/>
                </a:cxn>
              </a:cxnLst>
              <a:rect l="0" t="0" r="r" b="b"/>
              <a:pathLst>
                <a:path w="20" h="27">
                  <a:moveTo>
                    <a:pt x="20" y="27"/>
                  </a:moveTo>
                  <a:cubicBezTo>
                    <a:pt x="20" y="0"/>
                    <a:pt x="20" y="0"/>
                    <a:pt x="20" y="0"/>
                  </a:cubicBezTo>
                  <a:cubicBezTo>
                    <a:pt x="12" y="2"/>
                    <a:pt x="5" y="11"/>
                    <a:pt x="0" y="23"/>
                  </a:cubicBezTo>
                  <a:cubicBezTo>
                    <a:pt x="6" y="26"/>
                    <a:pt x="13" y="27"/>
                    <a:pt x="2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3"/>
            <p:cNvSpPr>
              <a:spLocks/>
            </p:cNvSpPr>
            <p:nvPr/>
          </p:nvSpPr>
          <p:spPr bwMode="auto">
            <a:xfrm>
              <a:off x="3668713" y="3546476"/>
              <a:ext cx="157163" cy="158750"/>
            </a:xfrm>
            <a:custGeom>
              <a:avLst/>
              <a:gdLst>
                <a:gd name="T0" fmla="*/ 4 w 27"/>
                <a:gd name="T1" fmla="*/ 27 h 27"/>
                <a:gd name="T2" fmla="*/ 27 w 27"/>
                <a:gd name="T3" fmla="*/ 22 h 27"/>
                <a:gd name="T4" fmla="*/ 27 w 27"/>
                <a:gd name="T5" fmla="*/ 0 h 27"/>
                <a:gd name="T6" fmla="*/ 0 w 27"/>
                <a:gd name="T7" fmla="*/ 0 h 27"/>
                <a:gd name="T8" fmla="*/ 4 w 27"/>
                <a:gd name="T9" fmla="*/ 27 h 27"/>
              </a:gdLst>
              <a:ahLst/>
              <a:cxnLst>
                <a:cxn ang="0">
                  <a:pos x="T0" y="T1"/>
                </a:cxn>
                <a:cxn ang="0">
                  <a:pos x="T2" y="T3"/>
                </a:cxn>
                <a:cxn ang="0">
                  <a:pos x="T4" y="T5"/>
                </a:cxn>
                <a:cxn ang="0">
                  <a:pos x="T6" y="T7"/>
                </a:cxn>
                <a:cxn ang="0">
                  <a:pos x="T8" y="T9"/>
                </a:cxn>
              </a:cxnLst>
              <a:rect l="0" t="0" r="r" b="b"/>
              <a:pathLst>
                <a:path w="27" h="27">
                  <a:moveTo>
                    <a:pt x="4" y="27"/>
                  </a:moveTo>
                  <a:cubicBezTo>
                    <a:pt x="11" y="24"/>
                    <a:pt x="19" y="23"/>
                    <a:pt x="27" y="22"/>
                  </a:cubicBezTo>
                  <a:cubicBezTo>
                    <a:pt x="27" y="0"/>
                    <a:pt x="27" y="0"/>
                    <a:pt x="27" y="0"/>
                  </a:cubicBezTo>
                  <a:cubicBezTo>
                    <a:pt x="0" y="0"/>
                    <a:pt x="0" y="0"/>
                    <a:pt x="0" y="0"/>
                  </a:cubicBezTo>
                  <a:cubicBezTo>
                    <a:pt x="0" y="10"/>
                    <a:pt x="2" y="19"/>
                    <a:pt x="4"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4"/>
            <p:cNvSpPr>
              <a:spLocks/>
            </p:cNvSpPr>
            <p:nvPr/>
          </p:nvSpPr>
          <p:spPr bwMode="auto">
            <a:xfrm>
              <a:off x="3475038" y="3546476"/>
              <a:ext cx="174625" cy="241300"/>
            </a:xfrm>
            <a:custGeom>
              <a:avLst/>
              <a:gdLst>
                <a:gd name="T0" fmla="*/ 30 w 30"/>
                <a:gd name="T1" fmla="*/ 30 h 41"/>
                <a:gd name="T2" fmla="*/ 27 w 30"/>
                <a:gd name="T3" fmla="*/ 0 h 41"/>
                <a:gd name="T4" fmla="*/ 0 w 30"/>
                <a:gd name="T5" fmla="*/ 0 h 41"/>
                <a:gd name="T6" fmla="*/ 16 w 30"/>
                <a:gd name="T7" fmla="*/ 41 h 41"/>
                <a:gd name="T8" fmla="*/ 30 w 30"/>
                <a:gd name="T9" fmla="*/ 30 h 41"/>
              </a:gdLst>
              <a:ahLst/>
              <a:cxnLst>
                <a:cxn ang="0">
                  <a:pos x="T0" y="T1"/>
                </a:cxn>
                <a:cxn ang="0">
                  <a:pos x="T2" y="T3"/>
                </a:cxn>
                <a:cxn ang="0">
                  <a:pos x="T4" y="T5"/>
                </a:cxn>
                <a:cxn ang="0">
                  <a:pos x="T6" y="T7"/>
                </a:cxn>
                <a:cxn ang="0">
                  <a:pos x="T8" y="T9"/>
                </a:cxn>
              </a:cxnLst>
              <a:rect l="0" t="0" r="r" b="b"/>
              <a:pathLst>
                <a:path w="30" h="41">
                  <a:moveTo>
                    <a:pt x="30" y="30"/>
                  </a:moveTo>
                  <a:cubicBezTo>
                    <a:pt x="28" y="21"/>
                    <a:pt x="27" y="11"/>
                    <a:pt x="27" y="0"/>
                  </a:cubicBezTo>
                  <a:cubicBezTo>
                    <a:pt x="0" y="0"/>
                    <a:pt x="0" y="0"/>
                    <a:pt x="0" y="0"/>
                  </a:cubicBezTo>
                  <a:cubicBezTo>
                    <a:pt x="0" y="16"/>
                    <a:pt x="6" y="30"/>
                    <a:pt x="16" y="41"/>
                  </a:cubicBezTo>
                  <a:cubicBezTo>
                    <a:pt x="20" y="37"/>
                    <a:pt x="25" y="33"/>
                    <a:pt x="30"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
            <p:cNvSpPr>
              <a:spLocks/>
            </p:cNvSpPr>
            <p:nvPr/>
          </p:nvSpPr>
          <p:spPr bwMode="auto">
            <a:xfrm>
              <a:off x="3921126" y="3176588"/>
              <a:ext cx="157163" cy="128588"/>
            </a:xfrm>
            <a:custGeom>
              <a:avLst/>
              <a:gdLst>
                <a:gd name="T0" fmla="*/ 0 w 27"/>
                <a:gd name="T1" fmla="*/ 0 h 22"/>
                <a:gd name="T2" fmla="*/ 15 w 27"/>
                <a:gd name="T3" fmla="*/ 22 h 22"/>
                <a:gd name="T4" fmla="*/ 27 w 27"/>
                <a:gd name="T5" fmla="*/ 13 h 22"/>
                <a:gd name="T6" fmla="*/ 0 w 27"/>
                <a:gd name="T7" fmla="*/ 0 h 22"/>
              </a:gdLst>
              <a:ahLst/>
              <a:cxnLst>
                <a:cxn ang="0">
                  <a:pos x="T0" y="T1"/>
                </a:cxn>
                <a:cxn ang="0">
                  <a:pos x="T2" y="T3"/>
                </a:cxn>
                <a:cxn ang="0">
                  <a:pos x="T4" y="T5"/>
                </a:cxn>
                <a:cxn ang="0">
                  <a:pos x="T6" y="T7"/>
                </a:cxn>
              </a:cxnLst>
              <a:rect l="0" t="0" r="r" b="b"/>
              <a:pathLst>
                <a:path w="27" h="22">
                  <a:moveTo>
                    <a:pt x="0" y="0"/>
                  </a:moveTo>
                  <a:cubicBezTo>
                    <a:pt x="6" y="4"/>
                    <a:pt x="11" y="12"/>
                    <a:pt x="15" y="22"/>
                  </a:cubicBezTo>
                  <a:cubicBezTo>
                    <a:pt x="19" y="19"/>
                    <a:pt x="24" y="16"/>
                    <a:pt x="27" y="13"/>
                  </a:cubicBezTo>
                  <a:cubicBezTo>
                    <a:pt x="19" y="6"/>
                    <a:pt x="10" y="2"/>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6"/>
            <p:cNvSpPr>
              <a:spLocks/>
            </p:cNvSpPr>
            <p:nvPr/>
          </p:nvSpPr>
          <p:spPr bwMode="auto">
            <a:xfrm>
              <a:off x="4025901" y="3546476"/>
              <a:ext cx="193675" cy="247650"/>
            </a:xfrm>
            <a:custGeom>
              <a:avLst/>
              <a:gdLst>
                <a:gd name="T0" fmla="*/ 4 w 33"/>
                <a:gd name="T1" fmla="*/ 0 h 42"/>
                <a:gd name="T2" fmla="*/ 0 w 33"/>
                <a:gd name="T3" fmla="*/ 31 h 42"/>
                <a:gd name="T4" fmla="*/ 15 w 33"/>
                <a:gd name="T5" fmla="*/ 42 h 42"/>
                <a:gd name="T6" fmla="*/ 33 w 33"/>
                <a:gd name="T7" fmla="*/ 0 h 42"/>
                <a:gd name="T8" fmla="*/ 4 w 33"/>
                <a:gd name="T9" fmla="*/ 0 h 42"/>
              </a:gdLst>
              <a:ahLst/>
              <a:cxnLst>
                <a:cxn ang="0">
                  <a:pos x="T0" y="T1"/>
                </a:cxn>
                <a:cxn ang="0">
                  <a:pos x="T2" y="T3"/>
                </a:cxn>
                <a:cxn ang="0">
                  <a:pos x="T4" y="T5"/>
                </a:cxn>
                <a:cxn ang="0">
                  <a:pos x="T6" y="T7"/>
                </a:cxn>
                <a:cxn ang="0">
                  <a:pos x="T8" y="T9"/>
                </a:cxn>
              </a:cxnLst>
              <a:rect l="0" t="0" r="r" b="b"/>
              <a:pathLst>
                <a:path w="33" h="42">
                  <a:moveTo>
                    <a:pt x="4" y="0"/>
                  </a:moveTo>
                  <a:cubicBezTo>
                    <a:pt x="4" y="11"/>
                    <a:pt x="2" y="22"/>
                    <a:pt x="0" y="31"/>
                  </a:cubicBezTo>
                  <a:cubicBezTo>
                    <a:pt x="6" y="34"/>
                    <a:pt x="11" y="38"/>
                    <a:pt x="15" y="42"/>
                  </a:cubicBezTo>
                  <a:cubicBezTo>
                    <a:pt x="26" y="31"/>
                    <a:pt x="32" y="17"/>
                    <a:pt x="33" y="0"/>
                  </a:cubicBezTo>
                  <a:cubicBezTo>
                    <a:pt x="4" y="0"/>
                    <a:pt x="4"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7"/>
            <p:cNvSpPr>
              <a:spLocks/>
            </p:cNvSpPr>
            <p:nvPr/>
          </p:nvSpPr>
          <p:spPr bwMode="auto">
            <a:xfrm>
              <a:off x="3603626" y="3176588"/>
              <a:ext cx="152400" cy="128588"/>
            </a:xfrm>
            <a:custGeom>
              <a:avLst/>
              <a:gdLst>
                <a:gd name="T0" fmla="*/ 11 w 26"/>
                <a:gd name="T1" fmla="*/ 22 h 22"/>
                <a:gd name="T2" fmla="*/ 26 w 26"/>
                <a:gd name="T3" fmla="*/ 0 h 22"/>
                <a:gd name="T4" fmla="*/ 0 w 26"/>
                <a:gd name="T5" fmla="*/ 14 h 22"/>
                <a:gd name="T6" fmla="*/ 11 w 26"/>
                <a:gd name="T7" fmla="*/ 22 h 22"/>
              </a:gdLst>
              <a:ahLst/>
              <a:cxnLst>
                <a:cxn ang="0">
                  <a:pos x="T0" y="T1"/>
                </a:cxn>
                <a:cxn ang="0">
                  <a:pos x="T2" y="T3"/>
                </a:cxn>
                <a:cxn ang="0">
                  <a:pos x="T4" y="T5"/>
                </a:cxn>
                <a:cxn ang="0">
                  <a:pos x="T6" y="T7"/>
                </a:cxn>
              </a:cxnLst>
              <a:rect l="0" t="0" r="r" b="b"/>
              <a:pathLst>
                <a:path w="26" h="22">
                  <a:moveTo>
                    <a:pt x="11" y="22"/>
                  </a:moveTo>
                  <a:cubicBezTo>
                    <a:pt x="15" y="12"/>
                    <a:pt x="20" y="5"/>
                    <a:pt x="26" y="0"/>
                  </a:cubicBezTo>
                  <a:cubicBezTo>
                    <a:pt x="16" y="3"/>
                    <a:pt x="7" y="7"/>
                    <a:pt x="0" y="14"/>
                  </a:cubicBezTo>
                  <a:cubicBezTo>
                    <a:pt x="3" y="17"/>
                    <a:pt x="7" y="20"/>
                    <a:pt x="11"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8"/>
            <p:cNvSpPr>
              <a:spLocks/>
            </p:cNvSpPr>
            <p:nvPr/>
          </p:nvSpPr>
          <p:spPr bwMode="auto">
            <a:xfrm>
              <a:off x="4019551" y="3276601"/>
              <a:ext cx="193675" cy="241300"/>
            </a:xfrm>
            <a:custGeom>
              <a:avLst/>
              <a:gdLst>
                <a:gd name="T0" fmla="*/ 0 w 33"/>
                <a:gd name="T1" fmla="*/ 11 h 41"/>
                <a:gd name="T2" fmla="*/ 5 w 33"/>
                <a:gd name="T3" fmla="*/ 41 h 41"/>
                <a:gd name="T4" fmla="*/ 33 w 33"/>
                <a:gd name="T5" fmla="*/ 41 h 41"/>
                <a:gd name="T6" fmla="*/ 15 w 33"/>
                <a:gd name="T7" fmla="*/ 0 h 41"/>
                <a:gd name="T8" fmla="*/ 0 w 33"/>
                <a:gd name="T9" fmla="*/ 11 h 41"/>
              </a:gdLst>
              <a:ahLst/>
              <a:cxnLst>
                <a:cxn ang="0">
                  <a:pos x="T0" y="T1"/>
                </a:cxn>
                <a:cxn ang="0">
                  <a:pos x="T2" y="T3"/>
                </a:cxn>
                <a:cxn ang="0">
                  <a:pos x="T4" y="T5"/>
                </a:cxn>
                <a:cxn ang="0">
                  <a:pos x="T6" y="T7"/>
                </a:cxn>
                <a:cxn ang="0">
                  <a:pos x="T8" y="T9"/>
                </a:cxn>
              </a:cxnLst>
              <a:rect l="0" t="0" r="r" b="b"/>
              <a:pathLst>
                <a:path w="33" h="41">
                  <a:moveTo>
                    <a:pt x="0" y="11"/>
                  </a:moveTo>
                  <a:cubicBezTo>
                    <a:pt x="3" y="20"/>
                    <a:pt x="5" y="30"/>
                    <a:pt x="5" y="41"/>
                  </a:cubicBezTo>
                  <a:cubicBezTo>
                    <a:pt x="33" y="41"/>
                    <a:pt x="33" y="41"/>
                    <a:pt x="33" y="41"/>
                  </a:cubicBezTo>
                  <a:cubicBezTo>
                    <a:pt x="32" y="25"/>
                    <a:pt x="26" y="11"/>
                    <a:pt x="15" y="0"/>
                  </a:cubicBezTo>
                  <a:cubicBezTo>
                    <a:pt x="11" y="5"/>
                    <a:pt x="6" y="8"/>
                    <a:pt x="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9"/>
            <p:cNvSpPr>
              <a:spLocks/>
            </p:cNvSpPr>
            <p:nvPr/>
          </p:nvSpPr>
          <p:spPr bwMode="auto">
            <a:xfrm>
              <a:off x="3475038" y="3287713"/>
              <a:ext cx="180975" cy="230188"/>
            </a:xfrm>
            <a:custGeom>
              <a:avLst/>
              <a:gdLst>
                <a:gd name="T0" fmla="*/ 27 w 31"/>
                <a:gd name="T1" fmla="*/ 39 h 39"/>
                <a:gd name="T2" fmla="*/ 31 w 31"/>
                <a:gd name="T3" fmla="*/ 10 h 39"/>
                <a:gd name="T4" fmla="*/ 17 w 31"/>
                <a:gd name="T5" fmla="*/ 0 h 39"/>
                <a:gd name="T6" fmla="*/ 0 w 31"/>
                <a:gd name="T7" fmla="*/ 39 h 39"/>
                <a:gd name="T8" fmla="*/ 27 w 31"/>
                <a:gd name="T9" fmla="*/ 39 h 39"/>
              </a:gdLst>
              <a:ahLst/>
              <a:cxnLst>
                <a:cxn ang="0">
                  <a:pos x="T0" y="T1"/>
                </a:cxn>
                <a:cxn ang="0">
                  <a:pos x="T2" y="T3"/>
                </a:cxn>
                <a:cxn ang="0">
                  <a:pos x="T4" y="T5"/>
                </a:cxn>
                <a:cxn ang="0">
                  <a:pos x="T6" y="T7"/>
                </a:cxn>
                <a:cxn ang="0">
                  <a:pos x="T8" y="T9"/>
                </a:cxn>
              </a:cxnLst>
              <a:rect l="0" t="0" r="r" b="b"/>
              <a:pathLst>
                <a:path w="31" h="39">
                  <a:moveTo>
                    <a:pt x="27" y="39"/>
                  </a:moveTo>
                  <a:cubicBezTo>
                    <a:pt x="27" y="28"/>
                    <a:pt x="29" y="18"/>
                    <a:pt x="31" y="10"/>
                  </a:cubicBezTo>
                  <a:cubicBezTo>
                    <a:pt x="26" y="7"/>
                    <a:pt x="21" y="4"/>
                    <a:pt x="17" y="0"/>
                  </a:cubicBezTo>
                  <a:cubicBezTo>
                    <a:pt x="7" y="10"/>
                    <a:pt x="1" y="24"/>
                    <a:pt x="0" y="39"/>
                  </a:cubicBezTo>
                  <a:cubicBezTo>
                    <a:pt x="27" y="39"/>
                    <a:pt x="27" y="39"/>
                    <a:pt x="27"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30"/>
            <p:cNvSpPr>
              <a:spLocks/>
            </p:cNvSpPr>
            <p:nvPr/>
          </p:nvSpPr>
          <p:spPr bwMode="auto">
            <a:xfrm>
              <a:off x="3925888" y="3763963"/>
              <a:ext cx="158750" cy="141288"/>
            </a:xfrm>
            <a:custGeom>
              <a:avLst/>
              <a:gdLst>
                <a:gd name="T0" fmla="*/ 15 w 27"/>
                <a:gd name="T1" fmla="*/ 0 h 24"/>
                <a:gd name="T2" fmla="*/ 0 w 27"/>
                <a:gd name="T3" fmla="*/ 24 h 24"/>
                <a:gd name="T4" fmla="*/ 27 w 27"/>
                <a:gd name="T5" fmla="*/ 10 h 24"/>
                <a:gd name="T6" fmla="*/ 15 w 27"/>
                <a:gd name="T7" fmla="*/ 0 h 24"/>
              </a:gdLst>
              <a:ahLst/>
              <a:cxnLst>
                <a:cxn ang="0">
                  <a:pos x="T0" y="T1"/>
                </a:cxn>
                <a:cxn ang="0">
                  <a:pos x="T2" y="T3"/>
                </a:cxn>
                <a:cxn ang="0">
                  <a:pos x="T4" y="T5"/>
                </a:cxn>
                <a:cxn ang="0">
                  <a:pos x="T6" y="T7"/>
                </a:cxn>
              </a:cxnLst>
              <a:rect l="0" t="0" r="r" b="b"/>
              <a:pathLst>
                <a:path w="27" h="24">
                  <a:moveTo>
                    <a:pt x="15" y="0"/>
                  </a:moveTo>
                  <a:cubicBezTo>
                    <a:pt x="11" y="11"/>
                    <a:pt x="6" y="19"/>
                    <a:pt x="0" y="24"/>
                  </a:cubicBezTo>
                  <a:cubicBezTo>
                    <a:pt x="10" y="21"/>
                    <a:pt x="20" y="17"/>
                    <a:pt x="27" y="10"/>
                  </a:cubicBezTo>
                  <a:cubicBezTo>
                    <a:pt x="24" y="6"/>
                    <a:pt x="19" y="3"/>
                    <a:pt x="1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31"/>
            <p:cNvSpPr>
              <a:spLocks/>
            </p:cNvSpPr>
            <p:nvPr/>
          </p:nvSpPr>
          <p:spPr bwMode="auto">
            <a:xfrm>
              <a:off x="3590926" y="3763963"/>
              <a:ext cx="158750" cy="134938"/>
            </a:xfrm>
            <a:custGeom>
              <a:avLst/>
              <a:gdLst>
                <a:gd name="T0" fmla="*/ 12 w 27"/>
                <a:gd name="T1" fmla="*/ 0 h 23"/>
                <a:gd name="T2" fmla="*/ 0 w 27"/>
                <a:gd name="T3" fmla="*/ 9 h 23"/>
                <a:gd name="T4" fmla="*/ 27 w 27"/>
                <a:gd name="T5" fmla="*/ 23 h 23"/>
                <a:gd name="T6" fmla="*/ 12 w 27"/>
                <a:gd name="T7" fmla="*/ 0 h 23"/>
              </a:gdLst>
              <a:ahLst/>
              <a:cxnLst>
                <a:cxn ang="0">
                  <a:pos x="T0" y="T1"/>
                </a:cxn>
                <a:cxn ang="0">
                  <a:pos x="T2" y="T3"/>
                </a:cxn>
                <a:cxn ang="0">
                  <a:pos x="T4" y="T5"/>
                </a:cxn>
                <a:cxn ang="0">
                  <a:pos x="T6" y="T7"/>
                </a:cxn>
              </a:cxnLst>
              <a:rect l="0" t="0" r="r" b="b"/>
              <a:pathLst>
                <a:path w="27" h="23">
                  <a:moveTo>
                    <a:pt x="12" y="0"/>
                  </a:moveTo>
                  <a:cubicBezTo>
                    <a:pt x="8" y="2"/>
                    <a:pt x="4" y="5"/>
                    <a:pt x="0" y="9"/>
                  </a:cubicBezTo>
                  <a:cubicBezTo>
                    <a:pt x="8" y="16"/>
                    <a:pt x="17" y="20"/>
                    <a:pt x="27" y="23"/>
                  </a:cubicBezTo>
                  <a:cubicBezTo>
                    <a:pt x="21" y="18"/>
                    <a:pt x="16" y="10"/>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Rectangle 49"/>
            <p:cNvSpPr>
              <a:spLocks noChangeArrowheads="1"/>
            </p:cNvSpPr>
            <p:nvPr/>
          </p:nvSpPr>
          <p:spPr bwMode="auto">
            <a:xfrm>
              <a:off x="3163888" y="4276726"/>
              <a:ext cx="28575" cy="17463"/>
            </a:xfrm>
            <a:prstGeom prst="rect">
              <a:avLst/>
            </a:prstGeom>
            <a:solidFill>
              <a:srgbClr val="4E4E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Rectangle 50"/>
            <p:cNvSpPr>
              <a:spLocks noChangeArrowheads="1"/>
            </p:cNvSpPr>
            <p:nvPr/>
          </p:nvSpPr>
          <p:spPr bwMode="auto">
            <a:xfrm>
              <a:off x="3209926" y="4276726"/>
              <a:ext cx="30163" cy="17463"/>
            </a:xfrm>
            <a:prstGeom prst="rect">
              <a:avLst/>
            </a:prstGeom>
            <a:solidFill>
              <a:srgbClr val="4E4E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Rectangle 51"/>
            <p:cNvSpPr>
              <a:spLocks noChangeArrowheads="1"/>
            </p:cNvSpPr>
            <p:nvPr/>
          </p:nvSpPr>
          <p:spPr bwMode="auto">
            <a:xfrm>
              <a:off x="3163888" y="4305301"/>
              <a:ext cx="28575" cy="23813"/>
            </a:xfrm>
            <a:prstGeom prst="rect">
              <a:avLst/>
            </a:prstGeom>
            <a:solidFill>
              <a:srgbClr val="4E4E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Rectangle 52"/>
            <p:cNvSpPr>
              <a:spLocks noChangeArrowheads="1"/>
            </p:cNvSpPr>
            <p:nvPr/>
          </p:nvSpPr>
          <p:spPr bwMode="auto">
            <a:xfrm>
              <a:off x="3209926" y="4305301"/>
              <a:ext cx="30163" cy="23813"/>
            </a:xfrm>
            <a:prstGeom prst="rect">
              <a:avLst/>
            </a:prstGeom>
            <a:solidFill>
              <a:srgbClr val="4E4E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77" name="Freeform 53"/>
          <p:cNvSpPr>
            <a:spLocks/>
          </p:cNvSpPr>
          <p:nvPr/>
        </p:nvSpPr>
        <p:spPr bwMode="auto">
          <a:xfrm>
            <a:off x="7697628" y="4117430"/>
            <a:ext cx="220213" cy="206662"/>
          </a:xfrm>
          <a:custGeom>
            <a:avLst/>
            <a:gdLst>
              <a:gd name="T0" fmla="*/ 17 w 35"/>
              <a:gd name="T1" fmla="*/ 0 h 33"/>
              <a:gd name="T2" fmla="*/ 23 w 35"/>
              <a:gd name="T3" fmla="*/ 10 h 33"/>
              <a:gd name="T4" fmla="*/ 35 w 35"/>
              <a:gd name="T5" fmla="*/ 12 h 33"/>
              <a:gd name="T6" fmla="*/ 31 w 35"/>
              <a:gd name="T7" fmla="*/ 17 h 33"/>
              <a:gd name="T8" fmla="*/ 27 w 35"/>
              <a:gd name="T9" fmla="*/ 21 h 33"/>
              <a:gd name="T10" fmla="*/ 28 w 35"/>
              <a:gd name="T11" fmla="*/ 33 h 33"/>
              <a:gd name="T12" fmla="*/ 17 w 35"/>
              <a:gd name="T13" fmla="*/ 28 h 33"/>
              <a:gd name="T14" fmla="*/ 6 w 35"/>
              <a:gd name="T15" fmla="*/ 33 h 33"/>
              <a:gd name="T16" fmla="*/ 8 w 35"/>
              <a:gd name="T17" fmla="*/ 22 h 33"/>
              <a:gd name="T18" fmla="*/ 0 w 35"/>
              <a:gd name="T19" fmla="*/ 12 h 33"/>
              <a:gd name="T20" fmla="*/ 11 w 35"/>
              <a:gd name="T21" fmla="*/ 10 h 33"/>
              <a:gd name="T22" fmla="*/ 17 w 35"/>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33">
                <a:moveTo>
                  <a:pt x="17" y="0"/>
                </a:moveTo>
                <a:cubicBezTo>
                  <a:pt x="20" y="3"/>
                  <a:pt x="21" y="7"/>
                  <a:pt x="23" y="10"/>
                </a:cubicBezTo>
                <a:cubicBezTo>
                  <a:pt x="27" y="11"/>
                  <a:pt x="31" y="12"/>
                  <a:pt x="35" y="12"/>
                </a:cubicBezTo>
                <a:cubicBezTo>
                  <a:pt x="35" y="14"/>
                  <a:pt x="32" y="15"/>
                  <a:pt x="31" y="17"/>
                </a:cubicBezTo>
                <a:cubicBezTo>
                  <a:pt x="30" y="18"/>
                  <a:pt x="28" y="20"/>
                  <a:pt x="27" y="21"/>
                </a:cubicBezTo>
                <a:cubicBezTo>
                  <a:pt x="27" y="25"/>
                  <a:pt x="28" y="29"/>
                  <a:pt x="28" y="33"/>
                </a:cubicBezTo>
                <a:cubicBezTo>
                  <a:pt x="24" y="32"/>
                  <a:pt x="21" y="30"/>
                  <a:pt x="17" y="28"/>
                </a:cubicBezTo>
                <a:cubicBezTo>
                  <a:pt x="14" y="30"/>
                  <a:pt x="10" y="32"/>
                  <a:pt x="6" y="33"/>
                </a:cubicBezTo>
                <a:cubicBezTo>
                  <a:pt x="7" y="29"/>
                  <a:pt x="7" y="25"/>
                  <a:pt x="8" y="22"/>
                </a:cubicBezTo>
                <a:cubicBezTo>
                  <a:pt x="6" y="18"/>
                  <a:pt x="2" y="16"/>
                  <a:pt x="0" y="12"/>
                </a:cubicBezTo>
                <a:cubicBezTo>
                  <a:pt x="4" y="12"/>
                  <a:pt x="7" y="11"/>
                  <a:pt x="11" y="10"/>
                </a:cubicBezTo>
                <a:cubicBezTo>
                  <a:pt x="14" y="7"/>
                  <a:pt x="15" y="3"/>
                  <a:pt x="17" y="0"/>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54"/>
          <p:cNvSpPr>
            <a:spLocks/>
          </p:cNvSpPr>
          <p:nvPr/>
        </p:nvSpPr>
        <p:spPr bwMode="auto">
          <a:xfrm>
            <a:off x="8370126" y="4042896"/>
            <a:ext cx="332014" cy="401466"/>
          </a:xfrm>
          <a:custGeom>
            <a:avLst/>
            <a:gdLst>
              <a:gd name="T0" fmla="*/ 34 w 53"/>
              <a:gd name="T1" fmla="*/ 39 h 64"/>
              <a:gd name="T2" fmla="*/ 33 w 53"/>
              <a:gd name="T3" fmla="*/ 36 h 64"/>
              <a:gd name="T4" fmla="*/ 35 w 53"/>
              <a:gd name="T5" fmla="*/ 28 h 64"/>
              <a:gd name="T6" fmla="*/ 37 w 53"/>
              <a:gd name="T7" fmla="*/ 25 h 64"/>
              <a:gd name="T8" fmla="*/ 37 w 53"/>
              <a:gd name="T9" fmla="*/ 22 h 64"/>
              <a:gd name="T10" fmla="*/ 37 w 53"/>
              <a:gd name="T11" fmla="*/ 20 h 64"/>
              <a:gd name="T12" fmla="*/ 37 w 53"/>
              <a:gd name="T13" fmla="*/ 11 h 64"/>
              <a:gd name="T14" fmla="*/ 29 w 53"/>
              <a:gd name="T15" fmla="*/ 1 h 64"/>
              <a:gd name="T16" fmla="*/ 20 w 53"/>
              <a:gd name="T17" fmla="*/ 2 h 64"/>
              <a:gd name="T18" fmla="*/ 15 w 53"/>
              <a:gd name="T19" fmla="*/ 11 h 64"/>
              <a:gd name="T20" fmla="*/ 16 w 53"/>
              <a:gd name="T21" fmla="*/ 21 h 64"/>
              <a:gd name="T22" fmla="*/ 15 w 53"/>
              <a:gd name="T23" fmla="*/ 24 h 64"/>
              <a:gd name="T24" fmla="*/ 17 w 53"/>
              <a:gd name="T25" fmla="*/ 27 h 64"/>
              <a:gd name="T26" fmla="*/ 19 w 53"/>
              <a:gd name="T27" fmla="*/ 38 h 64"/>
              <a:gd name="T28" fmla="*/ 7 w 53"/>
              <a:gd name="T29" fmla="*/ 48 h 64"/>
              <a:gd name="T30" fmla="*/ 0 w 53"/>
              <a:gd name="T31" fmla="*/ 64 h 64"/>
              <a:gd name="T32" fmla="*/ 53 w 53"/>
              <a:gd name="T33" fmla="*/ 64 h 64"/>
              <a:gd name="T34" fmla="*/ 48 w 53"/>
              <a:gd name="T35" fmla="*/ 49 h 64"/>
              <a:gd name="T36" fmla="*/ 34 w 53"/>
              <a:gd name="T37" fmla="*/ 3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64">
                <a:moveTo>
                  <a:pt x="34" y="39"/>
                </a:moveTo>
                <a:cubicBezTo>
                  <a:pt x="33" y="39"/>
                  <a:pt x="33" y="37"/>
                  <a:pt x="33" y="36"/>
                </a:cubicBezTo>
                <a:cubicBezTo>
                  <a:pt x="33" y="32"/>
                  <a:pt x="35" y="28"/>
                  <a:pt x="35" y="28"/>
                </a:cubicBezTo>
                <a:cubicBezTo>
                  <a:pt x="35" y="28"/>
                  <a:pt x="36" y="27"/>
                  <a:pt x="37" y="25"/>
                </a:cubicBezTo>
                <a:cubicBezTo>
                  <a:pt x="37" y="24"/>
                  <a:pt x="37" y="22"/>
                  <a:pt x="37" y="22"/>
                </a:cubicBezTo>
                <a:cubicBezTo>
                  <a:pt x="37" y="22"/>
                  <a:pt x="36" y="21"/>
                  <a:pt x="37" y="20"/>
                </a:cubicBezTo>
                <a:cubicBezTo>
                  <a:pt x="37" y="19"/>
                  <a:pt x="38" y="15"/>
                  <a:pt x="37" y="11"/>
                </a:cubicBezTo>
                <a:cubicBezTo>
                  <a:pt x="37" y="4"/>
                  <a:pt x="32" y="2"/>
                  <a:pt x="29" y="1"/>
                </a:cubicBezTo>
                <a:cubicBezTo>
                  <a:pt x="27" y="0"/>
                  <a:pt x="23" y="0"/>
                  <a:pt x="20" y="2"/>
                </a:cubicBezTo>
                <a:cubicBezTo>
                  <a:pt x="16" y="4"/>
                  <a:pt x="15" y="9"/>
                  <a:pt x="15" y="11"/>
                </a:cubicBezTo>
                <a:cubicBezTo>
                  <a:pt x="14" y="14"/>
                  <a:pt x="16" y="21"/>
                  <a:pt x="16" y="21"/>
                </a:cubicBezTo>
                <a:cubicBezTo>
                  <a:pt x="16" y="21"/>
                  <a:pt x="15" y="21"/>
                  <a:pt x="15" y="24"/>
                </a:cubicBezTo>
                <a:cubicBezTo>
                  <a:pt x="15" y="26"/>
                  <a:pt x="17" y="27"/>
                  <a:pt x="17" y="27"/>
                </a:cubicBezTo>
                <a:cubicBezTo>
                  <a:pt x="17" y="27"/>
                  <a:pt x="20" y="35"/>
                  <a:pt x="19" y="38"/>
                </a:cubicBezTo>
                <a:cubicBezTo>
                  <a:pt x="18" y="41"/>
                  <a:pt x="12" y="44"/>
                  <a:pt x="7" y="48"/>
                </a:cubicBezTo>
                <a:cubicBezTo>
                  <a:pt x="1" y="52"/>
                  <a:pt x="0" y="64"/>
                  <a:pt x="0" y="64"/>
                </a:cubicBezTo>
                <a:cubicBezTo>
                  <a:pt x="53" y="64"/>
                  <a:pt x="53" y="64"/>
                  <a:pt x="53" y="64"/>
                </a:cubicBezTo>
                <a:cubicBezTo>
                  <a:pt x="53" y="64"/>
                  <a:pt x="52" y="53"/>
                  <a:pt x="48" y="49"/>
                </a:cubicBezTo>
                <a:cubicBezTo>
                  <a:pt x="45" y="44"/>
                  <a:pt x="35" y="43"/>
                  <a:pt x="34" y="39"/>
                </a:cubicBez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57"/>
          <p:cNvSpPr>
            <a:spLocks noEditPoints="1"/>
          </p:cNvSpPr>
          <p:nvPr/>
        </p:nvSpPr>
        <p:spPr bwMode="auto">
          <a:xfrm>
            <a:off x="2505676" y="1862783"/>
            <a:ext cx="464142" cy="484469"/>
          </a:xfrm>
          <a:custGeom>
            <a:avLst/>
            <a:gdLst>
              <a:gd name="T0" fmla="*/ 54 w 74"/>
              <a:gd name="T1" fmla="*/ 73 h 77"/>
              <a:gd name="T2" fmla="*/ 34 w 74"/>
              <a:gd name="T3" fmla="*/ 77 h 77"/>
              <a:gd name="T4" fmla="*/ 0 w 74"/>
              <a:gd name="T5" fmla="*/ 42 h 77"/>
              <a:gd name="T6" fmla="*/ 41 w 74"/>
              <a:gd name="T7" fmla="*/ 0 h 77"/>
              <a:gd name="T8" fmla="*/ 74 w 74"/>
              <a:gd name="T9" fmla="*/ 32 h 77"/>
              <a:gd name="T10" fmla="*/ 53 w 74"/>
              <a:gd name="T11" fmla="*/ 58 h 77"/>
              <a:gd name="T12" fmla="*/ 44 w 74"/>
              <a:gd name="T13" fmla="*/ 50 h 77"/>
              <a:gd name="T14" fmla="*/ 44 w 74"/>
              <a:gd name="T15" fmla="*/ 50 h 77"/>
              <a:gd name="T16" fmla="*/ 29 w 74"/>
              <a:gd name="T17" fmla="*/ 58 h 77"/>
              <a:gd name="T18" fmla="*/ 17 w 74"/>
              <a:gd name="T19" fmla="*/ 44 h 77"/>
              <a:gd name="T20" fmla="*/ 43 w 74"/>
              <a:gd name="T21" fmla="*/ 18 h 77"/>
              <a:gd name="T22" fmla="*/ 56 w 74"/>
              <a:gd name="T23" fmla="*/ 21 h 77"/>
              <a:gd name="T24" fmla="*/ 53 w 74"/>
              <a:gd name="T25" fmla="*/ 41 h 77"/>
              <a:gd name="T26" fmla="*/ 55 w 74"/>
              <a:gd name="T27" fmla="*/ 51 h 77"/>
              <a:gd name="T28" fmla="*/ 66 w 74"/>
              <a:gd name="T29" fmla="*/ 32 h 77"/>
              <a:gd name="T30" fmla="*/ 40 w 74"/>
              <a:gd name="T31" fmla="*/ 6 h 77"/>
              <a:gd name="T32" fmla="*/ 8 w 74"/>
              <a:gd name="T33" fmla="*/ 41 h 77"/>
              <a:gd name="T34" fmla="*/ 36 w 74"/>
              <a:gd name="T35" fmla="*/ 70 h 77"/>
              <a:gd name="T36" fmla="*/ 52 w 74"/>
              <a:gd name="T37" fmla="*/ 66 h 77"/>
              <a:gd name="T38" fmla="*/ 54 w 74"/>
              <a:gd name="T39" fmla="*/ 73 h 77"/>
              <a:gd name="T40" fmla="*/ 44 w 74"/>
              <a:gd name="T41" fmla="*/ 27 h 77"/>
              <a:gd name="T42" fmla="*/ 41 w 74"/>
              <a:gd name="T43" fmla="*/ 27 h 77"/>
              <a:gd name="T44" fmla="*/ 28 w 74"/>
              <a:gd name="T45" fmla="*/ 42 h 77"/>
              <a:gd name="T46" fmla="*/ 34 w 74"/>
              <a:gd name="T47" fmla="*/ 49 h 77"/>
              <a:gd name="T48" fmla="*/ 43 w 74"/>
              <a:gd name="T49" fmla="*/ 38 h 77"/>
              <a:gd name="T50" fmla="*/ 44 w 74"/>
              <a:gd name="T51" fmla="*/ 2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77">
                <a:moveTo>
                  <a:pt x="54" y="73"/>
                </a:moveTo>
                <a:cubicBezTo>
                  <a:pt x="48" y="76"/>
                  <a:pt x="42" y="77"/>
                  <a:pt x="34" y="77"/>
                </a:cubicBezTo>
                <a:cubicBezTo>
                  <a:pt x="16" y="77"/>
                  <a:pt x="0" y="64"/>
                  <a:pt x="0" y="42"/>
                </a:cubicBezTo>
                <a:cubicBezTo>
                  <a:pt x="0" y="19"/>
                  <a:pt x="16" y="0"/>
                  <a:pt x="41" y="0"/>
                </a:cubicBezTo>
                <a:cubicBezTo>
                  <a:pt x="60" y="0"/>
                  <a:pt x="74" y="13"/>
                  <a:pt x="74" y="32"/>
                </a:cubicBezTo>
                <a:cubicBezTo>
                  <a:pt x="74" y="48"/>
                  <a:pt x="65" y="58"/>
                  <a:pt x="53" y="58"/>
                </a:cubicBezTo>
                <a:cubicBezTo>
                  <a:pt x="48" y="58"/>
                  <a:pt x="44" y="55"/>
                  <a:pt x="44" y="50"/>
                </a:cubicBezTo>
                <a:cubicBezTo>
                  <a:pt x="44" y="50"/>
                  <a:pt x="44" y="50"/>
                  <a:pt x="44" y="50"/>
                </a:cubicBezTo>
                <a:cubicBezTo>
                  <a:pt x="40" y="55"/>
                  <a:pt x="35" y="58"/>
                  <a:pt x="29" y="58"/>
                </a:cubicBezTo>
                <a:cubicBezTo>
                  <a:pt x="22" y="58"/>
                  <a:pt x="17" y="53"/>
                  <a:pt x="17" y="44"/>
                </a:cubicBezTo>
                <a:cubicBezTo>
                  <a:pt x="17" y="30"/>
                  <a:pt x="27" y="18"/>
                  <a:pt x="43" y="18"/>
                </a:cubicBezTo>
                <a:cubicBezTo>
                  <a:pt x="48" y="18"/>
                  <a:pt x="53" y="19"/>
                  <a:pt x="56" y="21"/>
                </a:cubicBezTo>
                <a:cubicBezTo>
                  <a:pt x="53" y="41"/>
                  <a:pt x="53" y="41"/>
                  <a:pt x="53" y="41"/>
                </a:cubicBezTo>
                <a:cubicBezTo>
                  <a:pt x="52" y="48"/>
                  <a:pt x="52" y="51"/>
                  <a:pt x="55" y="51"/>
                </a:cubicBezTo>
                <a:cubicBezTo>
                  <a:pt x="60" y="51"/>
                  <a:pt x="66" y="45"/>
                  <a:pt x="66" y="32"/>
                </a:cubicBezTo>
                <a:cubicBezTo>
                  <a:pt x="66" y="18"/>
                  <a:pt x="57" y="6"/>
                  <a:pt x="40" y="6"/>
                </a:cubicBezTo>
                <a:cubicBezTo>
                  <a:pt x="23" y="6"/>
                  <a:pt x="8" y="20"/>
                  <a:pt x="8" y="41"/>
                </a:cubicBezTo>
                <a:cubicBezTo>
                  <a:pt x="8" y="59"/>
                  <a:pt x="20" y="70"/>
                  <a:pt x="36" y="70"/>
                </a:cubicBezTo>
                <a:cubicBezTo>
                  <a:pt x="42" y="70"/>
                  <a:pt x="48" y="69"/>
                  <a:pt x="52" y="66"/>
                </a:cubicBezTo>
                <a:lnTo>
                  <a:pt x="54" y="73"/>
                </a:lnTo>
                <a:close/>
                <a:moveTo>
                  <a:pt x="44" y="27"/>
                </a:moveTo>
                <a:cubicBezTo>
                  <a:pt x="44" y="27"/>
                  <a:pt x="42" y="27"/>
                  <a:pt x="41" y="27"/>
                </a:cubicBezTo>
                <a:cubicBezTo>
                  <a:pt x="34" y="27"/>
                  <a:pt x="28" y="34"/>
                  <a:pt x="28" y="42"/>
                </a:cubicBezTo>
                <a:cubicBezTo>
                  <a:pt x="28" y="47"/>
                  <a:pt x="30" y="49"/>
                  <a:pt x="34" y="49"/>
                </a:cubicBezTo>
                <a:cubicBezTo>
                  <a:pt x="38" y="49"/>
                  <a:pt x="42" y="44"/>
                  <a:pt x="43" y="38"/>
                </a:cubicBezTo>
                <a:lnTo>
                  <a:pt x="44" y="27"/>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60"/>
          <p:cNvSpPr>
            <a:spLocks noEditPoints="1"/>
          </p:cNvSpPr>
          <p:nvPr/>
        </p:nvSpPr>
        <p:spPr bwMode="auto">
          <a:xfrm>
            <a:off x="3965860" y="1989830"/>
            <a:ext cx="306605" cy="225296"/>
          </a:xfrm>
          <a:custGeom>
            <a:avLst/>
            <a:gdLst>
              <a:gd name="T0" fmla="*/ 0 w 181"/>
              <a:gd name="T1" fmla="*/ 0 h 133"/>
              <a:gd name="T2" fmla="*/ 0 w 181"/>
              <a:gd name="T3" fmla="*/ 133 h 133"/>
              <a:gd name="T4" fmla="*/ 181 w 181"/>
              <a:gd name="T5" fmla="*/ 133 h 133"/>
              <a:gd name="T6" fmla="*/ 178 w 181"/>
              <a:gd name="T7" fmla="*/ 0 h 133"/>
              <a:gd name="T8" fmla="*/ 0 w 181"/>
              <a:gd name="T9" fmla="*/ 0 h 133"/>
              <a:gd name="T10" fmla="*/ 155 w 181"/>
              <a:gd name="T11" fmla="*/ 18 h 133"/>
              <a:gd name="T12" fmla="*/ 89 w 181"/>
              <a:gd name="T13" fmla="*/ 59 h 133"/>
              <a:gd name="T14" fmla="*/ 26 w 181"/>
              <a:gd name="T15" fmla="*/ 18 h 133"/>
              <a:gd name="T16" fmla="*/ 155 w 181"/>
              <a:gd name="T17" fmla="*/ 18 h 133"/>
              <a:gd name="T18" fmla="*/ 19 w 181"/>
              <a:gd name="T19" fmla="*/ 114 h 133"/>
              <a:gd name="T20" fmla="*/ 19 w 181"/>
              <a:gd name="T21" fmla="*/ 26 h 133"/>
              <a:gd name="T22" fmla="*/ 89 w 181"/>
              <a:gd name="T23" fmla="*/ 74 h 133"/>
              <a:gd name="T24" fmla="*/ 89 w 181"/>
              <a:gd name="T25" fmla="*/ 74 h 133"/>
              <a:gd name="T26" fmla="*/ 93 w 181"/>
              <a:gd name="T27" fmla="*/ 74 h 133"/>
              <a:gd name="T28" fmla="*/ 163 w 181"/>
              <a:gd name="T29" fmla="*/ 26 h 133"/>
              <a:gd name="T30" fmla="*/ 163 w 181"/>
              <a:gd name="T31" fmla="*/ 114 h 133"/>
              <a:gd name="T32" fmla="*/ 19 w 181"/>
              <a:gd name="T33" fmla="*/ 11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1" h="133">
                <a:moveTo>
                  <a:pt x="0" y="0"/>
                </a:moveTo>
                <a:lnTo>
                  <a:pt x="0" y="133"/>
                </a:lnTo>
                <a:lnTo>
                  <a:pt x="181" y="133"/>
                </a:lnTo>
                <a:lnTo>
                  <a:pt x="178" y="0"/>
                </a:lnTo>
                <a:lnTo>
                  <a:pt x="0" y="0"/>
                </a:lnTo>
                <a:close/>
                <a:moveTo>
                  <a:pt x="155" y="18"/>
                </a:moveTo>
                <a:lnTo>
                  <a:pt x="89" y="59"/>
                </a:lnTo>
                <a:lnTo>
                  <a:pt x="26" y="18"/>
                </a:lnTo>
                <a:lnTo>
                  <a:pt x="155" y="18"/>
                </a:lnTo>
                <a:close/>
                <a:moveTo>
                  <a:pt x="19" y="114"/>
                </a:moveTo>
                <a:lnTo>
                  <a:pt x="19" y="26"/>
                </a:lnTo>
                <a:lnTo>
                  <a:pt x="89" y="74"/>
                </a:lnTo>
                <a:lnTo>
                  <a:pt x="89" y="74"/>
                </a:lnTo>
                <a:lnTo>
                  <a:pt x="93" y="74"/>
                </a:lnTo>
                <a:lnTo>
                  <a:pt x="163" y="26"/>
                </a:lnTo>
                <a:lnTo>
                  <a:pt x="163" y="114"/>
                </a:lnTo>
                <a:lnTo>
                  <a:pt x="19" y="114"/>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61"/>
          <p:cNvSpPr>
            <a:spLocks/>
          </p:cNvSpPr>
          <p:nvPr/>
        </p:nvSpPr>
        <p:spPr bwMode="auto">
          <a:xfrm>
            <a:off x="6826937" y="1559845"/>
            <a:ext cx="220213" cy="306605"/>
          </a:xfrm>
          <a:custGeom>
            <a:avLst/>
            <a:gdLst>
              <a:gd name="T0" fmla="*/ 35 w 35"/>
              <a:gd name="T1" fmla="*/ 46 h 49"/>
              <a:gd name="T2" fmla="*/ 24 w 35"/>
              <a:gd name="T3" fmla="*/ 49 h 49"/>
              <a:gd name="T4" fmla="*/ 8 w 35"/>
              <a:gd name="T5" fmla="*/ 41 h 49"/>
              <a:gd name="T6" fmla="*/ 4 w 35"/>
              <a:gd name="T7" fmla="*/ 31 h 49"/>
              <a:gd name="T8" fmla="*/ 0 w 35"/>
              <a:gd name="T9" fmla="*/ 31 h 49"/>
              <a:gd name="T10" fmla="*/ 0 w 35"/>
              <a:gd name="T11" fmla="*/ 26 h 49"/>
              <a:gd name="T12" fmla="*/ 3 w 35"/>
              <a:gd name="T13" fmla="*/ 26 h 49"/>
              <a:gd name="T14" fmla="*/ 3 w 35"/>
              <a:gd name="T15" fmla="*/ 25 h 49"/>
              <a:gd name="T16" fmla="*/ 3 w 35"/>
              <a:gd name="T17" fmla="*/ 23 h 49"/>
              <a:gd name="T18" fmla="*/ 0 w 35"/>
              <a:gd name="T19" fmla="*/ 23 h 49"/>
              <a:gd name="T20" fmla="*/ 0 w 35"/>
              <a:gd name="T21" fmla="*/ 17 h 49"/>
              <a:gd name="T22" fmla="*/ 4 w 35"/>
              <a:gd name="T23" fmla="*/ 17 h 49"/>
              <a:gd name="T24" fmla="*/ 9 w 35"/>
              <a:gd name="T25" fmla="*/ 7 h 49"/>
              <a:gd name="T26" fmla="*/ 24 w 35"/>
              <a:gd name="T27" fmla="*/ 0 h 49"/>
              <a:gd name="T28" fmla="*/ 34 w 35"/>
              <a:gd name="T29" fmla="*/ 2 h 49"/>
              <a:gd name="T30" fmla="*/ 33 w 35"/>
              <a:gd name="T31" fmla="*/ 10 h 49"/>
              <a:gd name="T32" fmla="*/ 25 w 35"/>
              <a:gd name="T33" fmla="*/ 8 h 49"/>
              <a:gd name="T34" fmla="*/ 17 w 35"/>
              <a:gd name="T35" fmla="*/ 12 h 49"/>
              <a:gd name="T36" fmla="*/ 15 w 35"/>
              <a:gd name="T37" fmla="*/ 17 h 49"/>
              <a:gd name="T38" fmla="*/ 31 w 35"/>
              <a:gd name="T39" fmla="*/ 17 h 49"/>
              <a:gd name="T40" fmla="*/ 31 w 35"/>
              <a:gd name="T41" fmla="*/ 22 h 49"/>
              <a:gd name="T42" fmla="*/ 14 w 35"/>
              <a:gd name="T43" fmla="*/ 22 h 49"/>
              <a:gd name="T44" fmla="*/ 14 w 35"/>
              <a:gd name="T45" fmla="*/ 25 h 49"/>
              <a:gd name="T46" fmla="*/ 14 w 35"/>
              <a:gd name="T47" fmla="*/ 26 h 49"/>
              <a:gd name="T48" fmla="*/ 31 w 35"/>
              <a:gd name="T49" fmla="*/ 26 h 49"/>
              <a:gd name="T50" fmla="*/ 31 w 35"/>
              <a:gd name="T51" fmla="*/ 31 h 49"/>
              <a:gd name="T52" fmla="*/ 15 w 35"/>
              <a:gd name="T53" fmla="*/ 31 h 49"/>
              <a:gd name="T54" fmla="*/ 17 w 35"/>
              <a:gd name="T55" fmla="*/ 36 h 49"/>
              <a:gd name="T56" fmla="*/ 26 w 35"/>
              <a:gd name="T57" fmla="*/ 40 h 49"/>
              <a:gd name="T58" fmla="*/ 33 w 35"/>
              <a:gd name="T59" fmla="*/ 38 h 49"/>
              <a:gd name="T60" fmla="*/ 35 w 35"/>
              <a:gd name="T61"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 h="49">
                <a:moveTo>
                  <a:pt x="35" y="46"/>
                </a:moveTo>
                <a:cubicBezTo>
                  <a:pt x="33" y="48"/>
                  <a:pt x="29" y="49"/>
                  <a:pt x="24" y="49"/>
                </a:cubicBezTo>
                <a:cubicBezTo>
                  <a:pt x="18" y="49"/>
                  <a:pt x="12" y="46"/>
                  <a:pt x="8" y="41"/>
                </a:cubicBezTo>
                <a:cubicBezTo>
                  <a:pt x="6" y="38"/>
                  <a:pt x="5" y="35"/>
                  <a:pt x="4" y="31"/>
                </a:cubicBezTo>
                <a:cubicBezTo>
                  <a:pt x="0" y="31"/>
                  <a:pt x="0" y="31"/>
                  <a:pt x="0" y="31"/>
                </a:cubicBezTo>
                <a:cubicBezTo>
                  <a:pt x="0" y="26"/>
                  <a:pt x="0" y="26"/>
                  <a:pt x="0" y="26"/>
                </a:cubicBezTo>
                <a:cubicBezTo>
                  <a:pt x="3" y="26"/>
                  <a:pt x="3" y="26"/>
                  <a:pt x="3" y="26"/>
                </a:cubicBezTo>
                <a:cubicBezTo>
                  <a:pt x="3" y="26"/>
                  <a:pt x="3" y="25"/>
                  <a:pt x="3" y="25"/>
                </a:cubicBezTo>
                <a:cubicBezTo>
                  <a:pt x="3" y="24"/>
                  <a:pt x="3" y="23"/>
                  <a:pt x="3" y="23"/>
                </a:cubicBezTo>
                <a:cubicBezTo>
                  <a:pt x="0" y="23"/>
                  <a:pt x="0" y="23"/>
                  <a:pt x="0" y="23"/>
                </a:cubicBezTo>
                <a:cubicBezTo>
                  <a:pt x="0" y="17"/>
                  <a:pt x="0" y="17"/>
                  <a:pt x="0" y="17"/>
                </a:cubicBezTo>
                <a:cubicBezTo>
                  <a:pt x="4" y="17"/>
                  <a:pt x="4" y="17"/>
                  <a:pt x="4" y="17"/>
                </a:cubicBezTo>
                <a:cubicBezTo>
                  <a:pt x="5" y="13"/>
                  <a:pt x="7" y="10"/>
                  <a:pt x="9" y="7"/>
                </a:cubicBezTo>
                <a:cubicBezTo>
                  <a:pt x="13" y="3"/>
                  <a:pt x="18" y="0"/>
                  <a:pt x="24" y="0"/>
                </a:cubicBezTo>
                <a:cubicBezTo>
                  <a:pt x="28" y="0"/>
                  <a:pt x="32" y="1"/>
                  <a:pt x="34" y="2"/>
                </a:cubicBezTo>
                <a:cubicBezTo>
                  <a:pt x="33" y="10"/>
                  <a:pt x="33" y="10"/>
                  <a:pt x="33" y="10"/>
                </a:cubicBezTo>
                <a:cubicBezTo>
                  <a:pt x="31" y="9"/>
                  <a:pt x="28" y="8"/>
                  <a:pt x="25" y="8"/>
                </a:cubicBezTo>
                <a:cubicBezTo>
                  <a:pt x="22" y="9"/>
                  <a:pt x="19" y="10"/>
                  <a:pt x="17" y="12"/>
                </a:cubicBezTo>
                <a:cubicBezTo>
                  <a:pt x="16" y="14"/>
                  <a:pt x="15" y="15"/>
                  <a:pt x="15" y="17"/>
                </a:cubicBezTo>
                <a:cubicBezTo>
                  <a:pt x="31" y="17"/>
                  <a:pt x="31" y="17"/>
                  <a:pt x="31" y="17"/>
                </a:cubicBezTo>
                <a:cubicBezTo>
                  <a:pt x="31" y="22"/>
                  <a:pt x="31" y="22"/>
                  <a:pt x="31" y="22"/>
                </a:cubicBezTo>
                <a:cubicBezTo>
                  <a:pt x="14" y="22"/>
                  <a:pt x="14" y="22"/>
                  <a:pt x="14" y="22"/>
                </a:cubicBezTo>
                <a:cubicBezTo>
                  <a:pt x="14" y="23"/>
                  <a:pt x="14" y="24"/>
                  <a:pt x="14" y="25"/>
                </a:cubicBezTo>
                <a:cubicBezTo>
                  <a:pt x="14" y="25"/>
                  <a:pt x="14" y="25"/>
                  <a:pt x="14" y="26"/>
                </a:cubicBezTo>
                <a:cubicBezTo>
                  <a:pt x="31" y="26"/>
                  <a:pt x="31" y="26"/>
                  <a:pt x="31" y="26"/>
                </a:cubicBezTo>
                <a:cubicBezTo>
                  <a:pt x="31" y="31"/>
                  <a:pt x="31" y="31"/>
                  <a:pt x="31" y="31"/>
                </a:cubicBezTo>
                <a:cubicBezTo>
                  <a:pt x="15" y="31"/>
                  <a:pt x="15" y="31"/>
                  <a:pt x="15" y="31"/>
                </a:cubicBezTo>
                <a:cubicBezTo>
                  <a:pt x="15" y="33"/>
                  <a:pt x="16" y="35"/>
                  <a:pt x="17" y="36"/>
                </a:cubicBezTo>
                <a:cubicBezTo>
                  <a:pt x="19" y="39"/>
                  <a:pt x="22" y="40"/>
                  <a:pt x="26" y="40"/>
                </a:cubicBezTo>
                <a:cubicBezTo>
                  <a:pt x="29" y="40"/>
                  <a:pt x="32" y="39"/>
                  <a:pt x="33" y="38"/>
                </a:cubicBezTo>
                <a:lnTo>
                  <a:pt x="35" y="46"/>
                </a:lnTo>
                <a:close/>
              </a:path>
            </a:pathLst>
          </a:custGeom>
          <a:solidFill>
            <a:srgbClr val="4E4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62"/>
          <p:cNvSpPr>
            <a:spLocks noEditPoints="1"/>
          </p:cNvSpPr>
          <p:nvPr/>
        </p:nvSpPr>
        <p:spPr bwMode="auto">
          <a:xfrm>
            <a:off x="3891326" y="4098796"/>
            <a:ext cx="450590" cy="501409"/>
          </a:xfrm>
          <a:custGeom>
            <a:avLst/>
            <a:gdLst>
              <a:gd name="T0" fmla="*/ 65 w 72"/>
              <a:gd name="T1" fmla="*/ 11 h 80"/>
              <a:gd name="T2" fmla="*/ 36 w 72"/>
              <a:gd name="T3" fmla="*/ 1 h 80"/>
              <a:gd name="T4" fmla="*/ 27 w 72"/>
              <a:gd name="T5" fmla="*/ 2 h 80"/>
              <a:gd name="T6" fmla="*/ 3 w 72"/>
              <a:gd name="T7" fmla="*/ 56 h 80"/>
              <a:gd name="T8" fmla="*/ 7 w 72"/>
              <a:gd name="T9" fmla="*/ 69 h 80"/>
              <a:gd name="T10" fmla="*/ 36 w 72"/>
              <a:gd name="T11" fmla="*/ 78 h 80"/>
              <a:gd name="T12" fmla="*/ 49 w 72"/>
              <a:gd name="T13" fmla="*/ 71 h 80"/>
              <a:gd name="T14" fmla="*/ 72 w 72"/>
              <a:gd name="T15" fmla="*/ 17 h 80"/>
              <a:gd name="T16" fmla="*/ 65 w 72"/>
              <a:gd name="T17" fmla="*/ 11 h 80"/>
              <a:gd name="T18" fmla="*/ 22 w 72"/>
              <a:gd name="T19" fmla="*/ 71 h 80"/>
              <a:gd name="T20" fmla="*/ 19 w 72"/>
              <a:gd name="T21" fmla="*/ 64 h 80"/>
              <a:gd name="T22" fmla="*/ 27 w 72"/>
              <a:gd name="T23" fmla="*/ 61 h 80"/>
              <a:gd name="T24" fmla="*/ 30 w 72"/>
              <a:gd name="T25" fmla="*/ 68 h 80"/>
              <a:gd name="T26" fmla="*/ 22 w 72"/>
              <a:gd name="T27" fmla="*/ 71 h 80"/>
              <a:gd name="T28" fmla="*/ 11 w 72"/>
              <a:gd name="T29" fmla="*/ 54 h 80"/>
              <a:gd name="T30" fmla="*/ 31 w 72"/>
              <a:gd name="T31" fmla="*/ 9 h 80"/>
              <a:gd name="T32" fmla="*/ 64 w 72"/>
              <a:gd name="T33" fmla="*/ 19 h 80"/>
              <a:gd name="T34" fmla="*/ 44 w 72"/>
              <a:gd name="T35" fmla="*/ 65 h 80"/>
              <a:gd name="T36" fmla="*/ 11 w 72"/>
              <a:gd name="T37" fmla="*/ 5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 h="80">
                <a:moveTo>
                  <a:pt x="65" y="11"/>
                </a:moveTo>
                <a:cubicBezTo>
                  <a:pt x="36" y="1"/>
                  <a:pt x="36" y="1"/>
                  <a:pt x="36" y="1"/>
                </a:cubicBezTo>
                <a:cubicBezTo>
                  <a:pt x="32" y="0"/>
                  <a:pt x="27" y="2"/>
                  <a:pt x="27" y="2"/>
                </a:cubicBezTo>
                <a:cubicBezTo>
                  <a:pt x="3" y="56"/>
                  <a:pt x="3" y="56"/>
                  <a:pt x="3" y="56"/>
                </a:cubicBezTo>
                <a:cubicBezTo>
                  <a:pt x="0" y="63"/>
                  <a:pt x="2" y="67"/>
                  <a:pt x="7" y="69"/>
                </a:cubicBezTo>
                <a:cubicBezTo>
                  <a:pt x="36" y="78"/>
                  <a:pt x="36" y="78"/>
                  <a:pt x="36" y="78"/>
                </a:cubicBezTo>
                <a:cubicBezTo>
                  <a:pt x="40" y="80"/>
                  <a:pt x="45" y="78"/>
                  <a:pt x="49" y="71"/>
                </a:cubicBezTo>
                <a:cubicBezTo>
                  <a:pt x="72" y="17"/>
                  <a:pt x="72" y="17"/>
                  <a:pt x="72" y="17"/>
                </a:cubicBezTo>
                <a:cubicBezTo>
                  <a:pt x="72" y="17"/>
                  <a:pt x="70" y="12"/>
                  <a:pt x="65" y="11"/>
                </a:cubicBezTo>
                <a:close/>
                <a:moveTo>
                  <a:pt x="22" y="71"/>
                </a:moveTo>
                <a:cubicBezTo>
                  <a:pt x="19" y="70"/>
                  <a:pt x="17" y="67"/>
                  <a:pt x="19" y="64"/>
                </a:cubicBezTo>
                <a:cubicBezTo>
                  <a:pt x="20" y="62"/>
                  <a:pt x="23" y="60"/>
                  <a:pt x="27" y="61"/>
                </a:cubicBezTo>
                <a:cubicBezTo>
                  <a:pt x="30" y="62"/>
                  <a:pt x="31" y="66"/>
                  <a:pt x="30" y="68"/>
                </a:cubicBezTo>
                <a:cubicBezTo>
                  <a:pt x="29" y="71"/>
                  <a:pt x="25" y="72"/>
                  <a:pt x="22" y="71"/>
                </a:cubicBezTo>
                <a:close/>
                <a:moveTo>
                  <a:pt x="11" y="54"/>
                </a:moveTo>
                <a:cubicBezTo>
                  <a:pt x="31" y="9"/>
                  <a:pt x="31" y="9"/>
                  <a:pt x="31" y="9"/>
                </a:cubicBezTo>
                <a:cubicBezTo>
                  <a:pt x="64" y="19"/>
                  <a:pt x="64" y="19"/>
                  <a:pt x="64" y="19"/>
                </a:cubicBezTo>
                <a:cubicBezTo>
                  <a:pt x="44" y="65"/>
                  <a:pt x="44" y="65"/>
                  <a:pt x="44" y="65"/>
                </a:cubicBezTo>
                <a:cubicBezTo>
                  <a:pt x="11" y="54"/>
                  <a:pt x="11" y="54"/>
                  <a:pt x="11" y="54"/>
                </a:cubicBezTo>
                <a:close/>
              </a:path>
            </a:pathLst>
          </a:custGeom>
          <a:solidFill>
            <a:srgbClr val="4E4E4E"/>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83" name="组合 82"/>
          <p:cNvGrpSpPr/>
          <p:nvPr/>
        </p:nvGrpSpPr>
        <p:grpSpPr>
          <a:xfrm>
            <a:off x="3935369" y="2818170"/>
            <a:ext cx="1790504" cy="1438163"/>
            <a:chOff x="4173538" y="3211513"/>
            <a:chExt cx="1677988" cy="1347788"/>
          </a:xfrm>
        </p:grpSpPr>
        <p:sp>
          <p:nvSpPr>
            <p:cNvPr id="84" name="Freeform 12"/>
            <p:cNvSpPr>
              <a:spLocks/>
            </p:cNvSpPr>
            <p:nvPr/>
          </p:nvSpPr>
          <p:spPr bwMode="auto">
            <a:xfrm>
              <a:off x="4173538" y="3211513"/>
              <a:ext cx="1677988" cy="1347788"/>
            </a:xfrm>
            <a:custGeom>
              <a:avLst/>
              <a:gdLst>
                <a:gd name="T0" fmla="*/ 159 w 286"/>
                <a:gd name="T1" fmla="*/ 6 h 229"/>
                <a:gd name="T2" fmla="*/ 8 w 286"/>
                <a:gd name="T3" fmla="*/ 88 h 229"/>
                <a:gd name="T4" fmla="*/ 75 w 286"/>
                <a:gd name="T5" fmla="*/ 181 h 229"/>
                <a:gd name="T6" fmla="*/ 161 w 286"/>
                <a:gd name="T7" fmla="*/ 227 h 229"/>
                <a:gd name="T8" fmla="*/ 177 w 286"/>
                <a:gd name="T9" fmla="*/ 226 h 229"/>
                <a:gd name="T10" fmla="*/ 128 w 286"/>
                <a:gd name="T11" fmla="*/ 192 h 229"/>
                <a:gd name="T12" fmla="*/ 276 w 286"/>
                <a:gd name="T13" fmla="*/ 110 h 229"/>
                <a:gd name="T14" fmla="*/ 159 w 286"/>
                <a:gd name="T15" fmla="*/ 6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 h="229">
                  <a:moveTo>
                    <a:pt x="159" y="6"/>
                  </a:moveTo>
                  <a:cubicBezTo>
                    <a:pt x="85" y="0"/>
                    <a:pt x="17" y="36"/>
                    <a:pt x="8" y="88"/>
                  </a:cubicBezTo>
                  <a:cubicBezTo>
                    <a:pt x="0" y="127"/>
                    <a:pt x="29" y="163"/>
                    <a:pt x="75" y="181"/>
                  </a:cubicBezTo>
                  <a:cubicBezTo>
                    <a:pt x="93" y="209"/>
                    <a:pt x="122" y="229"/>
                    <a:pt x="161" y="227"/>
                  </a:cubicBezTo>
                  <a:cubicBezTo>
                    <a:pt x="167" y="227"/>
                    <a:pt x="172" y="227"/>
                    <a:pt x="177" y="226"/>
                  </a:cubicBezTo>
                  <a:cubicBezTo>
                    <a:pt x="153" y="221"/>
                    <a:pt x="143" y="208"/>
                    <a:pt x="128" y="192"/>
                  </a:cubicBezTo>
                  <a:cubicBezTo>
                    <a:pt x="201" y="197"/>
                    <a:pt x="267" y="161"/>
                    <a:pt x="276" y="110"/>
                  </a:cubicBezTo>
                  <a:cubicBezTo>
                    <a:pt x="286" y="58"/>
                    <a:pt x="233" y="12"/>
                    <a:pt x="159" y="6"/>
                  </a:cubicBezTo>
                  <a:close/>
                </a:path>
              </a:pathLst>
            </a:custGeom>
            <a:solidFill>
              <a:schemeClr val="tx1">
                <a:lumMod val="65000"/>
                <a:lumOff val="3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85" name="Freeform 33"/>
            <p:cNvSpPr>
              <a:spLocks/>
            </p:cNvSpPr>
            <p:nvPr/>
          </p:nvSpPr>
          <p:spPr bwMode="auto">
            <a:xfrm>
              <a:off x="4719638" y="3481388"/>
              <a:ext cx="485775" cy="636588"/>
            </a:xfrm>
            <a:custGeom>
              <a:avLst/>
              <a:gdLst>
                <a:gd name="T0" fmla="*/ 2 w 83"/>
                <a:gd name="T1" fmla="*/ 71 h 108"/>
                <a:gd name="T2" fmla="*/ 10 w 83"/>
                <a:gd name="T3" fmla="*/ 78 h 108"/>
                <a:gd name="T4" fmla="*/ 11 w 83"/>
                <a:gd name="T5" fmla="*/ 88 h 108"/>
                <a:gd name="T6" fmla="*/ 59 w 83"/>
                <a:gd name="T7" fmla="*/ 96 h 108"/>
                <a:gd name="T8" fmla="*/ 70 w 83"/>
                <a:gd name="T9" fmla="*/ 53 h 108"/>
                <a:gd name="T10" fmla="*/ 60 w 83"/>
                <a:gd name="T11" fmla="*/ 15 h 108"/>
                <a:gd name="T12" fmla="*/ 22 w 83"/>
                <a:gd name="T13" fmla="*/ 14 h 108"/>
                <a:gd name="T14" fmla="*/ 10 w 83"/>
                <a:gd name="T15" fmla="*/ 38 h 108"/>
                <a:gd name="T16" fmla="*/ 2 w 83"/>
                <a:gd name="T17" fmla="*/ 32 h 108"/>
                <a:gd name="T18" fmla="*/ 19 w 83"/>
                <a:gd name="T19" fmla="*/ 3 h 108"/>
                <a:gd name="T20" fmla="*/ 73 w 83"/>
                <a:gd name="T21" fmla="*/ 9 h 108"/>
                <a:gd name="T22" fmla="*/ 79 w 83"/>
                <a:gd name="T23" fmla="*/ 56 h 108"/>
                <a:gd name="T24" fmla="*/ 65 w 83"/>
                <a:gd name="T25" fmla="*/ 106 h 108"/>
                <a:gd name="T26" fmla="*/ 16 w 83"/>
                <a:gd name="T27" fmla="*/ 106 h 108"/>
                <a:gd name="T28" fmla="*/ 2 w 83"/>
                <a:gd name="T29"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108">
                  <a:moveTo>
                    <a:pt x="2" y="71"/>
                  </a:moveTo>
                  <a:cubicBezTo>
                    <a:pt x="3" y="69"/>
                    <a:pt x="7" y="77"/>
                    <a:pt x="10" y="78"/>
                  </a:cubicBezTo>
                  <a:cubicBezTo>
                    <a:pt x="10" y="81"/>
                    <a:pt x="10" y="85"/>
                    <a:pt x="11" y="88"/>
                  </a:cubicBezTo>
                  <a:cubicBezTo>
                    <a:pt x="16" y="98"/>
                    <a:pt x="46" y="100"/>
                    <a:pt x="59" y="96"/>
                  </a:cubicBezTo>
                  <a:cubicBezTo>
                    <a:pt x="73" y="91"/>
                    <a:pt x="70" y="74"/>
                    <a:pt x="70" y="53"/>
                  </a:cubicBezTo>
                  <a:cubicBezTo>
                    <a:pt x="70" y="35"/>
                    <a:pt x="73" y="19"/>
                    <a:pt x="60" y="15"/>
                  </a:cubicBezTo>
                  <a:cubicBezTo>
                    <a:pt x="52" y="13"/>
                    <a:pt x="32" y="12"/>
                    <a:pt x="22" y="14"/>
                  </a:cubicBezTo>
                  <a:cubicBezTo>
                    <a:pt x="11" y="17"/>
                    <a:pt x="9" y="28"/>
                    <a:pt x="10" y="38"/>
                  </a:cubicBezTo>
                  <a:cubicBezTo>
                    <a:pt x="8" y="41"/>
                    <a:pt x="4" y="34"/>
                    <a:pt x="2" y="32"/>
                  </a:cubicBezTo>
                  <a:cubicBezTo>
                    <a:pt x="0" y="14"/>
                    <a:pt x="8" y="5"/>
                    <a:pt x="19" y="3"/>
                  </a:cubicBezTo>
                  <a:cubicBezTo>
                    <a:pt x="36" y="0"/>
                    <a:pt x="66" y="2"/>
                    <a:pt x="73" y="9"/>
                  </a:cubicBezTo>
                  <a:cubicBezTo>
                    <a:pt x="82" y="17"/>
                    <a:pt x="79" y="36"/>
                    <a:pt x="79" y="56"/>
                  </a:cubicBezTo>
                  <a:cubicBezTo>
                    <a:pt x="79" y="77"/>
                    <a:pt x="83" y="101"/>
                    <a:pt x="65" y="106"/>
                  </a:cubicBezTo>
                  <a:cubicBezTo>
                    <a:pt x="59" y="108"/>
                    <a:pt x="25" y="108"/>
                    <a:pt x="16" y="106"/>
                  </a:cubicBezTo>
                  <a:cubicBezTo>
                    <a:pt x="2" y="102"/>
                    <a:pt x="1" y="90"/>
                    <a:pt x="2" y="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34"/>
            <p:cNvSpPr>
              <a:spLocks/>
            </p:cNvSpPr>
            <p:nvPr/>
          </p:nvSpPr>
          <p:spPr bwMode="auto">
            <a:xfrm>
              <a:off x="4800601" y="3635376"/>
              <a:ext cx="306388" cy="76200"/>
            </a:xfrm>
            <a:custGeom>
              <a:avLst/>
              <a:gdLst>
                <a:gd name="T0" fmla="*/ 51 w 52"/>
                <a:gd name="T1" fmla="*/ 9 h 13"/>
                <a:gd name="T2" fmla="*/ 27 w 52"/>
                <a:gd name="T3" fmla="*/ 11 h 13"/>
                <a:gd name="T4" fmla="*/ 3 w 52"/>
                <a:gd name="T5" fmla="*/ 10 h 13"/>
                <a:gd name="T6" fmla="*/ 31 w 52"/>
                <a:gd name="T7" fmla="*/ 3 h 13"/>
                <a:gd name="T8" fmla="*/ 51 w 52"/>
                <a:gd name="T9" fmla="*/ 9 h 13"/>
              </a:gdLst>
              <a:ahLst/>
              <a:cxnLst>
                <a:cxn ang="0">
                  <a:pos x="T0" y="T1"/>
                </a:cxn>
                <a:cxn ang="0">
                  <a:pos x="T2" y="T3"/>
                </a:cxn>
                <a:cxn ang="0">
                  <a:pos x="T4" y="T5"/>
                </a:cxn>
                <a:cxn ang="0">
                  <a:pos x="T6" y="T7"/>
                </a:cxn>
                <a:cxn ang="0">
                  <a:pos x="T8" y="T9"/>
                </a:cxn>
              </a:cxnLst>
              <a:rect l="0" t="0" r="r" b="b"/>
              <a:pathLst>
                <a:path w="52" h="13">
                  <a:moveTo>
                    <a:pt x="51" y="9"/>
                  </a:moveTo>
                  <a:cubicBezTo>
                    <a:pt x="45" y="13"/>
                    <a:pt x="36" y="11"/>
                    <a:pt x="27" y="11"/>
                  </a:cubicBezTo>
                  <a:cubicBezTo>
                    <a:pt x="18" y="11"/>
                    <a:pt x="9" y="12"/>
                    <a:pt x="3" y="10"/>
                  </a:cubicBezTo>
                  <a:cubicBezTo>
                    <a:pt x="0" y="0"/>
                    <a:pt x="18" y="3"/>
                    <a:pt x="31" y="3"/>
                  </a:cubicBezTo>
                  <a:cubicBezTo>
                    <a:pt x="41" y="3"/>
                    <a:pt x="52" y="1"/>
                    <a:pt x="51"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35"/>
            <p:cNvSpPr>
              <a:spLocks/>
            </p:cNvSpPr>
            <p:nvPr/>
          </p:nvSpPr>
          <p:spPr bwMode="auto">
            <a:xfrm>
              <a:off x="4602163" y="3652838"/>
              <a:ext cx="263525" cy="269875"/>
            </a:xfrm>
            <a:custGeom>
              <a:avLst/>
              <a:gdLst>
                <a:gd name="T0" fmla="*/ 45 w 45"/>
                <a:gd name="T1" fmla="*/ 33 h 46"/>
                <a:gd name="T2" fmla="*/ 34 w 45"/>
                <a:gd name="T3" fmla="*/ 46 h 46"/>
                <a:gd name="T4" fmla="*/ 0 w 45"/>
                <a:gd name="T5" fmla="*/ 13 h 46"/>
                <a:gd name="T6" fmla="*/ 12 w 45"/>
                <a:gd name="T7" fmla="*/ 1 h 46"/>
                <a:gd name="T8" fmla="*/ 29 w 45"/>
                <a:gd name="T9" fmla="*/ 16 h 46"/>
                <a:gd name="T10" fmla="*/ 45 w 45"/>
                <a:gd name="T11" fmla="*/ 33 h 46"/>
              </a:gdLst>
              <a:ahLst/>
              <a:cxnLst>
                <a:cxn ang="0">
                  <a:pos x="T0" y="T1"/>
                </a:cxn>
                <a:cxn ang="0">
                  <a:pos x="T2" y="T3"/>
                </a:cxn>
                <a:cxn ang="0">
                  <a:pos x="T4" y="T5"/>
                </a:cxn>
                <a:cxn ang="0">
                  <a:pos x="T6" y="T7"/>
                </a:cxn>
                <a:cxn ang="0">
                  <a:pos x="T8" y="T9"/>
                </a:cxn>
                <a:cxn ang="0">
                  <a:pos x="T10" y="T11"/>
                </a:cxn>
              </a:cxnLst>
              <a:rect l="0" t="0" r="r" b="b"/>
              <a:pathLst>
                <a:path w="45" h="46">
                  <a:moveTo>
                    <a:pt x="45" y="33"/>
                  </a:moveTo>
                  <a:cubicBezTo>
                    <a:pt x="41" y="37"/>
                    <a:pt x="34" y="38"/>
                    <a:pt x="34" y="46"/>
                  </a:cubicBezTo>
                  <a:cubicBezTo>
                    <a:pt x="20" y="37"/>
                    <a:pt x="11" y="24"/>
                    <a:pt x="0" y="13"/>
                  </a:cubicBezTo>
                  <a:cubicBezTo>
                    <a:pt x="2" y="6"/>
                    <a:pt x="7" y="0"/>
                    <a:pt x="12" y="1"/>
                  </a:cubicBezTo>
                  <a:cubicBezTo>
                    <a:pt x="17" y="1"/>
                    <a:pt x="24" y="12"/>
                    <a:pt x="29" y="16"/>
                  </a:cubicBezTo>
                  <a:cubicBezTo>
                    <a:pt x="36" y="23"/>
                    <a:pt x="42" y="28"/>
                    <a:pt x="45"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36"/>
            <p:cNvSpPr>
              <a:spLocks/>
            </p:cNvSpPr>
            <p:nvPr/>
          </p:nvSpPr>
          <p:spPr bwMode="auto">
            <a:xfrm>
              <a:off x="4818063" y="3717926"/>
              <a:ext cx="282575" cy="80963"/>
            </a:xfrm>
            <a:custGeom>
              <a:avLst/>
              <a:gdLst>
                <a:gd name="T0" fmla="*/ 5 w 48"/>
                <a:gd name="T1" fmla="*/ 12 h 14"/>
                <a:gd name="T2" fmla="*/ 0 w 48"/>
                <a:gd name="T3" fmla="*/ 5 h 14"/>
                <a:gd name="T4" fmla="*/ 48 w 48"/>
                <a:gd name="T5" fmla="*/ 8 h 14"/>
                <a:gd name="T6" fmla="*/ 28 w 48"/>
                <a:gd name="T7" fmla="*/ 12 h 14"/>
                <a:gd name="T8" fmla="*/ 5 w 48"/>
                <a:gd name="T9" fmla="*/ 12 h 14"/>
              </a:gdLst>
              <a:ahLst/>
              <a:cxnLst>
                <a:cxn ang="0">
                  <a:pos x="T0" y="T1"/>
                </a:cxn>
                <a:cxn ang="0">
                  <a:pos x="T2" y="T3"/>
                </a:cxn>
                <a:cxn ang="0">
                  <a:pos x="T4" y="T5"/>
                </a:cxn>
                <a:cxn ang="0">
                  <a:pos x="T6" y="T7"/>
                </a:cxn>
                <a:cxn ang="0">
                  <a:pos x="T8" y="T9"/>
                </a:cxn>
              </a:cxnLst>
              <a:rect l="0" t="0" r="r" b="b"/>
              <a:pathLst>
                <a:path w="48" h="14">
                  <a:moveTo>
                    <a:pt x="5" y="12"/>
                  </a:moveTo>
                  <a:cubicBezTo>
                    <a:pt x="4" y="9"/>
                    <a:pt x="0" y="9"/>
                    <a:pt x="0" y="5"/>
                  </a:cubicBezTo>
                  <a:cubicBezTo>
                    <a:pt x="3" y="4"/>
                    <a:pt x="47" y="0"/>
                    <a:pt x="48" y="8"/>
                  </a:cubicBezTo>
                  <a:cubicBezTo>
                    <a:pt x="48" y="14"/>
                    <a:pt x="34" y="12"/>
                    <a:pt x="28" y="12"/>
                  </a:cubicBezTo>
                  <a:cubicBezTo>
                    <a:pt x="19" y="12"/>
                    <a:pt x="12" y="12"/>
                    <a:pt x="5"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37"/>
            <p:cNvSpPr>
              <a:spLocks/>
            </p:cNvSpPr>
            <p:nvPr/>
          </p:nvSpPr>
          <p:spPr bwMode="auto">
            <a:xfrm>
              <a:off x="4883151" y="3811588"/>
              <a:ext cx="217488" cy="93663"/>
            </a:xfrm>
            <a:custGeom>
              <a:avLst/>
              <a:gdLst>
                <a:gd name="T0" fmla="*/ 0 w 37"/>
                <a:gd name="T1" fmla="*/ 3 h 16"/>
                <a:gd name="T2" fmla="*/ 37 w 37"/>
                <a:gd name="T3" fmla="*/ 4 h 16"/>
                <a:gd name="T4" fmla="*/ 3 w 37"/>
                <a:gd name="T5" fmla="*/ 10 h 16"/>
                <a:gd name="T6" fmla="*/ 0 w 37"/>
                <a:gd name="T7" fmla="*/ 3 h 16"/>
              </a:gdLst>
              <a:ahLst/>
              <a:cxnLst>
                <a:cxn ang="0">
                  <a:pos x="T0" y="T1"/>
                </a:cxn>
                <a:cxn ang="0">
                  <a:pos x="T2" y="T3"/>
                </a:cxn>
                <a:cxn ang="0">
                  <a:pos x="T4" y="T5"/>
                </a:cxn>
                <a:cxn ang="0">
                  <a:pos x="T6" y="T7"/>
                </a:cxn>
              </a:cxnLst>
              <a:rect l="0" t="0" r="r" b="b"/>
              <a:pathLst>
                <a:path w="37" h="16">
                  <a:moveTo>
                    <a:pt x="0" y="3"/>
                  </a:moveTo>
                  <a:cubicBezTo>
                    <a:pt x="10" y="2"/>
                    <a:pt x="29" y="0"/>
                    <a:pt x="37" y="4"/>
                  </a:cubicBezTo>
                  <a:cubicBezTo>
                    <a:pt x="35" y="16"/>
                    <a:pt x="13" y="8"/>
                    <a:pt x="3" y="10"/>
                  </a:cubicBezTo>
                  <a:cubicBezTo>
                    <a:pt x="1" y="8"/>
                    <a:pt x="2" y="4"/>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38"/>
            <p:cNvSpPr>
              <a:spLocks/>
            </p:cNvSpPr>
            <p:nvPr/>
          </p:nvSpPr>
          <p:spPr bwMode="auto">
            <a:xfrm>
              <a:off x="4859338" y="3911601"/>
              <a:ext cx="41275" cy="41275"/>
            </a:xfrm>
            <a:custGeom>
              <a:avLst/>
              <a:gdLst>
                <a:gd name="T0" fmla="*/ 5 w 7"/>
                <a:gd name="T1" fmla="*/ 0 h 7"/>
                <a:gd name="T2" fmla="*/ 7 w 7"/>
                <a:gd name="T3" fmla="*/ 5 h 7"/>
                <a:gd name="T4" fmla="*/ 0 w 7"/>
                <a:gd name="T5" fmla="*/ 5 h 7"/>
                <a:gd name="T6" fmla="*/ 5 w 7"/>
                <a:gd name="T7" fmla="*/ 0 h 7"/>
              </a:gdLst>
              <a:ahLst/>
              <a:cxnLst>
                <a:cxn ang="0">
                  <a:pos x="T0" y="T1"/>
                </a:cxn>
                <a:cxn ang="0">
                  <a:pos x="T2" y="T3"/>
                </a:cxn>
                <a:cxn ang="0">
                  <a:pos x="T4" y="T5"/>
                </a:cxn>
                <a:cxn ang="0">
                  <a:pos x="T6" y="T7"/>
                </a:cxn>
              </a:cxnLst>
              <a:rect l="0" t="0" r="r" b="b"/>
              <a:pathLst>
                <a:path w="7" h="7">
                  <a:moveTo>
                    <a:pt x="5" y="0"/>
                  </a:moveTo>
                  <a:cubicBezTo>
                    <a:pt x="5" y="2"/>
                    <a:pt x="6" y="3"/>
                    <a:pt x="7" y="5"/>
                  </a:cubicBezTo>
                  <a:cubicBezTo>
                    <a:pt x="5" y="7"/>
                    <a:pt x="2" y="5"/>
                    <a:pt x="0" y="5"/>
                  </a:cubicBezTo>
                  <a:cubicBezTo>
                    <a:pt x="1" y="2"/>
                    <a:pt x="2"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1" name="组合 90"/>
          <p:cNvGrpSpPr/>
          <p:nvPr/>
        </p:nvGrpSpPr>
        <p:grpSpPr>
          <a:xfrm>
            <a:off x="4999168" y="1906826"/>
            <a:ext cx="3152439" cy="2637479"/>
            <a:chOff x="5170488" y="2357438"/>
            <a:chExt cx="2954338" cy="2471738"/>
          </a:xfrm>
        </p:grpSpPr>
        <p:sp>
          <p:nvSpPr>
            <p:cNvPr id="92" name="Freeform 13"/>
            <p:cNvSpPr>
              <a:spLocks/>
            </p:cNvSpPr>
            <p:nvPr/>
          </p:nvSpPr>
          <p:spPr bwMode="auto">
            <a:xfrm>
              <a:off x="5170488" y="2357438"/>
              <a:ext cx="2954338" cy="2471738"/>
            </a:xfrm>
            <a:custGeom>
              <a:avLst/>
              <a:gdLst>
                <a:gd name="T0" fmla="*/ 214 w 503"/>
                <a:gd name="T1" fmla="*/ 19 h 420"/>
                <a:gd name="T2" fmla="*/ 487 w 503"/>
                <a:gd name="T3" fmla="*/ 153 h 420"/>
                <a:gd name="T4" fmla="*/ 380 w 503"/>
                <a:gd name="T5" fmla="*/ 328 h 420"/>
                <a:gd name="T6" fmla="*/ 216 w 503"/>
                <a:gd name="T7" fmla="*/ 420 h 420"/>
                <a:gd name="T8" fmla="*/ 188 w 503"/>
                <a:gd name="T9" fmla="*/ 419 h 420"/>
                <a:gd name="T10" fmla="*/ 288 w 503"/>
                <a:gd name="T11" fmla="*/ 354 h 420"/>
                <a:gd name="T12" fmla="*/ 22 w 503"/>
                <a:gd name="T13" fmla="*/ 219 h 420"/>
                <a:gd name="T14" fmla="*/ 214 w 503"/>
                <a:gd name="T15" fmla="*/ 19 h 4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3" h="420">
                  <a:moveTo>
                    <a:pt x="214" y="19"/>
                  </a:moveTo>
                  <a:cubicBezTo>
                    <a:pt x="342" y="0"/>
                    <a:pt x="464" y="61"/>
                    <a:pt x="487" y="153"/>
                  </a:cubicBezTo>
                  <a:cubicBezTo>
                    <a:pt x="503" y="223"/>
                    <a:pt x="458" y="291"/>
                    <a:pt x="380" y="328"/>
                  </a:cubicBezTo>
                  <a:cubicBezTo>
                    <a:pt x="351" y="382"/>
                    <a:pt x="284" y="419"/>
                    <a:pt x="216" y="420"/>
                  </a:cubicBezTo>
                  <a:cubicBezTo>
                    <a:pt x="206" y="420"/>
                    <a:pt x="197" y="420"/>
                    <a:pt x="188" y="419"/>
                  </a:cubicBezTo>
                  <a:cubicBezTo>
                    <a:pt x="230" y="408"/>
                    <a:pt x="265" y="385"/>
                    <a:pt x="288" y="354"/>
                  </a:cubicBezTo>
                  <a:cubicBezTo>
                    <a:pt x="162" y="370"/>
                    <a:pt x="44" y="310"/>
                    <a:pt x="22" y="219"/>
                  </a:cubicBezTo>
                  <a:cubicBezTo>
                    <a:pt x="0" y="127"/>
                    <a:pt x="86" y="37"/>
                    <a:pt x="214" y="19"/>
                  </a:cubicBezTo>
                  <a:close/>
                </a:path>
              </a:pathLst>
            </a:custGeom>
            <a:solidFill>
              <a:srgbClr val="C70216"/>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3" name="Freeform 14"/>
            <p:cNvSpPr>
              <a:spLocks noEditPoints="1"/>
            </p:cNvSpPr>
            <p:nvPr/>
          </p:nvSpPr>
          <p:spPr bwMode="auto">
            <a:xfrm>
              <a:off x="6216651" y="2798763"/>
              <a:ext cx="892175" cy="1271588"/>
            </a:xfrm>
            <a:custGeom>
              <a:avLst/>
              <a:gdLst>
                <a:gd name="T0" fmla="*/ 81 w 152"/>
                <a:gd name="T1" fmla="*/ 2 h 216"/>
                <a:gd name="T2" fmla="*/ 22 w 152"/>
                <a:gd name="T3" fmla="*/ 36 h 216"/>
                <a:gd name="T4" fmla="*/ 72 w 152"/>
                <a:gd name="T5" fmla="*/ 212 h 216"/>
                <a:gd name="T6" fmla="*/ 115 w 152"/>
                <a:gd name="T7" fmla="*/ 43 h 216"/>
                <a:gd name="T8" fmla="*/ 27 w 152"/>
                <a:gd name="T9" fmla="*/ 51 h 216"/>
                <a:gd name="T10" fmla="*/ 115 w 152"/>
                <a:gd name="T11" fmla="*/ 82 h 216"/>
                <a:gd name="T12" fmla="*/ 26 w 152"/>
                <a:gd name="T13" fmla="*/ 108 h 216"/>
                <a:gd name="T14" fmla="*/ 42 w 152"/>
                <a:gd name="T15" fmla="*/ 158 h 216"/>
                <a:gd name="T16" fmla="*/ 61 w 152"/>
                <a:gd name="T17" fmla="*/ 164 h 216"/>
                <a:gd name="T18" fmla="*/ 43 w 152"/>
                <a:gd name="T19" fmla="*/ 169 h 216"/>
                <a:gd name="T20" fmla="*/ 66 w 152"/>
                <a:gd name="T21" fmla="*/ 187 h 216"/>
                <a:gd name="T22" fmla="*/ 47 w 152"/>
                <a:gd name="T23" fmla="*/ 181 h 216"/>
                <a:gd name="T24" fmla="*/ 65 w 152"/>
                <a:gd name="T25" fmla="*/ 176 h 216"/>
                <a:gd name="T26" fmla="*/ 55 w 152"/>
                <a:gd name="T27" fmla="*/ 146 h 216"/>
                <a:gd name="T28" fmla="*/ 35 w 152"/>
                <a:gd name="T29" fmla="*/ 140 h 216"/>
                <a:gd name="T30" fmla="*/ 54 w 152"/>
                <a:gd name="T31" fmla="*/ 135 h 216"/>
                <a:gd name="T32" fmla="*/ 66 w 152"/>
                <a:gd name="T33" fmla="*/ 150 h 216"/>
                <a:gd name="T34" fmla="*/ 85 w 152"/>
                <a:gd name="T35" fmla="*/ 156 h 216"/>
                <a:gd name="T36" fmla="*/ 67 w 152"/>
                <a:gd name="T37" fmla="*/ 162 h 216"/>
                <a:gd name="T38" fmla="*/ 89 w 152"/>
                <a:gd name="T39" fmla="*/ 180 h 216"/>
                <a:gd name="T40" fmla="*/ 70 w 152"/>
                <a:gd name="T41" fmla="*/ 174 h 216"/>
                <a:gd name="T42" fmla="*/ 89 w 152"/>
                <a:gd name="T43" fmla="*/ 169 h 216"/>
                <a:gd name="T44" fmla="*/ 78 w 152"/>
                <a:gd name="T45" fmla="*/ 139 h 216"/>
                <a:gd name="T46" fmla="*/ 59 w 152"/>
                <a:gd name="T47" fmla="*/ 133 h 216"/>
                <a:gd name="T48" fmla="*/ 77 w 152"/>
                <a:gd name="T49" fmla="*/ 128 h 216"/>
                <a:gd name="T50" fmla="*/ 89 w 152"/>
                <a:gd name="T51" fmla="*/ 144 h 216"/>
                <a:gd name="T52" fmla="*/ 108 w 152"/>
                <a:gd name="T53" fmla="*/ 150 h 216"/>
                <a:gd name="T54" fmla="*/ 90 w 152"/>
                <a:gd name="T55" fmla="*/ 155 h 216"/>
                <a:gd name="T56" fmla="*/ 113 w 152"/>
                <a:gd name="T57" fmla="*/ 173 h 216"/>
                <a:gd name="T58" fmla="*/ 94 w 152"/>
                <a:gd name="T59" fmla="*/ 167 h 216"/>
                <a:gd name="T60" fmla="*/ 112 w 152"/>
                <a:gd name="T61" fmla="*/ 162 h 216"/>
                <a:gd name="T62" fmla="*/ 101 w 152"/>
                <a:gd name="T63" fmla="*/ 133 h 216"/>
                <a:gd name="T64" fmla="*/ 82 w 152"/>
                <a:gd name="T65" fmla="*/ 127 h 216"/>
                <a:gd name="T66" fmla="*/ 101 w 152"/>
                <a:gd name="T67" fmla="*/ 121 h 216"/>
                <a:gd name="T68" fmla="*/ 113 w 152"/>
                <a:gd name="T69" fmla="*/ 137 h 216"/>
                <a:gd name="T70" fmla="*/ 132 w 152"/>
                <a:gd name="T71" fmla="*/ 143 h 216"/>
                <a:gd name="T72" fmla="*/ 114 w 152"/>
                <a:gd name="T73" fmla="*/ 148 h 216"/>
                <a:gd name="T74" fmla="*/ 136 w 152"/>
                <a:gd name="T75" fmla="*/ 166 h 216"/>
                <a:gd name="T76" fmla="*/ 117 w 152"/>
                <a:gd name="T77" fmla="*/ 160 h 216"/>
                <a:gd name="T78" fmla="*/ 135 w 152"/>
                <a:gd name="T79" fmla="*/ 155 h 216"/>
                <a:gd name="T80" fmla="*/ 125 w 152"/>
                <a:gd name="T81" fmla="*/ 125 h 216"/>
                <a:gd name="T82" fmla="*/ 106 w 152"/>
                <a:gd name="T83" fmla="*/ 119 h 216"/>
                <a:gd name="T84" fmla="*/ 124 w 152"/>
                <a:gd name="T85" fmla="*/ 11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216">
                  <a:moveTo>
                    <a:pt x="99" y="21"/>
                  </a:moveTo>
                  <a:cubicBezTo>
                    <a:pt x="95" y="10"/>
                    <a:pt x="95" y="10"/>
                    <a:pt x="95" y="10"/>
                  </a:cubicBezTo>
                  <a:cubicBezTo>
                    <a:pt x="94" y="4"/>
                    <a:pt x="87" y="0"/>
                    <a:pt x="81" y="2"/>
                  </a:cubicBezTo>
                  <a:cubicBezTo>
                    <a:pt x="75" y="4"/>
                    <a:pt x="72" y="10"/>
                    <a:pt x="73" y="16"/>
                  </a:cubicBezTo>
                  <a:cubicBezTo>
                    <a:pt x="75" y="21"/>
                    <a:pt x="75" y="21"/>
                    <a:pt x="75" y="21"/>
                  </a:cubicBezTo>
                  <a:cubicBezTo>
                    <a:pt x="22" y="36"/>
                    <a:pt x="22" y="36"/>
                    <a:pt x="22" y="36"/>
                  </a:cubicBezTo>
                  <a:cubicBezTo>
                    <a:pt x="7" y="40"/>
                    <a:pt x="0" y="57"/>
                    <a:pt x="5" y="75"/>
                  </a:cubicBezTo>
                  <a:cubicBezTo>
                    <a:pt x="37" y="189"/>
                    <a:pt x="37" y="189"/>
                    <a:pt x="37" y="189"/>
                  </a:cubicBezTo>
                  <a:cubicBezTo>
                    <a:pt x="42" y="206"/>
                    <a:pt x="57" y="216"/>
                    <a:pt x="72" y="212"/>
                  </a:cubicBezTo>
                  <a:cubicBezTo>
                    <a:pt x="130" y="195"/>
                    <a:pt x="130" y="195"/>
                    <a:pt x="130" y="195"/>
                  </a:cubicBezTo>
                  <a:cubicBezTo>
                    <a:pt x="145" y="191"/>
                    <a:pt x="152" y="174"/>
                    <a:pt x="148" y="157"/>
                  </a:cubicBezTo>
                  <a:cubicBezTo>
                    <a:pt x="115" y="43"/>
                    <a:pt x="115" y="43"/>
                    <a:pt x="115" y="43"/>
                  </a:cubicBezTo>
                  <a:cubicBezTo>
                    <a:pt x="113" y="33"/>
                    <a:pt x="106" y="25"/>
                    <a:pt x="99" y="21"/>
                  </a:cubicBezTo>
                  <a:close/>
                  <a:moveTo>
                    <a:pt x="17" y="75"/>
                  </a:moveTo>
                  <a:cubicBezTo>
                    <a:pt x="14" y="64"/>
                    <a:pt x="19" y="53"/>
                    <a:pt x="27" y="51"/>
                  </a:cubicBezTo>
                  <a:cubicBezTo>
                    <a:pt x="84" y="35"/>
                    <a:pt x="84" y="35"/>
                    <a:pt x="84" y="35"/>
                  </a:cubicBezTo>
                  <a:cubicBezTo>
                    <a:pt x="93" y="32"/>
                    <a:pt x="102" y="39"/>
                    <a:pt x="105" y="49"/>
                  </a:cubicBezTo>
                  <a:cubicBezTo>
                    <a:pt x="115" y="82"/>
                    <a:pt x="115" y="82"/>
                    <a:pt x="115" y="82"/>
                  </a:cubicBezTo>
                  <a:cubicBezTo>
                    <a:pt x="118" y="93"/>
                    <a:pt x="113" y="103"/>
                    <a:pt x="104" y="106"/>
                  </a:cubicBezTo>
                  <a:cubicBezTo>
                    <a:pt x="48" y="122"/>
                    <a:pt x="48" y="122"/>
                    <a:pt x="48" y="122"/>
                  </a:cubicBezTo>
                  <a:cubicBezTo>
                    <a:pt x="39" y="125"/>
                    <a:pt x="29" y="118"/>
                    <a:pt x="26" y="108"/>
                  </a:cubicBezTo>
                  <a:lnTo>
                    <a:pt x="17" y="75"/>
                  </a:lnTo>
                  <a:close/>
                  <a:moveTo>
                    <a:pt x="41" y="161"/>
                  </a:moveTo>
                  <a:cubicBezTo>
                    <a:pt x="40" y="159"/>
                    <a:pt x="41" y="158"/>
                    <a:pt x="42" y="158"/>
                  </a:cubicBezTo>
                  <a:cubicBezTo>
                    <a:pt x="56" y="154"/>
                    <a:pt x="56" y="154"/>
                    <a:pt x="56" y="154"/>
                  </a:cubicBezTo>
                  <a:cubicBezTo>
                    <a:pt x="57" y="153"/>
                    <a:pt x="59" y="154"/>
                    <a:pt x="59" y="156"/>
                  </a:cubicBezTo>
                  <a:cubicBezTo>
                    <a:pt x="61" y="164"/>
                    <a:pt x="61" y="164"/>
                    <a:pt x="61" y="164"/>
                  </a:cubicBezTo>
                  <a:cubicBezTo>
                    <a:pt x="62" y="165"/>
                    <a:pt x="61" y="166"/>
                    <a:pt x="60" y="167"/>
                  </a:cubicBezTo>
                  <a:cubicBezTo>
                    <a:pt x="46" y="171"/>
                    <a:pt x="46" y="171"/>
                    <a:pt x="46" y="171"/>
                  </a:cubicBezTo>
                  <a:cubicBezTo>
                    <a:pt x="45" y="171"/>
                    <a:pt x="43" y="170"/>
                    <a:pt x="43" y="169"/>
                  </a:cubicBezTo>
                  <a:lnTo>
                    <a:pt x="41" y="161"/>
                  </a:lnTo>
                  <a:close/>
                  <a:moveTo>
                    <a:pt x="67" y="184"/>
                  </a:moveTo>
                  <a:cubicBezTo>
                    <a:pt x="68" y="185"/>
                    <a:pt x="67" y="187"/>
                    <a:pt x="66" y="187"/>
                  </a:cubicBezTo>
                  <a:cubicBezTo>
                    <a:pt x="52" y="191"/>
                    <a:pt x="52" y="191"/>
                    <a:pt x="52" y="191"/>
                  </a:cubicBezTo>
                  <a:cubicBezTo>
                    <a:pt x="51" y="191"/>
                    <a:pt x="49" y="190"/>
                    <a:pt x="49" y="189"/>
                  </a:cubicBezTo>
                  <a:cubicBezTo>
                    <a:pt x="47" y="181"/>
                    <a:pt x="47" y="181"/>
                    <a:pt x="47" y="181"/>
                  </a:cubicBezTo>
                  <a:cubicBezTo>
                    <a:pt x="46" y="180"/>
                    <a:pt x="47" y="178"/>
                    <a:pt x="48" y="178"/>
                  </a:cubicBezTo>
                  <a:cubicBezTo>
                    <a:pt x="62" y="174"/>
                    <a:pt x="62" y="174"/>
                    <a:pt x="62" y="174"/>
                  </a:cubicBezTo>
                  <a:cubicBezTo>
                    <a:pt x="63" y="174"/>
                    <a:pt x="65" y="174"/>
                    <a:pt x="65" y="176"/>
                  </a:cubicBezTo>
                  <a:lnTo>
                    <a:pt x="67" y="184"/>
                  </a:lnTo>
                  <a:close/>
                  <a:moveTo>
                    <a:pt x="56" y="143"/>
                  </a:moveTo>
                  <a:cubicBezTo>
                    <a:pt x="56" y="144"/>
                    <a:pt x="56" y="146"/>
                    <a:pt x="55" y="146"/>
                  </a:cubicBezTo>
                  <a:cubicBezTo>
                    <a:pt x="41" y="150"/>
                    <a:pt x="41" y="150"/>
                    <a:pt x="41" y="150"/>
                  </a:cubicBezTo>
                  <a:cubicBezTo>
                    <a:pt x="39" y="151"/>
                    <a:pt x="38" y="150"/>
                    <a:pt x="38" y="148"/>
                  </a:cubicBezTo>
                  <a:cubicBezTo>
                    <a:pt x="35" y="140"/>
                    <a:pt x="35" y="140"/>
                    <a:pt x="35" y="140"/>
                  </a:cubicBezTo>
                  <a:cubicBezTo>
                    <a:pt x="35" y="139"/>
                    <a:pt x="36" y="138"/>
                    <a:pt x="37" y="137"/>
                  </a:cubicBezTo>
                  <a:cubicBezTo>
                    <a:pt x="51" y="133"/>
                    <a:pt x="51" y="133"/>
                    <a:pt x="51" y="133"/>
                  </a:cubicBezTo>
                  <a:cubicBezTo>
                    <a:pt x="52" y="133"/>
                    <a:pt x="53" y="134"/>
                    <a:pt x="54" y="135"/>
                  </a:cubicBezTo>
                  <a:lnTo>
                    <a:pt x="56" y="143"/>
                  </a:lnTo>
                  <a:close/>
                  <a:moveTo>
                    <a:pt x="64" y="154"/>
                  </a:moveTo>
                  <a:cubicBezTo>
                    <a:pt x="64" y="152"/>
                    <a:pt x="65" y="151"/>
                    <a:pt x="66" y="150"/>
                  </a:cubicBezTo>
                  <a:cubicBezTo>
                    <a:pt x="80" y="146"/>
                    <a:pt x="80" y="146"/>
                    <a:pt x="80" y="146"/>
                  </a:cubicBezTo>
                  <a:cubicBezTo>
                    <a:pt x="81" y="146"/>
                    <a:pt x="82" y="147"/>
                    <a:pt x="83" y="148"/>
                  </a:cubicBezTo>
                  <a:cubicBezTo>
                    <a:pt x="85" y="156"/>
                    <a:pt x="85" y="156"/>
                    <a:pt x="85" y="156"/>
                  </a:cubicBezTo>
                  <a:cubicBezTo>
                    <a:pt x="85" y="158"/>
                    <a:pt x="85" y="159"/>
                    <a:pt x="83" y="160"/>
                  </a:cubicBezTo>
                  <a:cubicBezTo>
                    <a:pt x="70" y="164"/>
                    <a:pt x="70" y="164"/>
                    <a:pt x="70" y="164"/>
                  </a:cubicBezTo>
                  <a:cubicBezTo>
                    <a:pt x="68" y="164"/>
                    <a:pt x="67" y="163"/>
                    <a:pt x="67" y="162"/>
                  </a:cubicBezTo>
                  <a:lnTo>
                    <a:pt x="64" y="154"/>
                  </a:lnTo>
                  <a:close/>
                  <a:moveTo>
                    <a:pt x="91" y="177"/>
                  </a:moveTo>
                  <a:cubicBezTo>
                    <a:pt x="91" y="178"/>
                    <a:pt x="91" y="179"/>
                    <a:pt x="89" y="180"/>
                  </a:cubicBezTo>
                  <a:cubicBezTo>
                    <a:pt x="76" y="184"/>
                    <a:pt x="76" y="184"/>
                    <a:pt x="76" y="184"/>
                  </a:cubicBezTo>
                  <a:cubicBezTo>
                    <a:pt x="74" y="184"/>
                    <a:pt x="73" y="183"/>
                    <a:pt x="73" y="182"/>
                  </a:cubicBezTo>
                  <a:cubicBezTo>
                    <a:pt x="70" y="174"/>
                    <a:pt x="70" y="174"/>
                    <a:pt x="70" y="174"/>
                  </a:cubicBezTo>
                  <a:cubicBezTo>
                    <a:pt x="70" y="172"/>
                    <a:pt x="71" y="171"/>
                    <a:pt x="72" y="171"/>
                  </a:cubicBezTo>
                  <a:cubicBezTo>
                    <a:pt x="86" y="167"/>
                    <a:pt x="86" y="167"/>
                    <a:pt x="86" y="167"/>
                  </a:cubicBezTo>
                  <a:cubicBezTo>
                    <a:pt x="87" y="166"/>
                    <a:pt x="88" y="167"/>
                    <a:pt x="89" y="169"/>
                  </a:cubicBezTo>
                  <a:lnTo>
                    <a:pt x="91" y="177"/>
                  </a:lnTo>
                  <a:close/>
                  <a:moveTo>
                    <a:pt x="80" y="136"/>
                  </a:moveTo>
                  <a:cubicBezTo>
                    <a:pt x="80" y="137"/>
                    <a:pt x="79" y="139"/>
                    <a:pt x="78" y="139"/>
                  </a:cubicBezTo>
                  <a:cubicBezTo>
                    <a:pt x="64" y="143"/>
                    <a:pt x="64" y="143"/>
                    <a:pt x="64" y="143"/>
                  </a:cubicBezTo>
                  <a:cubicBezTo>
                    <a:pt x="63" y="143"/>
                    <a:pt x="62" y="142"/>
                    <a:pt x="61" y="141"/>
                  </a:cubicBezTo>
                  <a:cubicBezTo>
                    <a:pt x="59" y="133"/>
                    <a:pt x="59" y="133"/>
                    <a:pt x="59" y="133"/>
                  </a:cubicBezTo>
                  <a:cubicBezTo>
                    <a:pt x="59" y="132"/>
                    <a:pt x="59" y="130"/>
                    <a:pt x="61" y="130"/>
                  </a:cubicBezTo>
                  <a:cubicBezTo>
                    <a:pt x="74" y="126"/>
                    <a:pt x="74" y="126"/>
                    <a:pt x="74" y="126"/>
                  </a:cubicBezTo>
                  <a:cubicBezTo>
                    <a:pt x="76" y="126"/>
                    <a:pt x="77" y="126"/>
                    <a:pt x="77" y="128"/>
                  </a:cubicBezTo>
                  <a:lnTo>
                    <a:pt x="80" y="136"/>
                  </a:lnTo>
                  <a:close/>
                  <a:moveTo>
                    <a:pt x="88" y="147"/>
                  </a:moveTo>
                  <a:cubicBezTo>
                    <a:pt x="87" y="146"/>
                    <a:pt x="88" y="144"/>
                    <a:pt x="89" y="144"/>
                  </a:cubicBezTo>
                  <a:cubicBezTo>
                    <a:pt x="103" y="140"/>
                    <a:pt x="103" y="140"/>
                    <a:pt x="103" y="140"/>
                  </a:cubicBezTo>
                  <a:cubicBezTo>
                    <a:pt x="104" y="140"/>
                    <a:pt x="105" y="141"/>
                    <a:pt x="106" y="142"/>
                  </a:cubicBezTo>
                  <a:cubicBezTo>
                    <a:pt x="108" y="150"/>
                    <a:pt x="108" y="150"/>
                    <a:pt x="108" y="150"/>
                  </a:cubicBezTo>
                  <a:cubicBezTo>
                    <a:pt x="109" y="151"/>
                    <a:pt x="108" y="153"/>
                    <a:pt x="107" y="153"/>
                  </a:cubicBezTo>
                  <a:cubicBezTo>
                    <a:pt x="93" y="157"/>
                    <a:pt x="93" y="157"/>
                    <a:pt x="93" y="157"/>
                  </a:cubicBezTo>
                  <a:cubicBezTo>
                    <a:pt x="92" y="157"/>
                    <a:pt x="90" y="157"/>
                    <a:pt x="90" y="155"/>
                  </a:cubicBezTo>
                  <a:lnTo>
                    <a:pt x="88" y="147"/>
                  </a:lnTo>
                  <a:close/>
                  <a:moveTo>
                    <a:pt x="114" y="170"/>
                  </a:moveTo>
                  <a:cubicBezTo>
                    <a:pt x="114" y="171"/>
                    <a:pt x="114" y="173"/>
                    <a:pt x="113" y="173"/>
                  </a:cubicBezTo>
                  <a:cubicBezTo>
                    <a:pt x="99" y="177"/>
                    <a:pt x="99" y="177"/>
                    <a:pt x="99" y="177"/>
                  </a:cubicBezTo>
                  <a:cubicBezTo>
                    <a:pt x="97" y="178"/>
                    <a:pt x="96" y="177"/>
                    <a:pt x="96" y="175"/>
                  </a:cubicBezTo>
                  <a:cubicBezTo>
                    <a:pt x="94" y="167"/>
                    <a:pt x="94" y="167"/>
                    <a:pt x="94" y="167"/>
                  </a:cubicBezTo>
                  <a:cubicBezTo>
                    <a:pt x="93" y="166"/>
                    <a:pt x="94" y="165"/>
                    <a:pt x="95" y="164"/>
                  </a:cubicBezTo>
                  <a:cubicBezTo>
                    <a:pt x="109" y="160"/>
                    <a:pt x="109" y="160"/>
                    <a:pt x="109" y="160"/>
                  </a:cubicBezTo>
                  <a:cubicBezTo>
                    <a:pt x="110" y="160"/>
                    <a:pt x="111" y="161"/>
                    <a:pt x="112" y="162"/>
                  </a:cubicBezTo>
                  <a:lnTo>
                    <a:pt x="114" y="170"/>
                  </a:lnTo>
                  <a:close/>
                  <a:moveTo>
                    <a:pt x="103" y="129"/>
                  </a:moveTo>
                  <a:cubicBezTo>
                    <a:pt x="103" y="131"/>
                    <a:pt x="103" y="132"/>
                    <a:pt x="101" y="133"/>
                  </a:cubicBezTo>
                  <a:cubicBezTo>
                    <a:pt x="87" y="137"/>
                    <a:pt x="87" y="137"/>
                    <a:pt x="87" y="137"/>
                  </a:cubicBezTo>
                  <a:cubicBezTo>
                    <a:pt x="86" y="137"/>
                    <a:pt x="85" y="136"/>
                    <a:pt x="85" y="135"/>
                  </a:cubicBezTo>
                  <a:cubicBezTo>
                    <a:pt x="82" y="127"/>
                    <a:pt x="82" y="127"/>
                    <a:pt x="82" y="127"/>
                  </a:cubicBezTo>
                  <a:cubicBezTo>
                    <a:pt x="82" y="125"/>
                    <a:pt x="83" y="124"/>
                    <a:pt x="84" y="123"/>
                  </a:cubicBezTo>
                  <a:cubicBezTo>
                    <a:pt x="98" y="119"/>
                    <a:pt x="98" y="119"/>
                    <a:pt x="98" y="119"/>
                  </a:cubicBezTo>
                  <a:cubicBezTo>
                    <a:pt x="99" y="119"/>
                    <a:pt x="100" y="120"/>
                    <a:pt x="101" y="121"/>
                  </a:cubicBezTo>
                  <a:lnTo>
                    <a:pt x="103" y="129"/>
                  </a:lnTo>
                  <a:close/>
                  <a:moveTo>
                    <a:pt x="111" y="140"/>
                  </a:moveTo>
                  <a:cubicBezTo>
                    <a:pt x="111" y="139"/>
                    <a:pt x="112" y="137"/>
                    <a:pt x="113" y="137"/>
                  </a:cubicBezTo>
                  <a:cubicBezTo>
                    <a:pt x="127" y="133"/>
                    <a:pt x="127" y="133"/>
                    <a:pt x="127" y="133"/>
                  </a:cubicBezTo>
                  <a:cubicBezTo>
                    <a:pt x="128" y="132"/>
                    <a:pt x="129" y="133"/>
                    <a:pt x="130" y="135"/>
                  </a:cubicBezTo>
                  <a:cubicBezTo>
                    <a:pt x="132" y="143"/>
                    <a:pt x="132" y="143"/>
                    <a:pt x="132" y="143"/>
                  </a:cubicBezTo>
                  <a:cubicBezTo>
                    <a:pt x="132" y="144"/>
                    <a:pt x="132" y="145"/>
                    <a:pt x="130" y="146"/>
                  </a:cubicBezTo>
                  <a:cubicBezTo>
                    <a:pt x="116" y="150"/>
                    <a:pt x="116" y="150"/>
                    <a:pt x="116" y="150"/>
                  </a:cubicBezTo>
                  <a:cubicBezTo>
                    <a:pt x="115" y="150"/>
                    <a:pt x="114" y="149"/>
                    <a:pt x="114" y="148"/>
                  </a:cubicBezTo>
                  <a:lnTo>
                    <a:pt x="111" y="140"/>
                  </a:lnTo>
                  <a:close/>
                  <a:moveTo>
                    <a:pt x="138" y="163"/>
                  </a:moveTo>
                  <a:cubicBezTo>
                    <a:pt x="138" y="164"/>
                    <a:pt x="137" y="166"/>
                    <a:pt x="136" y="166"/>
                  </a:cubicBezTo>
                  <a:cubicBezTo>
                    <a:pt x="122" y="170"/>
                    <a:pt x="122" y="170"/>
                    <a:pt x="122" y="170"/>
                  </a:cubicBezTo>
                  <a:cubicBezTo>
                    <a:pt x="121" y="170"/>
                    <a:pt x="120" y="169"/>
                    <a:pt x="119" y="168"/>
                  </a:cubicBezTo>
                  <a:cubicBezTo>
                    <a:pt x="117" y="160"/>
                    <a:pt x="117" y="160"/>
                    <a:pt x="117" y="160"/>
                  </a:cubicBezTo>
                  <a:cubicBezTo>
                    <a:pt x="117" y="159"/>
                    <a:pt x="117" y="157"/>
                    <a:pt x="119" y="157"/>
                  </a:cubicBezTo>
                  <a:cubicBezTo>
                    <a:pt x="133" y="153"/>
                    <a:pt x="133" y="153"/>
                    <a:pt x="133" y="153"/>
                  </a:cubicBezTo>
                  <a:cubicBezTo>
                    <a:pt x="134" y="153"/>
                    <a:pt x="135" y="153"/>
                    <a:pt x="135" y="155"/>
                  </a:cubicBezTo>
                  <a:lnTo>
                    <a:pt x="138" y="163"/>
                  </a:lnTo>
                  <a:close/>
                  <a:moveTo>
                    <a:pt x="126" y="122"/>
                  </a:moveTo>
                  <a:cubicBezTo>
                    <a:pt x="127" y="124"/>
                    <a:pt x="126" y="125"/>
                    <a:pt x="125" y="125"/>
                  </a:cubicBezTo>
                  <a:cubicBezTo>
                    <a:pt x="111" y="129"/>
                    <a:pt x="111" y="129"/>
                    <a:pt x="111" y="129"/>
                  </a:cubicBezTo>
                  <a:cubicBezTo>
                    <a:pt x="110" y="130"/>
                    <a:pt x="109" y="129"/>
                    <a:pt x="108" y="127"/>
                  </a:cubicBezTo>
                  <a:cubicBezTo>
                    <a:pt x="106" y="119"/>
                    <a:pt x="106" y="119"/>
                    <a:pt x="106" y="119"/>
                  </a:cubicBezTo>
                  <a:cubicBezTo>
                    <a:pt x="106" y="118"/>
                    <a:pt x="106" y="117"/>
                    <a:pt x="107" y="116"/>
                  </a:cubicBezTo>
                  <a:cubicBezTo>
                    <a:pt x="121" y="112"/>
                    <a:pt x="121" y="112"/>
                    <a:pt x="121" y="112"/>
                  </a:cubicBezTo>
                  <a:cubicBezTo>
                    <a:pt x="122" y="112"/>
                    <a:pt x="124" y="113"/>
                    <a:pt x="124" y="114"/>
                  </a:cubicBezTo>
                  <a:lnTo>
                    <a:pt x="126" y="1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94" name="组合 93"/>
          <p:cNvGrpSpPr/>
          <p:nvPr/>
        </p:nvGrpSpPr>
        <p:grpSpPr>
          <a:xfrm>
            <a:off x="7346981" y="2677734"/>
            <a:ext cx="1141721" cy="1277076"/>
            <a:chOff x="7370763" y="3079902"/>
            <a:chExt cx="1069975" cy="1196824"/>
          </a:xfrm>
        </p:grpSpPr>
        <p:sp>
          <p:nvSpPr>
            <p:cNvPr id="95" name="Freeform 7"/>
            <p:cNvSpPr>
              <a:spLocks/>
            </p:cNvSpPr>
            <p:nvPr/>
          </p:nvSpPr>
          <p:spPr bwMode="auto">
            <a:xfrm>
              <a:off x="7370763" y="3079902"/>
              <a:ext cx="1069975" cy="1196824"/>
            </a:xfrm>
            <a:custGeom>
              <a:avLst/>
              <a:gdLst>
                <a:gd name="T0" fmla="*/ 180 w 338"/>
                <a:gd name="T1" fmla="*/ 2 h 279"/>
                <a:gd name="T2" fmla="*/ 5 w 338"/>
                <a:gd name="T3" fmla="*/ 106 h 279"/>
                <a:gd name="T4" fmla="*/ 96 w 338"/>
                <a:gd name="T5" fmla="*/ 208 h 279"/>
                <a:gd name="T6" fmla="*/ 191 w 338"/>
                <a:gd name="T7" fmla="*/ 279 h 279"/>
                <a:gd name="T8" fmla="*/ 161 w 338"/>
                <a:gd name="T9" fmla="*/ 217 h 279"/>
                <a:gd name="T10" fmla="*/ 332 w 338"/>
                <a:gd name="T11" fmla="*/ 114 h 279"/>
                <a:gd name="T12" fmla="*/ 180 w 338"/>
                <a:gd name="T13" fmla="*/ 2 h 279"/>
              </a:gdLst>
              <a:ahLst/>
              <a:cxnLst>
                <a:cxn ang="0">
                  <a:pos x="T0" y="T1"/>
                </a:cxn>
                <a:cxn ang="0">
                  <a:pos x="T2" y="T3"/>
                </a:cxn>
                <a:cxn ang="0">
                  <a:pos x="T4" y="T5"/>
                </a:cxn>
                <a:cxn ang="0">
                  <a:pos x="T6" y="T7"/>
                </a:cxn>
                <a:cxn ang="0">
                  <a:pos x="T8" y="T9"/>
                </a:cxn>
                <a:cxn ang="0">
                  <a:pos x="T10" y="T11"/>
                </a:cxn>
                <a:cxn ang="0">
                  <a:pos x="T12" y="T13"/>
                </a:cxn>
              </a:cxnLst>
              <a:rect l="0" t="0" r="r" b="b"/>
              <a:pathLst>
                <a:path w="338" h="279">
                  <a:moveTo>
                    <a:pt x="180" y="2"/>
                  </a:moveTo>
                  <a:cubicBezTo>
                    <a:pt x="89" y="0"/>
                    <a:pt x="11" y="46"/>
                    <a:pt x="5" y="106"/>
                  </a:cubicBezTo>
                  <a:cubicBezTo>
                    <a:pt x="0" y="151"/>
                    <a:pt x="38" y="190"/>
                    <a:pt x="96" y="208"/>
                  </a:cubicBezTo>
                  <a:cubicBezTo>
                    <a:pt x="121" y="239"/>
                    <a:pt x="191" y="279"/>
                    <a:pt x="191" y="279"/>
                  </a:cubicBezTo>
                  <a:cubicBezTo>
                    <a:pt x="191" y="279"/>
                    <a:pt x="180" y="235"/>
                    <a:pt x="161" y="217"/>
                  </a:cubicBezTo>
                  <a:cubicBezTo>
                    <a:pt x="250" y="218"/>
                    <a:pt x="326" y="172"/>
                    <a:pt x="332" y="114"/>
                  </a:cubicBezTo>
                  <a:cubicBezTo>
                    <a:pt x="338" y="54"/>
                    <a:pt x="270" y="4"/>
                    <a:pt x="180" y="2"/>
                  </a:cubicBezTo>
                  <a:close/>
                </a:path>
              </a:pathLst>
            </a:custGeom>
            <a:solidFill>
              <a:schemeClr val="bg1">
                <a:lumMod val="50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96" name="Freeform 32"/>
            <p:cNvSpPr>
              <a:spLocks noEditPoints="1"/>
            </p:cNvSpPr>
            <p:nvPr/>
          </p:nvSpPr>
          <p:spPr bwMode="auto">
            <a:xfrm>
              <a:off x="7689851" y="3294063"/>
              <a:ext cx="434975" cy="569913"/>
            </a:xfrm>
            <a:custGeom>
              <a:avLst/>
              <a:gdLst>
                <a:gd name="T0" fmla="*/ 17 w 74"/>
                <a:gd name="T1" fmla="*/ 3 h 97"/>
                <a:gd name="T2" fmla="*/ 62 w 74"/>
                <a:gd name="T3" fmla="*/ 4 h 97"/>
                <a:gd name="T4" fmla="*/ 70 w 74"/>
                <a:gd name="T5" fmla="*/ 49 h 97"/>
                <a:gd name="T6" fmla="*/ 61 w 74"/>
                <a:gd name="T7" fmla="*/ 94 h 97"/>
                <a:gd name="T8" fmla="*/ 13 w 74"/>
                <a:gd name="T9" fmla="*/ 94 h 97"/>
                <a:gd name="T10" fmla="*/ 4 w 74"/>
                <a:gd name="T11" fmla="*/ 49 h 97"/>
                <a:gd name="T12" fmla="*/ 4 w 74"/>
                <a:gd name="T13" fmla="*/ 30 h 97"/>
                <a:gd name="T14" fmla="*/ 17 w 74"/>
                <a:gd name="T15" fmla="*/ 3 h 97"/>
                <a:gd name="T16" fmla="*/ 13 w 74"/>
                <a:gd name="T17" fmla="*/ 44 h 97"/>
                <a:gd name="T18" fmla="*/ 15 w 74"/>
                <a:gd name="T19" fmla="*/ 72 h 97"/>
                <a:gd name="T20" fmla="*/ 37 w 74"/>
                <a:gd name="T21" fmla="*/ 74 h 97"/>
                <a:gd name="T22" fmla="*/ 59 w 74"/>
                <a:gd name="T23" fmla="*/ 72 h 97"/>
                <a:gd name="T24" fmla="*/ 61 w 74"/>
                <a:gd name="T25" fmla="*/ 44 h 97"/>
                <a:gd name="T26" fmla="*/ 59 w 74"/>
                <a:gd name="T27" fmla="*/ 15 h 97"/>
                <a:gd name="T28" fmla="*/ 19 w 74"/>
                <a:gd name="T29" fmla="*/ 13 h 97"/>
                <a:gd name="T30" fmla="*/ 13 w 74"/>
                <a:gd name="T31" fmla="*/ 44 h 97"/>
                <a:gd name="T32" fmla="*/ 37 w 74"/>
                <a:gd name="T33" fmla="*/ 89 h 97"/>
                <a:gd name="T34" fmla="*/ 35 w 74"/>
                <a:gd name="T35" fmla="*/ 78 h 97"/>
                <a:gd name="T36" fmla="*/ 37 w 74"/>
                <a:gd name="T37" fmla="*/ 8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97">
                  <a:moveTo>
                    <a:pt x="17" y="3"/>
                  </a:moveTo>
                  <a:cubicBezTo>
                    <a:pt x="26" y="1"/>
                    <a:pt x="54" y="0"/>
                    <a:pt x="62" y="4"/>
                  </a:cubicBezTo>
                  <a:cubicBezTo>
                    <a:pt x="73" y="10"/>
                    <a:pt x="70" y="33"/>
                    <a:pt x="70" y="49"/>
                  </a:cubicBezTo>
                  <a:cubicBezTo>
                    <a:pt x="70" y="66"/>
                    <a:pt x="74" y="88"/>
                    <a:pt x="61" y="94"/>
                  </a:cubicBezTo>
                  <a:cubicBezTo>
                    <a:pt x="54" y="97"/>
                    <a:pt x="19" y="96"/>
                    <a:pt x="13" y="94"/>
                  </a:cubicBezTo>
                  <a:cubicBezTo>
                    <a:pt x="0" y="88"/>
                    <a:pt x="4" y="67"/>
                    <a:pt x="4" y="49"/>
                  </a:cubicBezTo>
                  <a:cubicBezTo>
                    <a:pt x="4" y="41"/>
                    <a:pt x="4" y="35"/>
                    <a:pt x="4" y="30"/>
                  </a:cubicBezTo>
                  <a:cubicBezTo>
                    <a:pt x="4" y="16"/>
                    <a:pt x="2" y="6"/>
                    <a:pt x="17" y="3"/>
                  </a:cubicBezTo>
                  <a:close/>
                  <a:moveTo>
                    <a:pt x="13" y="44"/>
                  </a:moveTo>
                  <a:cubicBezTo>
                    <a:pt x="13" y="56"/>
                    <a:pt x="11" y="69"/>
                    <a:pt x="15" y="72"/>
                  </a:cubicBezTo>
                  <a:cubicBezTo>
                    <a:pt x="19" y="75"/>
                    <a:pt x="32" y="74"/>
                    <a:pt x="37" y="74"/>
                  </a:cubicBezTo>
                  <a:cubicBezTo>
                    <a:pt x="42" y="74"/>
                    <a:pt x="55" y="75"/>
                    <a:pt x="59" y="72"/>
                  </a:cubicBezTo>
                  <a:cubicBezTo>
                    <a:pt x="64" y="68"/>
                    <a:pt x="61" y="53"/>
                    <a:pt x="61" y="44"/>
                  </a:cubicBezTo>
                  <a:cubicBezTo>
                    <a:pt x="61" y="33"/>
                    <a:pt x="63" y="19"/>
                    <a:pt x="59" y="15"/>
                  </a:cubicBezTo>
                  <a:cubicBezTo>
                    <a:pt x="55" y="11"/>
                    <a:pt x="28" y="10"/>
                    <a:pt x="19" y="13"/>
                  </a:cubicBezTo>
                  <a:cubicBezTo>
                    <a:pt x="10" y="16"/>
                    <a:pt x="13" y="29"/>
                    <a:pt x="13" y="44"/>
                  </a:cubicBezTo>
                  <a:close/>
                  <a:moveTo>
                    <a:pt x="37" y="89"/>
                  </a:moveTo>
                  <a:cubicBezTo>
                    <a:pt x="44" y="88"/>
                    <a:pt x="44" y="75"/>
                    <a:pt x="35" y="78"/>
                  </a:cubicBezTo>
                  <a:cubicBezTo>
                    <a:pt x="28" y="81"/>
                    <a:pt x="32" y="89"/>
                    <a:pt x="37" y="8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97" name="文本框 96"/>
          <p:cNvSpPr txBox="1"/>
          <p:nvPr/>
        </p:nvSpPr>
        <p:spPr>
          <a:xfrm>
            <a:off x="4696419" y="5096787"/>
            <a:ext cx="2799163" cy="609398"/>
          </a:xfrm>
          <a:prstGeom prst="rect">
            <a:avLst/>
          </a:prstGeom>
          <a:noFill/>
        </p:spPr>
        <p:txBody>
          <a:bodyPr wrap="none" rtlCol="0">
            <a:spAutoFit/>
          </a:bodyPr>
          <a:lstStyle/>
          <a:p>
            <a:pPr algn="ctr">
              <a:lnSpc>
                <a:spcPct val="70000"/>
              </a:lnSpc>
            </a:pPr>
            <a:r>
              <a:rPr lang="en-US" altLang="zh-CN" sz="2400" b="1" dirty="0" smtClean="0">
                <a:latin typeface="Agency FB" panose="020B0503020202020204" pitchFamily="34" charset="0"/>
              </a:rPr>
              <a:t>MARKETING KEYS </a:t>
            </a:r>
          </a:p>
          <a:p>
            <a:pPr algn="ctr">
              <a:lnSpc>
                <a:spcPct val="70000"/>
              </a:lnSpc>
            </a:pPr>
            <a:r>
              <a:rPr lang="en-US" altLang="zh-CN" sz="2400" b="1" dirty="0" smtClean="0">
                <a:latin typeface="Agency FB" panose="020B0503020202020204" pitchFamily="34" charset="0"/>
              </a:rPr>
              <a:t>HEADING FOR THIS TEXTS</a:t>
            </a:r>
            <a:endParaRPr lang="zh-CN" altLang="en-US" sz="2400" b="1" dirty="0">
              <a:latin typeface="Agency FB" panose="020B0503020202020204" pitchFamily="34" charset="0"/>
            </a:endParaRPr>
          </a:p>
        </p:txBody>
      </p:sp>
      <p:sp>
        <p:nvSpPr>
          <p:cNvPr id="98" name="矩形 97"/>
          <p:cNvSpPr/>
          <p:nvPr/>
        </p:nvSpPr>
        <p:spPr>
          <a:xfrm>
            <a:off x="984963" y="5680372"/>
            <a:ext cx="10222074" cy="674031"/>
          </a:xfrm>
          <a:prstGeom prst="rect">
            <a:avLst/>
          </a:prstGeom>
        </p:spPr>
        <p:txBody>
          <a:bodyPr wrap="square">
            <a:spAutoFit/>
          </a:bodyPr>
          <a:lstStyle/>
          <a:p>
            <a:pPr algn="ctr">
              <a:lnSpc>
                <a:spcPct val="90000"/>
              </a:lnSpc>
            </a:pPr>
            <a:r>
              <a:rPr lang="en-US" altLang="zh-CN" sz="1400" dirty="0">
                <a:solidFill>
                  <a:schemeClr val="tx1">
                    <a:lumMod val="85000"/>
                    <a:lumOff val="15000"/>
                  </a:schemeClr>
                </a:solidFill>
                <a:latin typeface="Agency FB" panose="020B0503020202020204" pitchFamily="34" charset="0"/>
              </a:rPr>
              <a:t>But all sunshine without shade, all pleasure without pain, is not life at all</a:t>
            </a:r>
            <a:r>
              <a:rPr lang="en-US" altLang="zh-CN" sz="1400" dirty="0" smtClean="0">
                <a:solidFill>
                  <a:schemeClr val="tx1">
                    <a:lumMod val="85000"/>
                    <a:lumOff val="15000"/>
                  </a:schemeClr>
                </a:solidFill>
                <a:latin typeface="Agency FB" panose="020B0503020202020204" pitchFamily="34" charset="0"/>
              </a:rPr>
              <a:t>. Take </a:t>
            </a:r>
            <a:r>
              <a:rPr lang="en-US" altLang="zh-CN" sz="1400" dirty="0">
                <a:solidFill>
                  <a:schemeClr val="tx1">
                    <a:lumMod val="85000"/>
                    <a:lumOff val="15000"/>
                  </a:schemeClr>
                </a:solidFill>
                <a:latin typeface="Agency FB" panose="020B0503020202020204" pitchFamily="34" charset="0"/>
              </a:rPr>
              <a:t>the lot of the happiest - it is a tangled yarn</a:t>
            </a:r>
            <a:r>
              <a:rPr lang="en-US" altLang="zh-CN" sz="1400" dirty="0" smtClean="0">
                <a:solidFill>
                  <a:schemeClr val="tx1">
                    <a:lumMod val="85000"/>
                    <a:lumOff val="15000"/>
                  </a:schemeClr>
                </a:solidFill>
                <a:latin typeface="Agency FB" panose="020B0503020202020204" pitchFamily="34" charset="0"/>
              </a:rPr>
              <a:t>. Bereavements </a:t>
            </a:r>
            <a:r>
              <a:rPr lang="en-US" altLang="zh-CN" sz="1400" dirty="0">
                <a:solidFill>
                  <a:schemeClr val="tx1">
                    <a:lumMod val="85000"/>
                    <a:lumOff val="15000"/>
                  </a:schemeClr>
                </a:solidFill>
                <a:latin typeface="Agency FB" panose="020B0503020202020204" pitchFamily="34" charset="0"/>
              </a:rPr>
              <a:t>and blessings</a:t>
            </a:r>
            <a:r>
              <a:rPr lang="en-US" altLang="zh-CN" sz="1400" dirty="0" smtClean="0">
                <a:solidFill>
                  <a:schemeClr val="tx1">
                    <a:lumMod val="85000"/>
                    <a:lumOff val="15000"/>
                  </a:schemeClr>
                </a:solidFill>
                <a:latin typeface="Agency FB" panose="020B0503020202020204" pitchFamily="34" charset="0"/>
              </a:rPr>
              <a:t>, one </a:t>
            </a:r>
            <a:r>
              <a:rPr lang="en-US" altLang="zh-CN" sz="1400" dirty="0">
                <a:solidFill>
                  <a:schemeClr val="tx1">
                    <a:lumMod val="85000"/>
                    <a:lumOff val="15000"/>
                  </a:schemeClr>
                </a:solidFill>
                <a:latin typeface="Agency FB" panose="020B0503020202020204" pitchFamily="34" charset="0"/>
              </a:rPr>
              <a:t>following another, make us sad and blessed by turns</a:t>
            </a:r>
            <a:r>
              <a:rPr lang="en-US" altLang="zh-CN" sz="1400" dirty="0" smtClean="0">
                <a:solidFill>
                  <a:schemeClr val="tx1">
                    <a:lumMod val="85000"/>
                    <a:lumOff val="15000"/>
                  </a:schemeClr>
                </a:solidFill>
                <a:latin typeface="Agency FB" panose="020B0503020202020204" pitchFamily="34" charset="0"/>
              </a:rPr>
              <a:t>. pleasure without pain, is not life at all. Take the lot of the happiest - it is a tangled yarn. Bereavements and blessings, one following another, make us following another, make us sad and blessed by </a:t>
            </a:r>
            <a:endParaRPr lang="zh-CN" altLang="en-US" sz="1400" dirty="0">
              <a:solidFill>
                <a:schemeClr val="tx1">
                  <a:lumMod val="85000"/>
                  <a:lumOff val="15000"/>
                </a:schemeClr>
              </a:solidFill>
              <a:latin typeface="Agency FB" panose="020B0503020202020204" pitchFamily="34" charset="0"/>
            </a:endParaRPr>
          </a:p>
        </p:txBody>
      </p:sp>
    </p:spTree>
    <p:extLst>
      <p:ext uri="{BB962C8B-B14F-4D97-AF65-F5344CB8AC3E}">
        <p14:creationId xmlns:p14="http://schemas.microsoft.com/office/powerpoint/2010/main" val="280853030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anim calcmode="lin" valueType="num">
                                      <p:cBhvr>
                                        <p:cTn id="20" dur="500" fill="hold"/>
                                        <p:tgtEl>
                                          <p:spTgt spid="48"/>
                                        </p:tgtEl>
                                        <p:attrNameLst>
                                          <p:attrName>ppt_x</p:attrName>
                                        </p:attrNameLst>
                                      </p:cBhvr>
                                      <p:tavLst>
                                        <p:tav tm="0">
                                          <p:val>
                                            <p:strVal val="#ppt_x"/>
                                          </p:val>
                                        </p:tav>
                                        <p:tav tm="100000">
                                          <p:val>
                                            <p:strVal val="#ppt_x"/>
                                          </p:val>
                                        </p:tav>
                                      </p:tavLst>
                                    </p:anim>
                                    <p:anim calcmode="lin" valueType="num">
                                      <p:cBhvr>
                                        <p:cTn id="21" dur="500" fill="hold"/>
                                        <p:tgtEl>
                                          <p:spTgt spid="4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60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500"/>
                                        <p:tgtEl>
                                          <p:spTgt spid="83"/>
                                        </p:tgtEl>
                                      </p:cBhvr>
                                    </p:animEffect>
                                    <p:anim calcmode="lin" valueType="num">
                                      <p:cBhvr>
                                        <p:cTn id="25" dur="500" fill="hold"/>
                                        <p:tgtEl>
                                          <p:spTgt spid="83"/>
                                        </p:tgtEl>
                                        <p:attrNameLst>
                                          <p:attrName>ppt_x</p:attrName>
                                        </p:attrNameLst>
                                      </p:cBhvr>
                                      <p:tavLst>
                                        <p:tav tm="0">
                                          <p:val>
                                            <p:strVal val="#ppt_x"/>
                                          </p:val>
                                        </p:tav>
                                        <p:tav tm="100000">
                                          <p:val>
                                            <p:strVal val="#ppt_x"/>
                                          </p:val>
                                        </p:tav>
                                      </p:tavLst>
                                    </p:anim>
                                    <p:anim calcmode="lin" valueType="num">
                                      <p:cBhvr>
                                        <p:cTn id="26" dur="500" fill="hold"/>
                                        <p:tgtEl>
                                          <p:spTgt spid="8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5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anim calcmode="lin" valueType="num">
                                      <p:cBhvr>
                                        <p:cTn id="30" dur="500" fill="hold"/>
                                        <p:tgtEl>
                                          <p:spTgt spid="31"/>
                                        </p:tgtEl>
                                        <p:attrNameLst>
                                          <p:attrName>ppt_x</p:attrName>
                                        </p:attrNameLst>
                                      </p:cBhvr>
                                      <p:tavLst>
                                        <p:tav tm="0">
                                          <p:val>
                                            <p:strVal val="#ppt_x"/>
                                          </p:val>
                                        </p:tav>
                                        <p:tav tm="100000">
                                          <p:val>
                                            <p:strVal val="#ppt_x"/>
                                          </p:val>
                                        </p:tav>
                                      </p:tavLst>
                                    </p:anim>
                                    <p:anim calcmode="lin" valueType="num">
                                      <p:cBhvr>
                                        <p:cTn id="31" dur="500" fill="hold"/>
                                        <p:tgtEl>
                                          <p:spTgt spid="3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500"/>
                                        <p:tgtEl>
                                          <p:spTgt spid="91"/>
                                        </p:tgtEl>
                                      </p:cBhvr>
                                    </p:animEffect>
                                    <p:anim calcmode="lin" valueType="num">
                                      <p:cBhvr>
                                        <p:cTn id="35" dur="500" fill="hold"/>
                                        <p:tgtEl>
                                          <p:spTgt spid="91"/>
                                        </p:tgtEl>
                                        <p:attrNameLst>
                                          <p:attrName>ppt_x</p:attrName>
                                        </p:attrNameLst>
                                      </p:cBhvr>
                                      <p:tavLst>
                                        <p:tav tm="0">
                                          <p:val>
                                            <p:strVal val="#ppt_x"/>
                                          </p:val>
                                        </p:tav>
                                        <p:tav tm="100000">
                                          <p:val>
                                            <p:strVal val="#ppt_x"/>
                                          </p:val>
                                        </p:tav>
                                      </p:tavLst>
                                    </p:anim>
                                    <p:anim calcmode="lin" valueType="num">
                                      <p:cBhvr>
                                        <p:cTn id="36" dur="500" fill="hold"/>
                                        <p:tgtEl>
                                          <p:spTgt spid="91"/>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60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anim calcmode="lin" valueType="num">
                                      <p:cBhvr>
                                        <p:cTn id="40" dur="500" fill="hold"/>
                                        <p:tgtEl>
                                          <p:spTgt spid="94"/>
                                        </p:tgtEl>
                                        <p:attrNameLst>
                                          <p:attrName>ppt_x</p:attrName>
                                        </p:attrNameLst>
                                      </p:cBhvr>
                                      <p:tavLst>
                                        <p:tav tm="0">
                                          <p:val>
                                            <p:strVal val="#ppt_x"/>
                                          </p:val>
                                        </p:tav>
                                        <p:tav tm="100000">
                                          <p:val>
                                            <p:strVal val="#ppt_x"/>
                                          </p:val>
                                        </p:tav>
                                      </p:tavLst>
                                    </p:anim>
                                    <p:anim calcmode="lin" valueType="num">
                                      <p:cBhvr>
                                        <p:cTn id="41" dur="500" fill="hold"/>
                                        <p:tgtEl>
                                          <p:spTgt spid="9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5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ppt_y+.1"/>
                                          </p:val>
                                        </p:tav>
                                        <p:tav tm="100000">
                                          <p:val>
                                            <p:strVal val="#ppt_y"/>
                                          </p:val>
                                        </p:tav>
                                      </p:tavLst>
                                    </p:anim>
                                  </p:childTnLst>
                                </p:cTn>
                              </p:par>
                            </p:childTnLst>
                          </p:cTn>
                        </p:par>
                        <p:par>
                          <p:cTn id="47" fill="hold">
                            <p:stCondLst>
                              <p:cond delay="2600"/>
                            </p:stCondLst>
                            <p:childTnLst>
                              <p:par>
                                <p:cTn id="48" presetID="53" presetClass="entr" presetSubtype="16" fill="hold" nodeType="afterEffect">
                                  <p:stCondLst>
                                    <p:cond delay="0"/>
                                  </p:stCondLst>
                                  <p:childTnLst>
                                    <p:set>
                                      <p:cBhvr>
                                        <p:cTn id="49" dur="1" fill="hold">
                                          <p:stCondLst>
                                            <p:cond delay="0"/>
                                          </p:stCondLst>
                                        </p:cTn>
                                        <p:tgtEl>
                                          <p:spTgt spid="35"/>
                                        </p:tgtEl>
                                        <p:attrNameLst>
                                          <p:attrName>style.visibility</p:attrName>
                                        </p:attrNameLst>
                                      </p:cBhvr>
                                      <p:to>
                                        <p:strVal val="visible"/>
                                      </p:to>
                                    </p:set>
                                    <p:anim calcmode="lin" valueType="num">
                                      <p:cBhvr>
                                        <p:cTn id="50" dur="500" fill="hold"/>
                                        <p:tgtEl>
                                          <p:spTgt spid="35"/>
                                        </p:tgtEl>
                                        <p:attrNameLst>
                                          <p:attrName>ppt_w</p:attrName>
                                        </p:attrNameLst>
                                      </p:cBhvr>
                                      <p:tavLst>
                                        <p:tav tm="0">
                                          <p:val>
                                            <p:fltVal val="0"/>
                                          </p:val>
                                        </p:tav>
                                        <p:tav tm="100000">
                                          <p:val>
                                            <p:strVal val="#ppt_w"/>
                                          </p:val>
                                        </p:tav>
                                      </p:tavLst>
                                    </p:anim>
                                    <p:anim calcmode="lin" valueType="num">
                                      <p:cBhvr>
                                        <p:cTn id="51" dur="500" fill="hold"/>
                                        <p:tgtEl>
                                          <p:spTgt spid="35"/>
                                        </p:tgtEl>
                                        <p:attrNameLst>
                                          <p:attrName>ppt_h</p:attrName>
                                        </p:attrNameLst>
                                      </p:cBhvr>
                                      <p:tavLst>
                                        <p:tav tm="0">
                                          <p:val>
                                            <p:fltVal val="0"/>
                                          </p:val>
                                        </p:tav>
                                        <p:tav tm="100000">
                                          <p:val>
                                            <p:strVal val="#ppt_h"/>
                                          </p:val>
                                        </p:tav>
                                      </p:tavLst>
                                    </p:anim>
                                    <p:animEffect transition="in" filter="fade">
                                      <p:cBhvr>
                                        <p:cTn id="52" dur="500"/>
                                        <p:tgtEl>
                                          <p:spTgt spid="3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cTn>
                              </p:par>
                              <p:par>
                                <p:cTn id="58" presetID="53" presetClass="entr" presetSubtype="16" fill="hold" nodeType="withEffect">
                                  <p:stCondLst>
                                    <p:cond delay="0"/>
                                  </p:stCondLst>
                                  <p:childTnLst>
                                    <p:set>
                                      <p:cBhvr>
                                        <p:cTn id="59" dur="1" fill="hold">
                                          <p:stCondLst>
                                            <p:cond delay="0"/>
                                          </p:stCondLst>
                                        </p:cTn>
                                        <p:tgtEl>
                                          <p:spTgt spid="39"/>
                                        </p:tgtEl>
                                        <p:attrNameLst>
                                          <p:attrName>style.visibility</p:attrName>
                                        </p:attrNameLst>
                                      </p:cBhvr>
                                      <p:to>
                                        <p:strVal val="visible"/>
                                      </p:to>
                                    </p:set>
                                    <p:anim calcmode="lin" valueType="num">
                                      <p:cBhvr>
                                        <p:cTn id="60" dur="500" fill="hold"/>
                                        <p:tgtEl>
                                          <p:spTgt spid="39"/>
                                        </p:tgtEl>
                                        <p:attrNameLst>
                                          <p:attrName>ppt_w</p:attrName>
                                        </p:attrNameLst>
                                      </p:cBhvr>
                                      <p:tavLst>
                                        <p:tav tm="0">
                                          <p:val>
                                            <p:fltVal val="0"/>
                                          </p:val>
                                        </p:tav>
                                        <p:tav tm="100000">
                                          <p:val>
                                            <p:strVal val="#ppt_w"/>
                                          </p:val>
                                        </p:tav>
                                      </p:tavLst>
                                    </p:anim>
                                    <p:anim calcmode="lin" valueType="num">
                                      <p:cBhvr>
                                        <p:cTn id="61" dur="500" fill="hold"/>
                                        <p:tgtEl>
                                          <p:spTgt spid="39"/>
                                        </p:tgtEl>
                                        <p:attrNameLst>
                                          <p:attrName>ppt_h</p:attrName>
                                        </p:attrNameLst>
                                      </p:cBhvr>
                                      <p:tavLst>
                                        <p:tav tm="0">
                                          <p:val>
                                            <p:fltVal val="0"/>
                                          </p:val>
                                        </p:tav>
                                        <p:tav tm="100000">
                                          <p:val>
                                            <p:strVal val="#ppt_h"/>
                                          </p:val>
                                        </p:tav>
                                      </p:tavLst>
                                    </p:anim>
                                    <p:animEffect transition="in" filter="fade">
                                      <p:cBhvr>
                                        <p:cTn id="62" dur="500"/>
                                        <p:tgtEl>
                                          <p:spTgt spid="3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p:cTn id="65" dur="500" fill="hold"/>
                                        <p:tgtEl>
                                          <p:spTgt spid="44"/>
                                        </p:tgtEl>
                                        <p:attrNameLst>
                                          <p:attrName>ppt_w</p:attrName>
                                        </p:attrNameLst>
                                      </p:cBhvr>
                                      <p:tavLst>
                                        <p:tav tm="0">
                                          <p:val>
                                            <p:fltVal val="0"/>
                                          </p:val>
                                        </p:tav>
                                        <p:tav tm="100000">
                                          <p:val>
                                            <p:strVal val="#ppt_w"/>
                                          </p:val>
                                        </p:tav>
                                      </p:tavLst>
                                    </p:anim>
                                    <p:anim calcmode="lin" valueType="num">
                                      <p:cBhvr>
                                        <p:cTn id="66" dur="500" fill="hold"/>
                                        <p:tgtEl>
                                          <p:spTgt spid="44"/>
                                        </p:tgtEl>
                                        <p:attrNameLst>
                                          <p:attrName>ppt_h</p:attrName>
                                        </p:attrNameLst>
                                      </p:cBhvr>
                                      <p:tavLst>
                                        <p:tav tm="0">
                                          <p:val>
                                            <p:fltVal val="0"/>
                                          </p:val>
                                        </p:tav>
                                        <p:tav tm="100000">
                                          <p:val>
                                            <p:strVal val="#ppt_h"/>
                                          </p:val>
                                        </p:tav>
                                      </p:tavLst>
                                    </p:anim>
                                    <p:animEffect transition="in" filter="fade">
                                      <p:cBhvr>
                                        <p:cTn id="67" dur="500"/>
                                        <p:tgtEl>
                                          <p:spTgt spid="44"/>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p:cTn id="70" dur="500" fill="hold"/>
                                        <p:tgtEl>
                                          <p:spTgt spid="46"/>
                                        </p:tgtEl>
                                        <p:attrNameLst>
                                          <p:attrName>ppt_w</p:attrName>
                                        </p:attrNameLst>
                                      </p:cBhvr>
                                      <p:tavLst>
                                        <p:tav tm="0">
                                          <p:val>
                                            <p:fltVal val="0"/>
                                          </p:val>
                                        </p:tav>
                                        <p:tav tm="100000">
                                          <p:val>
                                            <p:strVal val="#ppt_w"/>
                                          </p:val>
                                        </p:tav>
                                      </p:tavLst>
                                    </p:anim>
                                    <p:anim calcmode="lin" valueType="num">
                                      <p:cBhvr>
                                        <p:cTn id="71" dur="500" fill="hold"/>
                                        <p:tgtEl>
                                          <p:spTgt spid="46"/>
                                        </p:tgtEl>
                                        <p:attrNameLst>
                                          <p:attrName>ppt_h</p:attrName>
                                        </p:attrNameLst>
                                      </p:cBhvr>
                                      <p:tavLst>
                                        <p:tav tm="0">
                                          <p:val>
                                            <p:fltVal val="0"/>
                                          </p:val>
                                        </p:tav>
                                        <p:tav tm="100000">
                                          <p:val>
                                            <p:strVal val="#ppt_h"/>
                                          </p:val>
                                        </p:tav>
                                      </p:tavLst>
                                    </p:anim>
                                    <p:animEffect transition="in" filter="fade">
                                      <p:cBhvr>
                                        <p:cTn id="72" dur="500"/>
                                        <p:tgtEl>
                                          <p:spTgt spid="46"/>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 calcmode="lin" valueType="num">
                                      <p:cBhvr>
                                        <p:cTn id="75" dur="500" fill="hold"/>
                                        <p:tgtEl>
                                          <p:spTgt spid="47"/>
                                        </p:tgtEl>
                                        <p:attrNameLst>
                                          <p:attrName>ppt_w</p:attrName>
                                        </p:attrNameLst>
                                      </p:cBhvr>
                                      <p:tavLst>
                                        <p:tav tm="0">
                                          <p:val>
                                            <p:fltVal val="0"/>
                                          </p:val>
                                        </p:tav>
                                        <p:tav tm="100000">
                                          <p:val>
                                            <p:strVal val="#ppt_w"/>
                                          </p:val>
                                        </p:tav>
                                      </p:tavLst>
                                    </p:anim>
                                    <p:anim calcmode="lin" valueType="num">
                                      <p:cBhvr>
                                        <p:cTn id="76" dur="500" fill="hold"/>
                                        <p:tgtEl>
                                          <p:spTgt spid="47"/>
                                        </p:tgtEl>
                                        <p:attrNameLst>
                                          <p:attrName>ppt_h</p:attrName>
                                        </p:attrNameLst>
                                      </p:cBhvr>
                                      <p:tavLst>
                                        <p:tav tm="0">
                                          <p:val>
                                            <p:fltVal val="0"/>
                                          </p:val>
                                        </p:tav>
                                        <p:tav tm="100000">
                                          <p:val>
                                            <p:strVal val="#ppt_h"/>
                                          </p:val>
                                        </p:tav>
                                      </p:tavLst>
                                    </p:anim>
                                    <p:animEffect transition="in" filter="fade">
                                      <p:cBhvr>
                                        <p:cTn id="77" dur="500"/>
                                        <p:tgtEl>
                                          <p:spTgt spid="47"/>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77"/>
                                        </p:tgtEl>
                                        <p:attrNameLst>
                                          <p:attrName>style.visibility</p:attrName>
                                        </p:attrNameLst>
                                      </p:cBhvr>
                                      <p:to>
                                        <p:strVal val="visible"/>
                                      </p:to>
                                    </p:set>
                                    <p:anim calcmode="lin" valueType="num">
                                      <p:cBhvr>
                                        <p:cTn id="80" dur="500" fill="hold"/>
                                        <p:tgtEl>
                                          <p:spTgt spid="77"/>
                                        </p:tgtEl>
                                        <p:attrNameLst>
                                          <p:attrName>ppt_w</p:attrName>
                                        </p:attrNameLst>
                                      </p:cBhvr>
                                      <p:tavLst>
                                        <p:tav tm="0">
                                          <p:val>
                                            <p:fltVal val="0"/>
                                          </p:val>
                                        </p:tav>
                                        <p:tav tm="100000">
                                          <p:val>
                                            <p:strVal val="#ppt_w"/>
                                          </p:val>
                                        </p:tav>
                                      </p:tavLst>
                                    </p:anim>
                                    <p:anim calcmode="lin" valueType="num">
                                      <p:cBhvr>
                                        <p:cTn id="81" dur="500" fill="hold"/>
                                        <p:tgtEl>
                                          <p:spTgt spid="77"/>
                                        </p:tgtEl>
                                        <p:attrNameLst>
                                          <p:attrName>ppt_h</p:attrName>
                                        </p:attrNameLst>
                                      </p:cBhvr>
                                      <p:tavLst>
                                        <p:tav tm="0">
                                          <p:val>
                                            <p:fltVal val="0"/>
                                          </p:val>
                                        </p:tav>
                                        <p:tav tm="100000">
                                          <p:val>
                                            <p:strVal val="#ppt_h"/>
                                          </p:val>
                                        </p:tav>
                                      </p:tavLst>
                                    </p:anim>
                                    <p:animEffect transition="in" filter="fade">
                                      <p:cBhvr>
                                        <p:cTn id="82" dur="500"/>
                                        <p:tgtEl>
                                          <p:spTgt spid="77"/>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78"/>
                                        </p:tgtEl>
                                        <p:attrNameLst>
                                          <p:attrName>style.visibility</p:attrName>
                                        </p:attrNameLst>
                                      </p:cBhvr>
                                      <p:to>
                                        <p:strVal val="visible"/>
                                      </p:to>
                                    </p:set>
                                    <p:anim calcmode="lin" valueType="num">
                                      <p:cBhvr>
                                        <p:cTn id="85" dur="500" fill="hold"/>
                                        <p:tgtEl>
                                          <p:spTgt spid="78"/>
                                        </p:tgtEl>
                                        <p:attrNameLst>
                                          <p:attrName>ppt_w</p:attrName>
                                        </p:attrNameLst>
                                      </p:cBhvr>
                                      <p:tavLst>
                                        <p:tav tm="0">
                                          <p:val>
                                            <p:fltVal val="0"/>
                                          </p:val>
                                        </p:tav>
                                        <p:tav tm="100000">
                                          <p:val>
                                            <p:strVal val="#ppt_w"/>
                                          </p:val>
                                        </p:tav>
                                      </p:tavLst>
                                    </p:anim>
                                    <p:anim calcmode="lin" valueType="num">
                                      <p:cBhvr>
                                        <p:cTn id="86" dur="500" fill="hold"/>
                                        <p:tgtEl>
                                          <p:spTgt spid="78"/>
                                        </p:tgtEl>
                                        <p:attrNameLst>
                                          <p:attrName>ppt_h</p:attrName>
                                        </p:attrNameLst>
                                      </p:cBhvr>
                                      <p:tavLst>
                                        <p:tav tm="0">
                                          <p:val>
                                            <p:fltVal val="0"/>
                                          </p:val>
                                        </p:tav>
                                        <p:tav tm="100000">
                                          <p:val>
                                            <p:strVal val="#ppt_h"/>
                                          </p:val>
                                        </p:tav>
                                      </p:tavLst>
                                    </p:anim>
                                    <p:animEffect transition="in" filter="fade">
                                      <p:cBhvr>
                                        <p:cTn id="87" dur="500"/>
                                        <p:tgtEl>
                                          <p:spTgt spid="78"/>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79"/>
                                        </p:tgtEl>
                                        <p:attrNameLst>
                                          <p:attrName>style.visibility</p:attrName>
                                        </p:attrNameLst>
                                      </p:cBhvr>
                                      <p:to>
                                        <p:strVal val="visible"/>
                                      </p:to>
                                    </p:set>
                                    <p:anim calcmode="lin" valueType="num">
                                      <p:cBhvr>
                                        <p:cTn id="90" dur="500" fill="hold"/>
                                        <p:tgtEl>
                                          <p:spTgt spid="79"/>
                                        </p:tgtEl>
                                        <p:attrNameLst>
                                          <p:attrName>ppt_w</p:attrName>
                                        </p:attrNameLst>
                                      </p:cBhvr>
                                      <p:tavLst>
                                        <p:tav tm="0">
                                          <p:val>
                                            <p:fltVal val="0"/>
                                          </p:val>
                                        </p:tav>
                                        <p:tav tm="100000">
                                          <p:val>
                                            <p:strVal val="#ppt_w"/>
                                          </p:val>
                                        </p:tav>
                                      </p:tavLst>
                                    </p:anim>
                                    <p:anim calcmode="lin" valueType="num">
                                      <p:cBhvr>
                                        <p:cTn id="91" dur="500" fill="hold"/>
                                        <p:tgtEl>
                                          <p:spTgt spid="79"/>
                                        </p:tgtEl>
                                        <p:attrNameLst>
                                          <p:attrName>ppt_h</p:attrName>
                                        </p:attrNameLst>
                                      </p:cBhvr>
                                      <p:tavLst>
                                        <p:tav tm="0">
                                          <p:val>
                                            <p:fltVal val="0"/>
                                          </p:val>
                                        </p:tav>
                                        <p:tav tm="100000">
                                          <p:val>
                                            <p:strVal val="#ppt_h"/>
                                          </p:val>
                                        </p:tav>
                                      </p:tavLst>
                                    </p:anim>
                                    <p:animEffect transition="in" filter="fade">
                                      <p:cBhvr>
                                        <p:cTn id="92" dur="500"/>
                                        <p:tgtEl>
                                          <p:spTgt spid="79"/>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80"/>
                                        </p:tgtEl>
                                        <p:attrNameLst>
                                          <p:attrName>style.visibility</p:attrName>
                                        </p:attrNameLst>
                                      </p:cBhvr>
                                      <p:to>
                                        <p:strVal val="visible"/>
                                      </p:to>
                                    </p:set>
                                    <p:anim calcmode="lin" valueType="num">
                                      <p:cBhvr>
                                        <p:cTn id="95" dur="500" fill="hold"/>
                                        <p:tgtEl>
                                          <p:spTgt spid="80"/>
                                        </p:tgtEl>
                                        <p:attrNameLst>
                                          <p:attrName>ppt_w</p:attrName>
                                        </p:attrNameLst>
                                      </p:cBhvr>
                                      <p:tavLst>
                                        <p:tav tm="0">
                                          <p:val>
                                            <p:fltVal val="0"/>
                                          </p:val>
                                        </p:tav>
                                        <p:tav tm="100000">
                                          <p:val>
                                            <p:strVal val="#ppt_w"/>
                                          </p:val>
                                        </p:tav>
                                      </p:tavLst>
                                    </p:anim>
                                    <p:anim calcmode="lin" valueType="num">
                                      <p:cBhvr>
                                        <p:cTn id="96" dur="500" fill="hold"/>
                                        <p:tgtEl>
                                          <p:spTgt spid="80"/>
                                        </p:tgtEl>
                                        <p:attrNameLst>
                                          <p:attrName>ppt_h</p:attrName>
                                        </p:attrNameLst>
                                      </p:cBhvr>
                                      <p:tavLst>
                                        <p:tav tm="0">
                                          <p:val>
                                            <p:fltVal val="0"/>
                                          </p:val>
                                        </p:tav>
                                        <p:tav tm="100000">
                                          <p:val>
                                            <p:strVal val="#ppt_h"/>
                                          </p:val>
                                        </p:tav>
                                      </p:tavLst>
                                    </p:anim>
                                    <p:animEffect transition="in" filter="fade">
                                      <p:cBhvr>
                                        <p:cTn id="97" dur="500"/>
                                        <p:tgtEl>
                                          <p:spTgt spid="80"/>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81"/>
                                        </p:tgtEl>
                                        <p:attrNameLst>
                                          <p:attrName>style.visibility</p:attrName>
                                        </p:attrNameLst>
                                      </p:cBhvr>
                                      <p:to>
                                        <p:strVal val="visible"/>
                                      </p:to>
                                    </p:set>
                                    <p:anim calcmode="lin" valueType="num">
                                      <p:cBhvr>
                                        <p:cTn id="100" dur="500" fill="hold"/>
                                        <p:tgtEl>
                                          <p:spTgt spid="81"/>
                                        </p:tgtEl>
                                        <p:attrNameLst>
                                          <p:attrName>ppt_w</p:attrName>
                                        </p:attrNameLst>
                                      </p:cBhvr>
                                      <p:tavLst>
                                        <p:tav tm="0">
                                          <p:val>
                                            <p:fltVal val="0"/>
                                          </p:val>
                                        </p:tav>
                                        <p:tav tm="100000">
                                          <p:val>
                                            <p:strVal val="#ppt_w"/>
                                          </p:val>
                                        </p:tav>
                                      </p:tavLst>
                                    </p:anim>
                                    <p:anim calcmode="lin" valueType="num">
                                      <p:cBhvr>
                                        <p:cTn id="101" dur="500" fill="hold"/>
                                        <p:tgtEl>
                                          <p:spTgt spid="81"/>
                                        </p:tgtEl>
                                        <p:attrNameLst>
                                          <p:attrName>ppt_h</p:attrName>
                                        </p:attrNameLst>
                                      </p:cBhvr>
                                      <p:tavLst>
                                        <p:tav tm="0">
                                          <p:val>
                                            <p:fltVal val="0"/>
                                          </p:val>
                                        </p:tav>
                                        <p:tav tm="100000">
                                          <p:val>
                                            <p:strVal val="#ppt_h"/>
                                          </p:val>
                                        </p:tav>
                                      </p:tavLst>
                                    </p:anim>
                                    <p:animEffect transition="in" filter="fade">
                                      <p:cBhvr>
                                        <p:cTn id="102" dur="500"/>
                                        <p:tgtEl>
                                          <p:spTgt spid="81"/>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82"/>
                                        </p:tgtEl>
                                        <p:attrNameLst>
                                          <p:attrName>style.visibility</p:attrName>
                                        </p:attrNameLst>
                                      </p:cBhvr>
                                      <p:to>
                                        <p:strVal val="visible"/>
                                      </p:to>
                                    </p:set>
                                    <p:anim calcmode="lin" valueType="num">
                                      <p:cBhvr>
                                        <p:cTn id="105" dur="500" fill="hold"/>
                                        <p:tgtEl>
                                          <p:spTgt spid="82"/>
                                        </p:tgtEl>
                                        <p:attrNameLst>
                                          <p:attrName>ppt_w</p:attrName>
                                        </p:attrNameLst>
                                      </p:cBhvr>
                                      <p:tavLst>
                                        <p:tav tm="0">
                                          <p:val>
                                            <p:fltVal val="0"/>
                                          </p:val>
                                        </p:tav>
                                        <p:tav tm="100000">
                                          <p:val>
                                            <p:strVal val="#ppt_w"/>
                                          </p:val>
                                        </p:tav>
                                      </p:tavLst>
                                    </p:anim>
                                    <p:anim calcmode="lin" valueType="num">
                                      <p:cBhvr>
                                        <p:cTn id="106" dur="500" fill="hold"/>
                                        <p:tgtEl>
                                          <p:spTgt spid="82"/>
                                        </p:tgtEl>
                                        <p:attrNameLst>
                                          <p:attrName>ppt_h</p:attrName>
                                        </p:attrNameLst>
                                      </p:cBhvr>
                                      <p:tavLst>
                                        <p:tav tm="0">
                                          <p:val>
                                            <p:fltVal val="0"/>
                                          </p:val>
                                        </p:tav>
                                        <p:tav tm="100000">
                                          <p:val>
                                            <p:strVal val="#ppt_h"/>
                                          </p:val>
                                        </p:tav>
                                      </p:tavLst>
                                    </p:anim>
                                    <p:animEffect transition="in" filter="fade">
                                      <p:cBhvr>
                                        <p:cTn id="107" dur="500"/>
                                        <p:tgtEl>
                                          <p:spTgt spid="82"/>
                                        </p:tgtEl>
                                      </p:cBhvr>
                                    </p:animEffect>
                                  </p:childTnLst>
                                </p:cTn>
                              </p:par>
                            </p:childTnLst>
                          </p:cTn>
                        </p:par>
                        <p:par>
                          <p:cTn id="108" fill="hold">
                            <p:stCondLst>
                              <p:cond delay="3100"/>
                            </p:stCondLst>
                            <p:childTnLst>
                              <p:par>
                                <p:cTn id="109" presetID="12" presetClass="entr" presetSubtype="4" fill="hold" grpId="0" nodeType="afterEffect">
                                  <p:stCondLst>
                                    <p:cond delay="0"/>
                                  </p:stCondLst>
                                  <p:childTnLst>
                                    <p:set>
                                      <p:cBhvr>
                                        <p:cTn id="110" dur="1" fill="hold">
                                          <p:stCondLst>
                                            <p:cond delay="0"/>
                                          </p:stCondLst>
                                        </p:cTn>
                                        <p:tgtEl>
                                          <p:spTgt spid="97"/>
                                        </p:tgtEl>
                                        <p:attrNameLst>
                                          <p:attrName>style.visibility</p:attrName>
                                        </p:attrNameLst>
                                      </p:cBhvr>
                                      <p:to>
                                        <p:strVal val="visible"/>
                                      </p:to>
                                    </p:set>
                                    <p:anim calcmode="lin" valueType="num">
                                      <p:cBhvr additive="base">
                                        <p:cTn id="111" dur="500"/>
                                        <p:tgtEl>
                                          <p:spTgt spid="97"/>
                                        </p:tgtEl>
                                        <p:attrNameLst>
                                          <p:attrName>ppt_y</p:attrName>
                                        </p:attrNameLst>
                                      </p:cBhvr>
                                      <p:tavLst>
                                        <p:tav tm="0">
                                          <p:val>
                                            <p:strVal val="#ppt_y+#ppt_h*1.125000"/>
                                          </p:val>
                                        </p:tav>
                                        <p:tav tm="100000">
                                          <p:val>
                                            <p:strVal val="#ppt_y"/>
                                          </p:val>
                                        </p:tav>
                                      </p:tavLst>
                                    </p:anim>
                                    <p:animEffect transition="in" filter="wipe(up)">
                                      <p:cBhvr>
                                        <p:cTn id="112" dur="500"/>
                                        <p:tgtEl>
                                          <p:spTgt spid="97"/>
                                        </p:tgtEl>
                                      </p:cBhvr>
                                    </p:animEffect>
                                  </p:childTnLst>
                                </p:cTn>
                              </p:par>
                            </p:childTnLst>
                          </p:cTn>
                        </p:par>
                        <p:par>
                          <p:cTn id="113" fill="hold">
                            <p:stCondLst>
                              <p:cond delay="3600"/>
                            </p:stCondLst>
                            <p:childTnLst>
                              <p:par>
                                <p:cTn id="114" presetID="22" presetClass="entr" presetSubtype="1" fill="hold" grpId="0" nodeType="afterEffect">
                                  <p:stCondLst>
                                    <p:cond delay="0"/>
                                  </p:stCondLst>
                                  <p:childTnLst>
                                    <p:set>
                                      <p:cBhvr>
                                        <p:cTn id="115" dur="1" fill="hold">
                                          <p:stCondLst>
                                            <p:cond delay="0"/>
                                          </p:stCondLst>
                                        </p:cTn>
                                        <p:tgtEl>
                                          <p:spTgt spid="98"/>
                                        </p:tgtEl>
                                        <p:attrNameLst>
                                          <p:attrName>style.visibility</p:attrName>
                                        </p:attrNameLst>
                                      </p:cBhvr>
                                      <p:to>
                                        <p:strVal val="visible"/>
                                      </p:to>
                                    </p:set>
                                    <p:animEffect transition="in" filter="wipe(up)">
                                      <p:cBhvr>
                                        <p:cTn id="116" dur="75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38" grpId="0" animBg="1"/>
      <p:bldP spid="44" grpId="0" animBg="1"/>
      <p:bldP spid="46" grpId="0" animBg="1"/>
      <p:bldP spid="47" grpId="0" animBg="1"/>
      <p:bldP spid="77" grpId="0" animBg="1"/>
      <p:bldP spid="78" grpId="0" animBg="1"/>
      <p:bldP spid="79" grpId="0" animBg="1"/>
      <p:bldP spid="80" grpId="0" animBg="1"/>
      <p:bldP spid="81" grpId="0" animBg="1"/>
      <p:bldP spid="82" grpId="0" animBg="1"/>
      <p:bldP spid="97" grpId="0"/>
      <p:bldP spid="9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16010" y="327662"/>
            <a:ext cx="5083782" cy="769441"/>
          </a:xfrm>
          <a:prstGeom prst="rect">
            <a:avLst/>
          </a:prstGeom>
          <a:noFill/>
        </p:spPr>
        <p:txBody>
          <a:bodyPr wrap="square" rtlCol="0">
            <a:spAutoFit/>
          </a:bodyPr>
          <a:lstStyle/>
          <a:p>
            <a:pPr algn="r"/>
            <a:r>
              <a:rPr lang="en-US" altLang="zh-CN" sz="4400" dirty="0" smtClean="0">
                <a:solidFill>
                  <a:srgbClr val="E7E6E6">
                    <a:lumMod val="25000"/>
                  </a:srgbClr>
                </a:solidFill>
                <a:latin typeface="Impact" panose="020B0806030902050204" pitchFamily="34" charset="0"/>
              </a:rPr>
              <a:t>OUR </a:t>
            </a:r>
            <a:r>
              <a:rPr lang="en-US" altLang="zh-CN" sz="4400" dirty="0" smtClean="0">
                <a:solidFill>
                  <a:srgbClr val="D70000"/>
                </a:solidFill>
                <a:latin typeface="Impact" panose="020B0806030902050204" pitchFamily="34" charset="0"/>
              </a:rPr>
              <a:t>SERVICE</a:t>
            </a:r>
          </a:p>
        </p:txBody>
      </p:sp>
      <p:grpSp>
        <p:nvGrpSpPr>
          <p:cNvPr id="5" name="组合 4"/>
          <p:cNvGrpSpPr/>
          <p:nvPr/>
        </p:nvGrpSpPr>
        <p:grpSpPr>
          <a:xfrm>
            <a:off x="-14514" y="255662"/>
            <a:ext cx="4752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8" name="文本框 7"/>
          <p:cNvSpPr txBox="1"/>
          <p:nvPr/>
        </p:nvSpPr>
        <p:spPr>
          <a:xfrm>
            <a:off x="435430" y="951141"/>
            <a:ext cx="4332342" cy="430887"/>
          </a:xfrm>
          <a:prstGeom prst="rect">
            <a:avLst/>
          </a:prstGeom>
          <a:noFill/>
        </p:spPr>
        <p:txBody>
          <a:bodyPr wrap="square" rtlCol="0">
            <a:spAutoFit/>
          </a:bodyPr>
          <a:lstStyle/>
          <a:p>
            <a:pPr algn="r"/>
            <a:r>
              <a:rPr lang="en-US" altLang="zh-CN" sz="1100" dirty="0" smtClean="0">
                <a:solidFill>
                  <a:srgbClr val="E7E6E6">
                    <a:lumMod val="25000"/>
                  </a:srgbClr>
                </a:solidFill>
                <a:latin typeface="Arial" panose="020B0604020202020204" pitchFamily="34" charset="0"/>
                <a:cs typeface="Arial" panose="020B0604020202020204" pitchFamily="34" charset="0"/>
              </a:rPr>
              <a:t>Books possess an essence of immortality. They are by far the most lasting products of human effort. Temples and statues decay.</a:t>
            </a:r>
          </a:p>
        </p:txBody>
      </p:sp>
      <p:grpSp>
        <p:nvGrpSpPr>
          <p:cNvPr id="99" name="组合 98"/>
          <p:cNvGrpSpPr/>
          <p:nvPr/>
        </p:nvGrpSpPr>
        <p:grpSpPr>
          <a:xfrm>
            <a:off x="8173229" y="2964974"/>
            <a:ext cx="2816225" cy="2124075"/>
            <a:chOff x="8240713" y="2065338"/>
            <a:chExt cx="2816225" cy="2124075"/>
          </a:xfrm>
        </p:grpSpPr>
        <p:sp>
          <p:nvSpPr>
            <p:cNvPr id="100" name="Freeform 5"/>
            <p:cNvSpPr>
              <a:spLocks/>
            </p:cNvSpPr>
            <p:nvPr/>
          </p:nvSpPr>
          <p:spPr bwMode="auto">
            <a:xfrm>
              <a:off x="8240713" y="2065338"/>
              <a:ext cx="908050" cy="1450975"/>
            </a:xfrm>
            <a:custGeom>
              <a:avLst/>
              <a:gdLst>
                <a:gd name="T0" fmla="*/ 168 w 193"/>
                <a:gd name="T1" fmla="*/ 3 h 308"/>
                <a:gd name="T2" fmla="*/ 168 w 193"/>
                <a:gd name="T3" fmla="*/ 155 h 308"/>
                <a:gd name="T4" fmla="*/ 130 w 193"/>
                <a:gd name="T5" fmla="*/ 193 h 308"/>
                <a:gd name="T6" fmla="*/ 64 w 193"/>
                <a:gd name="T7" fmla="*/ 193 h 308"/>
                <a:gd name="T8" fmla="*/ 0 w 193"/>
                <a:gd name="T9" fmla="*/ 257 h 308"/>
                <a:gd name="T10" fmla="*/ 0 w 193"/>
                <a:gd name="T11" fmla="*/ 308 h 308"/>
                <a:gd name="T12" fmla="*/ 26 w 193"/>
                <a:gd name="T13" fmla="*/ 307 h 308"/>
                <a:gd name="T14" fmla="*/ 26 w 193"/>
                <a:gd name="T15" fmla="*/ 257 h 308"/>
                <a:gd name="T16" fmla="*/ 64 w 193"/>
                <a:gd name="T17" fmla="*/ 218 h 308"/>
                <a:gd name="T18" fmla="*/ 130 w 193"/>
                <a:gd name="T19" fmla="*/ 218 h 308"/>
                <a:gd name="T20" fmla="*/ 193 w 193"/>
                <a:gd name="T21" fmla="*/ 155 h 308"/>
                <a:gd name="T22" fmla="*/ 193 w 193"/>
                <a:gd name="T23" fmla="*/ 0 h 308"/>
                <a:gd name="T24" fmla="*/ 168 w 193"/>
                <a:gd name="T25" fmla="*/ 3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308">
                  <a:moveTo>
                    <a:pt x="168" y="3"/>
                  </a:moveTo>
                  <a:cubicBezTo>
                    <a:pt x="168" y="155"/>
                    <a:pt x="168" y="155"/>
                    <a:pt x="168" y="155"/>
                  </a:cubicBezTo>
                  <a:cubicBezTo>
                    <a:pt x="168" y="176"/>
                    <a:pt x="151" y="193"/>
                    <a:pt x="130" y="193"/>
                  </a:cubicBezTo>
                  <a:cubicBezTo>
                    <a:pt x="64" y="193"/>
                    <a:pt x="64" y="193"/>
                    <a:pt x="64" y="193"/>
                  </a:cubicBezTo>
                  <a:cubicBezTo>
                    <a:pt x="29" y="193"/>
                    <a:pt x="0" y="221"/>
                    <a:pt x="0" y="257"/>
                  </a:cubicBezTo>
                  <a:cubicBezTo>
                    <a:pt x="0" y="308"/>
                    <a:pt x="0" y="308"/>
                    <a:pt x="0" y="308"/>
                  </a:cubicBezTo>
                  <a:cubicBezTo>
                    <a:pt x="9" y="308"/>
                    <a:pt x="17" y="308"/>
                    <a:pt x="26" y="307"/>
                  </a:cubicBezTo>
                  <a:cubicBezTo>
                    <a:pt x="26" y="257"/>
                    <a:pt x="26" y="257"/>
                    <a:pt x="26" y="257"/>
                  </a:cubicBezTo>
                  <a:cubicBezTo>
                    <a:pt x="26" y="235"/>
                    <a:pt x="43" y="218"/>
                    <a:pt x="64" y="218"/>
                  </a:cubicBezTo>
                  <a:cubicBezTo>
                    <a:pt x="130" y="218"/>
                    <a:pt x="130" y="218"/>
                    <a:pt x="130" y="218"/>
                  </a:cubicBezTo>
                  <a:cubicBezTo>
                    <a:pt x="165" y="218"/>
                    <a:pt x="193" y="190"/>
                    <a:pt x="193" y="155"/>
                  </a:cubicBezTo>
                  <a:cubicBezTo>
                    <a:pt x="193" y="0"/>
                    <a:pt x="193" y="0"/>
                    <a:pt x="193" y="0"/>
                  </a:cubicBezTo>
                  <a:cubicBezTo>
                    <a:pt x="185" y="1"/>
                    <a:pt x="176" y="1"/>
                    <a:pt x="168" y="3"/>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101" name="Freeform 6"/>
            <p:cNvSpPr>
              <a:spLocks/>
            </p:cNvSpPr>
            <p:nvPr/>
          </p:nvSpPr>
          <p:spPr bwMode="auto">
            <a:xfrm>
              <a:off x="9172575" y="2074863"/>
              <a:ext cx="993775" cy="2114550"/>
            </a:xfrm>
            <a:custGeom>
              <a:avLst/>
              <a:gdLst>
                <a:gd name="T0" fmla="*/ 22 w 211"/>
                <a:gd name="T1" fmla="*/ 2 h 449"/>
                <a:gd name="T2" fmla="*/ 22 w 211"/>
                <a:gd name="T3" fmla="*/ 136 h 449"/>
                <a:gd name="T4" fmla="*/ 56 w 211"/>
                <a:gd name="T5" fmla="*/ 170 h 449"/>
                <a:gd name="T6" fmla="*/ 155 w 211"/>
                <a:gd name="T7" fmla="*/ 170 h 449"/>
                <a:gd name="T8" fmla="*/ 211 w 211"/>
                <a:gd name="T9" fmla="*/ 226 h 449"/>
                <a:gd name="T10" fmla="*/ 211 w 211"/>
                <a:gd name="T11" fmla="*/ 449 h 449"/>
                <a:gd name="T12" fmla="*/ 189 w 211"/>
                <a:gd name="T13" fmla="*/ 449 h 449"/>
                <a:gd name="T14" fmla="*/ 189 w 211"/>
                <a:gd name="T15" fmla="*/ 226 h 449"/>
                <a:gd name="T16" fmla="*/ 155 w 211"/>
                <a:gd name="T17" fmla="*/ 192 h 449"/>
                <a:gd name="T18" fmla="*/ 56 w 211"/>
                <a:gd name="T19" fmla="*/ 193 h 449"/>
                <a:gd name="T20" fmla="*/ 0 w 211"/>
                <a:gd name="T21" fmla="*/ 136 h 449"/>
                <a:gd name="T22" fmla="*/ 0 w 211"/>
                <a:gd name="T23" fmla="*/ 0 h 449"/>
                <a:gd name="T24" fmla="*/ 22 w 211"/>
                <a:gd name="T25" fmla="*/ 2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1" h="449">
                  <a:moveTo>
                    <a:pt x="22" y="2"/>
                  </a:moveTo>
                  <a:cubicBezTo>
                    <a:pt x="22" y="136"/>
                    <a:pt x="22" y="136"/>
                    <a:pt x="22" y="136"/>
                  </a:cubicBezTo>
                  <a:cubicBezTo>
                    <a:pt x="22" y="155"/>
                    <a:pt x="37" y="170"/>
                    <a:pt x="56" y="170"/>
                  </a:cubicBezTo>
                  <a:cubicBezTo>
                    <a:pt x="155" y="170"/>
                    <a:pt x="155" y="170"/>
                    <a:pt x="155" y="170"/>
                  </a:cubicBezTo>
                  <a:cubicBezTo>
                    <a:pt x="186" y="170"/>
                    <a:pt x="211" y="195"/>
                    <a:pt x="211" y="226"/>
                  </a:cubicBezTo>
                  <a:cubicBezTo>
                    <a:pt x="211" y="449"/>
                    <a:pt x="211" y="449"/>
                    <a:pt x="211" y="449"/>
                  </a:cubicBezTo>
                  <a:cubicBezTo>
                    <a:pt x="204" y="449"/>
                    <a:pt x="196" y="449"/>
                    <a:pt x="189" y="449"/>
                  </a:cubicBezTo>
                  <a:cubicBezTo>
                    <a:pt x="189" y="226"/>
                    <a:pt x="189" y="226"/>
                    <a:pt x="189" y="226"/>
                  </a:cubicBezTo>
                  <a:cubicBezTo>
                    <a:pt x="189" y="208"/>
                    <a:pt x="174" y="192"/>
                    <a:pt x="155" y="192"/>
                  </a:cubicBezTo>
                  <a:cubicBezTo>
                    <a:pt x="56" y="193"/>
                    <a:pt x="56" y="193"/>
                    <a:pt x="56" y="193"/>
                  </a:cubicBezTo>
                  <a:cubicBezTo>
                    <a:pt x="25" y="193"/>
                    <a:pt x="0" y="167"/>
                    <a:pt x="0" y="136"/>
                  </a:cubicBezTo>
                  <a:cubicBezTo>
                    <a:pt x="0" y="0"/>
                    <a:pt x="0" y="0"/>
                    <a:pt x="0" y="0"/>
                  </a:cubicBezTo>
                  <a:cubicBezTo>
                    <a:pt x="7" y="1"/>
                    <a:pt x="14" y="1"/>
                    <a:pt x="22" y="2"/>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102" name="Freeform 7"/>
            <p:cNvSpPr>
              <a:spLocks/>
            </p:cNvSpPr>
            <p:nvPr/>
          </p:nvSpPr>
          <p:spPr bwMode="auto">
            <a:xfrm>
              <a:off x="9294813" y="2287588"/>
              <a:ext cx="1441450" cy="1331912"/>
            </a:xfrm>
            <a:custGeom>
              <a:avLst/>
              <a:gdLst>
                <a:gd name="T0" fmla="*/ 14 w 306"/>
                <a:gd name="T1" fmla="*/ 2 h 283"/>
                <a:gd name="T2" fmla="*/ 14 w 306"/>
                <a:gd name="T3" fmla="*/ 86 h 283"/>
                <a:gd name="T4" fmla="*/ 36 w 306"/>
                <a:gd name="T5" fmla="*/ 107 h 283"/>
                <a:gd name="T6" fmla="*/ 271 w 306"/>
                <a:gd name="T7" fmla="*/ 107 h 283"/>
                <a:gd name="T8" fmla="*/ 306 w 306"/>
                <a:gd name="T9" fmla="*/ 143 h 283"/>
                <a:gd name="T10" fmla="*/ 306 w 306"/>
                <a:gd name="T11" fmla="*/ 283 h 283"/>
                <a:gd name="T12" fmla="*/ 292 w 306"/>
                <a:gd name="T13" fmla="*/ 283 h 283"/>
                <a:gd name="T14" fmla="*/ 292 w 306"/>
                <a:gd name="T15" fmla="*/ 143 h 283"/>
                <a:gd name="T16" fmla="*/ 271 w 306"/>
                <a:gd name="T17" fmla="*/ 121 h 283"/>
                <a:gd name="T18" fmla="*/ 36 w 306"/>
                <a:gd name="T19" fmla="*/ 121 h 283"/>
                <a:gd name="T20" fmla="*/ 0 w 306"/>
                <a:gd name="T21" fmla="*/ 86 h 283"/>
                <a:gd name="T22" fmla="*/ 0 w 306"/>
                <a:gd name="T23" fmla="*/ 0 h 283"/>
                <a:gd name="T24" fmla="*/ 14 w 306"/>
                <a:gd name="T25" fmla="*/ 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6" h="283">
                  <a:moveTo>
                    <a:pt x="14" y="2"/>
                  </a:moveTo>
                  <a:cubicBezTo>
                    <a:pt x="14" y="86"/>
                    <a:pt x="14" y="86"/>
                    <a:pt x="14" y="86"/>
                  </a:cubicBezTo>
                  <a:cubicBezTo>
                    <a:pt x="14" y="98"/>
                    <a:pt x="24" y="107"/>
                    <a:pt x="36" y="107"/>
                  </a:cubicBezTo>
                  <a:cubicBezTo>
                    <a:pt x="271" y="107"/>
                    <a:pt x="271" y="107"/>
                    <a:pt x="271" y="107"/>
                  </a:cubicBezTo>
                  <a:cubicBezTo>
                    <a:pt x="290" y="107"/>
                    <a:pt x="306" y="123"/>
                    <a:pt x="306" y="143"/>
                  </a:cubicBezTo>
                  <a:cubicBezTo>
                    <a:pt x="306" y="283"/>
                    <a:pt x="306" y="283"/>
                    <a:pt x="306" y="283"/>
                  </a:cubicBezTo>
                  <a:cubicBezTo>
                    <a:pt x="301" y="283"/>
                    <a:pt x="297" y="283"/>
                    <a:pt x="292" y="283"/>
                  </a:cubicBezTo>
                  <a:cubicBezTo>
                    <a:pt x="292" y="143"/>
                    <a:pt x="292" y="143"/>
                    <a:pt x="292" y="143"/>
                  </a:cubicBezTo>
                  <a:cubicBezTo>
                    <a:pt x="292" y="131"/>
                    <a:pt x="282" y="121"/>
                    <a:pt x="271" y="121"/>
                  </a:cubicBezTo>
                  <a:cubicBezTo>
                    <a:pt x="36" y="121"/>
                    <a:pt x="36" y="121"/>
                    <a:pt x="36" y="121"/>
                  </a:cubicBezTo>
                  <a:cubicBezTo>
                    <a:pt x="16" y="121"/>
                    <a:pt x="0" y="106"/>
                    <a:pt x="0" y="86"/>
                  </a:cubicBezTo>
                  <a:cubicBezTo>
                    <a:pt x="0" y="0"/>
                    <a:pt x="0" y="0"/>
                    <a:pt x="0" y="0"/>
                  </a:cubicBezTo>
                  <a:cubicBezTo>
                    <a:pt x="5" y="1"/>
                    <a:pt x="10" y="1"/>
                    <a:pt x="14" y="2"/>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103" name="Freeform 8"/>
            <p:cNvSpPr>
              <a:spLocks/>
            </p:cNvSpPr>
            <p:nvPr/>
          </p:nvSpPr>
          <p:spPr bwMode="auto">
            <a:xfrm>
              <a:off x="9380538" y="2400300"/>
              <a:ext cx="1676400" cy="833437"/>
            </a:xfrm>
            <a:custGeom>
              <a:avLst/>
              <a:gdLst>
                <a:gd name="T0" fmla="*/ 7 w 356"/>
                <a:gd name="T1" fmla="*/ 1 h 177"/>
                <a:gd name="T2" fmla="*/ 7 w 356"/>
                <a:gd name="T3" fmla="*/ 61 h 177"/>
                <a:gd name="T4" fmla="*/ 19 w 356"/>
                <a:gd name="T5" fmla="*/ 72 h 177"/>
                <a:gd name="T6" fmla="*/ 336 w 356"/>
                <a:gd name="T7" fmla="*/ 72 h 177"/>
                <a:gd name="T8" fmla="*/ 356 w 356"/>
                <a:gd name="T9" fmla="*/ 91 h 177"/>
                <a:gd name="T10" fmla="*/ 356 w 356"/>
                <a:gd name="T11" fmla="*/ 177 h 177"/>
                <a:gd name="T12" fmla="*/ 348 w 356"/>
                <a:gd name="T13" fmla="*/ 177 h 177"/>
                <a:gd name="T14" fmla="*/ 348 w 356"/>
                <a:gd name="T15" fmla="*/ 91 h 177"/>
                <a:gd name="T16" fmla="*/ 336 w 356"/>
                <a:gd name="T17" fmla="*/ 80 h 177"/>
                <a:gd name="T18" fmla="*/ 19 w 356"/>
                <a:gd name="T19" fmla="*/ 80 h 177"/>
                <a:gd name="T20" fmla="*/ 0 w 356"/>
                <a:gd name="T21" fmla="*/ 61 h 177"/>
                <a:gd name="T22" fmla="*/ 0 w 356"/>
                <a:gd name="T23" fmla="*/ 0 h 177"/>
                <a:gd name="T24" fmla="*/ 7 w 356"/>
                <a:gd name="T25" fmla="*/ 1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6" h="177">
                  <a:moveTo>
                    <a:pt x="7" y="1"/>
                  </a:moveTo>
                  <a:cubicBezTo>
                    <a:pt x="7" y="61"/>
                    <a:pt x="7" y="61"/>
                    <a:pt x="7" y="61"/>
                  </a:cubicBezTo>
                  <a:cubicBezTo>
                    <a:pt x="7" y="67"/>
                    <a:pt x="13" y="72"/>
                    <a:pt x="19" y="72"/>
                  </a:cubicBezTo>
                  <a:cubicBezTo>
                    <a:pt x="336" y="72"/>
                    <a:pt x="336" y="72"/>
                    <a:pt x="336" y="72"/>
                  </a:cubicBezTo>
                  <a:cubicBezTo>
                    <a:pt x="347" y="72"/>
                    <a:pt x="356" y="81"/>
                    <a:pt x="356" y="91"/>
                  </a:cubicBezTo>
                  <a:cubicBezTo>
                    <a:pt x="356" y="177"/>
                    <a:pt x="356" y="177"/>
                    <a:pt x="356" y="177"/>
                  </a:cubicBezTo>
                  <a:cubicBezTo>
                    <a:pt x="353" y="177"/>
                    <a:pt x="350" y="177"/>
                    <a:pt x="348" y="177"/>
                  </a:cubicBezTo>
                  <a:cubicBezTo>
                    <a:pt x="348" y="91"/>
                    <a:pt x="348" y="91"/>
                    <a:pt x="348" y="91"/>
                  </a:cubicBezTo>
                  <a:cubicBezTo>
                    <a:pt x="348" y="85"/>
                    <a:pt x="343" y="80"/>
                    <a:pt x="336" y="80"/>
                  </a:cubicBezTo>
                  <a:cubicBezTo>
                    <a:pt x="19" y="80"/>
                    <a:pt x="19" y="80"/>
                    <a:pt x="19" y="80"/>
                  </a:cubicBezTo>
                  <a:cubicBezTo>
                    <a:pt x="8" y="80"/>
                    <a:pt x="0" y="71"/>
                    <a:pt x="0" y="61"/>
                  </a:cubicBezTo>
                  <a:cubicBezTo>
                    <a:pt x="0" y="0"/>
                    <a:pt x="0" y="0"/>
                    <a:pt x="0" y="0"/>
                  </a:cubicBezTo>
                  <a:cubicBezTo>
                    <a:pt x="2" y="1"/>
                    <a:pt x="5" y="1"/>
                    <a:pt x="7" y="1"/>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nvGrpSpPr>
          <p:cNvPr id="104" name="组合 103"/>
          <p:cNvGrpSpPr/>
          <p:nvPr/>
        </p:nvGrpSpPr>
        <p:grpSpPr>
          <a:xfrm>
            <a:off x="7093501" y="4099246"/>
            <a:ext cx="4038891" cy="2092069"/>
            <a:chOff x="7093501" y="3997646"/>
            <a:chExt cx="4038891" cy="2092069"/>
          </a:xfrm>
        </p:grpSpPr>
        <p:pic>
          <p:nvPicPr>
            <p:cNvPr id="105" name="图片 104"/>
            <p:cNvPicPr>
              <a:picLocks noChangeAspect="1"/>
            </p:cNvPicPr>
            <p:nvPr/>
          </p:nvPicPr>
          <p:blipFill>
            <a:blip r:embed="rId3"/>
            <a:stretch>
              <a:fillRect/>
            </a:stretch>
          </p:blipFill>
          <p:spPr>
            <a:xfrm>
              <a:off x="7093501" y="4296093"/>
              <a:ext cx="2395766" cy="1793622"/>
            </a:xfrm>
            <a:prstGeom prst="rect">
              <a:avLst/>
            </a:prstGeom>
          </p:spPr>
        </p:pic>
        <p:pic>
          <p:nvPicPr>
            <p:cNvPr id="106" name="图片 105"/>
            <p:cNvPicPr>
              <a:picLocks noChangeAspect="1"/>
            </p:cNvPicPr>
            <p:nvPr/>
          </p:nvPicPr>
          <p:blipFill>
            <a:blip r:embed="rId4"/>
            <a:stretch>
              <a:fillRect/>
            </a:stretch>
          </p:blipFill>
          <p:spPr>
            <a:xfrm>
              <a:off x="9065942" y="4816217"/>
              <a:ext cx="1923512" cy="1273498"/>
            </a:xfrm>
            <a:prstGeom prst="rect">
              <a:avLst/>
            </a:prstGeom>
          </p:spPr>
        </p:pic>
        <p:pic>
          <p:nvPicPr>
            <p:cNvPr id="107" name="图片 106"/>
            <p:cNvPicPr>
              <a:picLocks noChangeAspect="1"/>
            </p:cNvPicPr>
            <p:nvPr/>
          </p:nvPicPr>
          <p:blipFill>
            <a:blip r:embed="rId5"/>
            <a:stretch>
              <a:fillRect/>
            </a:stretch>
          </p:blipFill>
          <p:spPr>
            <a:xfrm>
              <a:off x="10312377" y="4383958"/>
              <a:ext cx="641356" cy="814029"/>
            </a:xfrm>
            <a:prstGeom prst="rect">
              <a:avLst/>
            </a:prstGeom>
          </p:spPr>
        </p:pic>
        <p:pic>
          <p:nvPicPr>
            <p:cNvPr id="108" name="图片 107"/>
            <p:cNvPicPr>
              <a:picLocks noChangeAspect="1"/>
            </p:cNvPicPr>
            <p:nvPr/>
          </p:nvPicPr>
          <p:blipFill>
            <a:blip r:embed="rId6"/>
            <a:stretch>
              <a:fillRect/>
            </a:stretch>
          </p:blipFill>
          <p:spPr>
            <a:xfrm>
              <a:off x="10810795" y="3997646"/>
              <a:ext cx="321597" cy="535995"/>
            </a:xfrm>
            <a:prstGeom prst="rect">
              <a:avLst/>
            </a:prstGeom>
          </p:spPr>
        </p:pic>
      </p:grpSp>
      <p:sp>
        <p:nvSpPr>
          <p:cNvPr id="109" name="Freeform 9"/>
          <p:cNvSpPr>
            <a:spLocks/>
          </p:cNvSpPr>
          <p:nvPr/>
        </p:nvSpPr>
        <p:spPr bwMode="auto">
          <a:xfrm>
            <a:off x="9837751" y="1876422"/>
            <a:ext cx="1294641" cy="781720"/>
          </a:xfrm>
          <a:custGeom>
            <a:avLst/>
            <a:gdLst>
              <a:gd name="T0" fmla="*/ 453 w 495"/>
              <a:gd name="T1" fmla="*/ 148 h 299"/>
              <a:gd name="T2" fmla="*/ 363 w 495"/>
              <a:gd name="T3" fmla="*/ 57 h 299"/>
              <a:gd name="T4" fmla="*/ 351 w 495"/>
              <a:gd name="T5" fmla="*/ 58 h 299"/>
              <a:gd name="T6" fmla="*/ 250 w 495"/>
              <a:gd name="T7" fmla="*/ 0 h 299"/>
              <a:gd name="T8" fmla="*/ 135 w 495"/>
              <a:gd name="T9" fmla="*/ 91 h 299"/>
              <a:gd name="T10" fmla="*/ 124 w 495"/>
              <a:gd name="T11" fmla="*/ 90 h 299"/>
              <a:gd name="T12" fmla="*/ 61 w 495"/>
              <a:gd name="T13" fmla="*/ 140 h 299"/>
              <a:gd name="T14" fmla="*/ 0 w 495"/>
              <a:gd name="T15" fmla="*/ 218 h 299"/>
              <a:gd name="T16" fmla="*/ 81 w 495"/>
              <a:gd name="T17" fmla="*/ 299 h 299"/>
              <a:gd name="T18" fmla="*/ 414 w 495"/>
              <a:gd name="T19" fmla="*/ 299 h 299"/>
              <a:gd name="T20" fmla="*/ 495 w 495"/>
              <a:gd name="T21" fmla="*/ 218 h 299"/>
              <a:gd name="T22" fmla="*/ 453 w 495"/>
              <a:gd name="T23" fmla="*/ 14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5" h="299">
                <a:moveTo>
                  <a:pt x="453" y="148"/>
                </a:moveTo>
                <a:cubicBezTo>
                  <a:pt x="453" y="98"/>
                  <a:pt x="413" y="57"/>
                  <a:pt x="363" y="57"/>
                </a:cubicBezTo>
                <a:cubicBezTo>
                  <a:pt x="359" y="57"/>
                  <a:pt x="355" y="58"/>
                  <a:pt x="351" y="58"/>
                </a:cubicBezTo>
                <a:cubicBezTo>
                  <a:pt x="331" y="23"/>
                  <a:pt x="293" y="0"/>
                  <a:pt x="250" y="0"/>
                </a:cubicBezTo>
                <a:cubicBezTo>
                  <a:pt x="194" y="0"/>
                  <a:pt x="147" y="39"/>
                  <a:pt x="135" y="91"/>
                </a:cubicBezTo>
                <a:cubicBezTo>
                  <a:pt x="131" y="91"/>
                  <a:pt x="128" y="90"/>
                  <a:pt x="124" y="90"/>
                </a:cubicBezTo>
                <a:cubicBezTo>
                  <a:pt x="94" y="90"/>
                  <a:pt x="68" y="112"/>
                  <a:pt x="61" y="140"/>
                </a:cubicBezTo>
                <a:cubicBezTo>
                  <a:pt x="26" y="149"/>
                  <a:pt x="0" y="180"/>
                  <a:pt x="0" y="218"/>
                </a:cubicBezTo>
                <a:cubicBezTo>
                  <a:pt x="0" y="263"/>
                  <a:pt x="37" y="299"/>
                  <a:pt x="81" y="299"/>
                </a:cubicBezTo>
                <a:cubicBezTo>
                  <a:pt x="414" y="299"/>
                  <a:pt x="414" y="299"/>
                  <a:pt x="414" y="299"/>
                </a:cubicBezTo>
                <a:cubicBezTo>
                  <a:pt x="459" y="299"/>
                  <a:pt x="495" y="263"/>
                  <a:pt x="495" y="218"/>
                </a:cubicBezTo>
                <a:cubicBezTo>
                  <a:pt x="495" y="188"/>
                  <a:pt x="478" y="162"/>
                  <a:pt x="453" y="148"/>
                </a:cubicBezTo>
                <a:close/>
              </a:path>
            </a:pathLst>
          </a:custGeom>
          <a:solidFill>
            <a:srgbClr val="C70216">
              <a:alpha val="57000"/>
            </a:srgbClr>
          </a:solidFill>
          <a:ln>
            <a:noFill/>
          </a:ln>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110" name="Freeform 9"/>
          <p:cNvSpPr>
            <a:spLocks/>
          </p:cNvSpPr>
          <p:nvPr/>
        </p:nvSpPr>
        <p:spPr bwMode="auto">
          <a:xfrm>
            <a:off x="6820956" y="1317238"/>
            <a:ext cx="1352273" cy="816519"/>
          </a:xfrm>
          <a:custGeom>
            <a:avLst/>
            <a:gdLst>
              <a:gd name="T0" fmla="*/ 453 w 495"/>
              <a:gd name="T1" fmla="*/ 148 h 299"/>
              <a:gd name="T2" fmla="*/ 363 w 495"/>
              <a:gd name="T3" fmla="*/ 57 h 299"/>
              <a:gd name="T4" fmla="*/ 351 w 495"/>
              <a:gd name="T5" fmla="*/ 58 h 299"/>
              <a:gd name="T6" fmla="*/ 250 w 495"/>
              <a:gd name="T7" fmla="*/ 0 h 299"/>
              <a:gd name="T8" fmla="*/ 135 w 495"/>
              <a:gd name="T9" fmla="*/ 91 h 299"/>
              <a:gd name="T10" fmla="*/ 124 w 495"/>
              <a:gd name="T11" fmla="*/ 90 h 299"/>
              <a:gd name="T12" fmla="*/ 61 w 495"/>
              <a:gd name="T13" fmla="*/ 140 h 299"/>
              <a:gd name="T14" fmla="*/ 0 w 495"/>
              <a:gd name="T15" fmla="*/ 218 h 299"/>
              <a:gd name="T16" fmla="*/ 81 w 495"/>
              <a:gd name="T17" fmla="*/ 299 h 299"/>
              <a:gd name="T18" fmla="*/ 414 w 495"/>
              <a:gd name="T19" fmla="*/ 299 h 299"/>
              <a:gd name="T20" fmla="*/ 495 w 495"/>
              <a:gd name="T21" fmla="*/ 218 h 299"/>
              <a:gd name="T22" fmla="*/ 453 w 495"/>
              <a:gd name="T23" fmla="*/ 14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5" h="299">
                <a:moveTo>
                  <a:pt x="453" y="148"/>
                </a:moveTo>
                <a:cubicBezTo>
                  <a:pt x="453" y="98"/>
                  <a:pt x="413" y="57"/>
                  <a:pt x="363" y="57"/>
                </a:cubicBezTo>
                <a:cubicBezTo>
                  <a:pt x="359" y="57"/>
                  <a:pt x="355" y="58"/>
                  <a:pt x="351" y="58"/>
                </a:cubicBezTo>
                <a:cubicBezTo>
                  <a:pt x="331" y="23"/>
                  <a:pt x="293" y="0"/>
                  <a:pt x="250" y="0"/>
                </a:cubicBezTo>
                <a:cubicBezTo>
                  <a:pt x="194" y="0"/>
                  <a:pt x="147" y="39"/>
                  <a:pt x="135" y="91"/>
                </a:cubicBezTo>
                <a:cubicBezTo>
                  <a:pt x="131" y="91"/>
                  <a:pt x="128" y="90"/>
                  <a:pt x="124" y="90"/>
                </a:cubicBezTo>
                <a:cubicBezTo>
                  <a:pt x="94" y="90"/>
                  <a:pt x="68" y="112"/>
                  <a:pt x="61" y="140"/>
                </a:cubicBezTo>
                <a:cubicBezTo>
                  <a:pt x="26" y="149"/>
                  <a:pt x="0" y="180"/>
                  <a:pt x="0" y="218"/>
                </a:cubicBezTo>
                <a:cubicBezTo>
                  <a:pt x="0" y="263"/>
                  <a:pt x="37" y="299"/>
                  <a:pt x="81" y="299"/>
                </a:cubicBezTo>
                <a:cubicBezTo>
                  <a:pt x="414" y="299"/>
                  <a:pt x="414" y="299"/>
                  <a:pt x="414" y="299"/>
                </a:cubicBezTo>
                <a:cubicBezTo>
                  <a:pt x="459" y="299"/>
                  <a:pt x="495" y="263"/>
                  <a:pt x="495" y="218"/>
                </a:cubicBezTo>
                <a:cubicBezTo>
                  <a:pt x="495" y="188"/>
                  <a:pt x="478" y="162"/>
                  <a:pt x="453" y="148"/>
                </a:cubicBezTo>
                <a:close/>
              </a:path>
            </a:pathLst>
          </a:custGeom>
          <a:solidFill>
            <a:srgbClr val="C70216">
              <a:alpha val="57000"/>
            </a:srgbClr>
          </a:solidFill>
          <a:ln>
            <a:noFill/>
          </a:ln>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111" name="文本框 110"/>
          <p:cNvSpPr txBox="1"/>
          <p:nvPr/>
        </p:nvSpPr>
        <p:spPr>
          <a:xfrm>
            <a:off x="708025" y="1892210"/>
            <a:ext cx="2799164" cy="609398"/>
          </a:xfrm>
          <a:prstGeom prst="rect">
            <a:avLst/>
          </a:prstGeom>
          <a:noFill/>
        </p:spPr>
        <p:txBody>
          <a:bodyPr wrap="none" rtlCol="0">
            <a:spAutoFit/>
          </a:bodyPr>
          <a:lstStyle/>
          <a:p>
            <a:pPr>
              <a:lnSpc>
                <a:spcPct val="70000"/>
              </a:lnSpc>
            </a:pPr>
            <a:r>
              <a:rPr lang="en-US" altLang="zh-CN" sz="2400" b="1" dirty="0" smtClean="0">
                <a:latin typeface="Agency FB" panose="020B0503020202020204" pitchFamily="34" charset="0"/>
              </a:rPr>
              <a:t>CLOUD ANALYSIS</a:t>
            </a:r>
          </a:p>
          <a:p>
            <a:pPr>
              <a:lnSpc>
                <a:spcPct val="70000"/>
              </a:lnSpc>
            </a:pPr>
            <a:r>
              <a:rPr lang="en-US" altLang="zh-CN" sz="2400" b="1" dirty="0" smtClean="0">
                <a:latin typeface="Agency FB" panose="020B0503020202020204" pitchFamily="34" charset="0"/>
              </a:rPr>
              <a:t>HEADING FOR THIS TEXTS</a:t>
            </a:r>
            <a:endParaRPr lang="zh-CN" altLang="en-US" sz="2400" b="1" dirty="0">
              <a:latin typeface="Agency FB" panose="020B0503020202020204" pitchFamily="34" charset="0"/>
            </a:endParaRPr>
          </a:p>
        </p:txBody>
      </p:sp>
      <p:sp>
        <p:nvSpPr>
          <p:cNvPr id="112" name="矩形 111"/>
          <p:cNvSpPr/>
          <p:nvPr/>
        </p:nvSpPr>
        <p:spPr>
          <a:xfrm>
            <a:off x="708025" y="2545070"/>
            <a:ext cx="6143412" cy="867930"/>
          </a:xfrm>
          <a:prstGeom prst="rect">
            <a:avLst/>
          </a:prstGeom>
        </p:spPr>
        <p:txBody>
          <a:bodyPr wrap="square">
            <a:spAutoFit/>
          </a:bodyPr>
          <a:lstStyle/>
          <a:p>
            <a:pPr>
              <a:lnSpc>
                <a:spcPct val="90000"/>
              </a:lnSpc>
            </a:pPr>
            <a:r>
              <a:rPr lang="en-US" altLang="zh-CN" sz="1400" dirty="0">
                <a:solidFill>
                  <a:schemeClr val="tx1">
                    <a:lumMod val="85000"/>
                    <a:lumOff val="15000"/>
                  </a:schemeClr>
                </a:solidFill>
                <a:latin typeface="Agency FB" panose="020B0503020202020204" pitchFamily="34" charset="0"/>
              </a:rPr>
              <a:t>But all sunshine without shade, all pleasure without pain, is not life at all</a:t>
            </a:r>
            <a:r>
              <a:rPr lang="en-US" altLang="zh-CN" sz="1400" dirty="0" smtClean="0">
                <a:solidFill>
                  <a:schemeClr val="tx1">
                    <a:lumMod val="85000"/>
                    <a:lumOff val="15000"/>
                  </a:schemeClr>
                </a:solidFill>
                <a:latin typeface="Agency FB" panose="020B0503020202020204" pitchFamily="34" charset="0"/>
              </a:rPr>
              <a:t>. Take </a:t>
            </a:r>
            <a:r>
              <a:rPr lang="en-US" altLang="zh-CN" sz="1400" dirty="0">
                <a:solidFill>
                  <a:schemeClr val="tx1">
                    <a:lumMod val="85000"/>
                    <a:lumOff val="15000"/>
                  </a:schemeClr>
                </a:solidFill>
                <a:latin typeface="Agency FB" panose="020B0503020202020204" pitchFamily="34" charset="0"/>
              </a:rPr>
              <a:t>the lot of the happiest - it is a tangled yarn</a:t>
            </a:r>
            <a:r>
              <a:rPr lang="en-US" altLang="zh-CN" sz="1400" dirty="0" smtClean="0">
                <a:solidFill>
                  <a:schemeClr val="tx1">
                    <a:lumMod val="85000"/>
                    <a:lumOff val="15000"/>
                  </a:schemeClr>
                </a:solidFill>
                <a:latin typeface="Agency FB" panose="020B0503020202020204" pitchFamily="34" charset="0"/>
              </a:rPr>
              <a:t>. Bereavements </a:t>
            </a:r>
            <a:r>
              <a:rPr lang="en-US" altLang="zh-CN" sz="1400" dirty="0">
                <a:solidFill>
                  <a:schemeClr val="tx1">
                    <a:lumMod val="85000"/>
                    <a:lumOff val="15000"/>
                  </a:schemeClr>
                </a:solidFill>
                <a:latin typeface="Agency FB" panose="020B0503020202020204" pitchFamily="34" charset="0"/>
              </a:rPr>
              <a:t>and blessings</a:t>
            </a:r>
            <a:r>
              <a:rPr lang="en-US" altLang="zh-CN" sz="1400" dirty="0" smtClean="0">
                <a:solidFill>
                  <a:schemeClr val="tx1">
                    <a:lumMod val="85000"/>
                    <a:lumOff val="15000"/>
                  </a:schemeClr>
                </a:solidFill>
                <a:latin typeface="Agency FB" panose="020B0503020202020204" pitchFamily="34" charset="0"/>
              </a:rPr>
              <a:t>, one </a:t>
            </a:r>
            <a:r>
              <a:rPr lang="en-US" altLang="zh-CN" sz="1400" dirty="0">
                <a:solidFill>
                  <a:schemeClr val="tx1">
                    <a:lumMod val="85000"/>
                    <a:lumOff val="15000"/>
                  </a:schemeClr>
                </a:solidFill>
                <a:latin typeface="Agency FB" panose="020B0503020202020204" pitchFamily="34" charset="0"/>
              </a:rPr>
              <a:t>following another, make us sad and blessed by turns</a:t>
            </a:r>
            <a:r>
              <a:rPr lang="en-US" altLang="zh-CN" sz="1400" dirty="0" smtClean="0">
                <a:solidFill>
                  <a:schemeClr val="tx1">
                    <a:lumMod val="85000"/>
                    <a:lumOff val="15000"/>
                  </a:schemeClr>
                </a:solidFill>
                <a:latin typeface="Agency FB" panose="020B0503020202020204" pitchFamily="34" charset="0"/>
              </a:rPr>
              <a:t>. pleasure without pain, is not life at all. Take the lot of the happiest - it is a tangled yarn. Bereavements and blessings, one following another, make us following another, make us sad and blessed by </a:t>
            </a:r>
            <a:endParaRPr lang="zh-CN" altLang="en-US" sz="1400" dirty="0">
              <a:solidFill>
                <a:schemeClr val="tx1">
                  <a:lumMod val="85000"/>
                  <a:lumOff val="15000"/>
                </a:schemeClr>
              </a:solidFill>
              <a:latin typeface="Agency FB" panose="020B0503020202020204" pitchFamily="34" charset="0"/>
            </a:endParaRPr>
          </a:p>
        </p:txBody>
      </p:sp>
      <p:cxnSp>
        <p:nvCxnSpPr>
          <p:cNvPr id="113" name="直接连接符 112"/>
          <p:cNvCxnSpPr/>
          <p:nvPr/>
        </p:nvCxnSpPr>
        <p:spPr>
          <a:xfrm>
            <a:off x="819095" y="2531215"/>
            <a:ext cx="3186545" cy="0"/>
          </a:xfrm>
          <a:prstGeom prst="line">
            <a:avLst/>
          </a:prstGeom>
          <a:ln w="22225">
            <a:solidFill>
              <a:srgbClr val="C70216"/>
            </a:solidFill>
          </a:ln>
        </p:spPr>
        <p:style>
          <a:lnRef idx="1">
            <a:schemeClr val="accent1"/>
          </a:lnRef>
          <a:fillRef idx="0">
            <a:schemeClr val="accent1"/>
          </a:fillRef>
          <a:effectRef idx="0">
            <a:schemeClr val="accent1"/>
          </a:effectRef>
          <a:fontRef idx="minor">
            <a:schemeClr val="tx1"/>
          </a:fontRef>
        </p:style>
      </p:cxnSp>
      <p:grpSp>
        <p:nvGrpSpPr>
          <p:cNvPr id="114" name="组合 113"/>
          <p:cNvGrpSpPr/>
          <p:nvPr/>
        </p:nvGrpSpPr>
        <p:grpSpPr>
          <a:xfrm>
            <a:off x="949932" y="4089069"/>
            <a:ext cx="5529725" cy="814788"/>
            <a:chOff x="919452" y="3941749"/>
            <a:chExt cx="5529725" cy="814788"/>
          </a:xfrm>
        </p:grpSpPr>
        <p:sp>
          <p:nvSpPr>
            <p:cNvPr id="115" name="椭圆 114"/>
            <p:cNvSpPr/>
            <p:nvPr/>
          </p:nvSpPr>
          <p:spPr>
            <a:xfrm>
              <a:off x="1760603" y="4193533"/>
              <a:ext cx="311220" cy="311220"/>
            </a:xfrm>
            <a:prstGeom prst="ellipse">
              <a:avLst/>
            </a:prstGeom>
            <a:solidFill>
              <a:schemeClr val="bg2">
                <a:lumMod val="90000"/>
              </a:schemeClr>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sp>
          <p:nvSpPr>
            <p:cNvPr id="116" name="椭圆 115"/>
            <p:cNvSpPr/>
            <p:nvPr/>
          </p:nvSpPr>
          <p:spPr>
            <a:xfrm>
              <a:off x="2939338" y="4193533"/>
              <a:ext cx="311220" cy="311220"/>
            </a:xfrm>
            <a:prstGeom prst="ellipse">
              <a:avLst/>
            </a:prstGeom>
            <a:solidFill>
              <a:schemeClr val="bg2">
                <a:lumMod val="90000"/>
              </a:schemeClr>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sp>
          <p:nvSpPr>
            <p:cNvPr id="117" name="椭圆 116"/>
            <p:cNvSpPr/>
            <p:nvPr/>
          </p:nvSpPr>
          <p:spPr>
            <a:xfrm>
              <a:off x="4118072" y="4193533"/>
              <a:ext cx="311220" cy="311220"/>
            </a:xfrm>
            <a:prstGeom prst="ellipse">
              <a:avLst/>
            </a:prstGeom>
            <a:solidFill>
              <a:schemeClr val="bg2">
                <a:lumMod val="90000"/>
              </a:schemeClr>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sp>
          <p:nvSpPr>
            <p:cNvPr id="118" name="椭圆 117"/>
            <p:cNvSpPr/>
            <p:nvPr/>
          </p:nvSpPr>
          <p:spPr>
            <a:xfrm>
              <a:off x="5296807" y="4193533"/>
              <a:ext cx="311220" cy="311220"/>
            </a:xfrm>
            <a:prstGeom prst="ellipse">
              <a:avLst/>
            </a:prstGeom>
            <a:solidFill>
              <a:schemeClr val="bg2">
                <a:lumMod val="90000"/>
              </a:schemeClr>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grpSp>
          <p:nvGrpSpPr>
            <p:cNvPr id="119" name="组合 118"/>
            <p:cNvGrpSpPr/>
            <p:nvPr/>
          </p:nvGrpSpPr>
          <p:grpSpPr>
            <a:xfrm>
              <a:off x="3276921" y="3941749"/>
              <a:ext cx="814788" cy="814788"/>
              <a:chOff x="5344217" y="2491240"/>
              <a:chExt cx="1503568" cy="1503568"/>
            </a:xfrm>
          </p:grpSpPr>
          <p:sp>
            <p:nvSpPr>
              <p:cNvPr id="145" name="椭圆 144"/>
              <p:cNvSpPr/>
              <p:nvPr/>
            </p:nvSpPr>
            <p:spPr>
              <a:xfrm>
                <a:off x="5344217" y="2491240"/>
                <a:ext cx="1503568" cy="1503568"/>
              </a:xfrm>
              <a:prstGeom prst="ellipse">
                <a:avLst/>
              </a:prstGeom>
              <a:solidFill>
                <a:srgbClr val="C7021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sp>
            <p:nvSpPr>
              <p:cNvPr id="146" name="Freeform 5"/>
              <p:cNvSpPr>
                <a:spLocks/>
              </p:cNvSpPr>
              <p:nvPr/>
            </p:nvSpPr>
            <p:spPr bwMode="auto">
              <a:xfrm>
                <a:off x="5906295" y="3046968"/>
                <a:ext cx="379413" cy="392113"/>
              </a:xfrm>
              <a:custGeom>
                <a:avLst/>
                <a:gdLst>
                  <a:gd name="T0" fmla="*/ 33 w 239"/>
                  <a:gd name="T1" fmla="*/ 104 h 247"/>
                  <a:gd name="T2" fmla="*/ 38 w 239"/>
                  <a:gd name="T3" fmla="*/ 90 h 247"/>
                  <a:gd name="T4" fmla="*/ 40 w 239"/>
                  <a:gd name="T5" fmla="*/ 78 h 247"/>
                  <a:gd name="T6" fmla="*/ 43 w 239"/>
                  <a:gd name="T7" fmla="*/ 64 h 247"/>
                  <a:gd name="T8" fmla="*/ 50 w 239"/>
                  <a:gd name="T9" fmla="*/ 45 h 247"/>
                  <a:gd name="T10" fmla="*/ 61 w 239"/>
                  <a:gd name="T11" fmla="*/ 28 h 247"/>
                  <a:gd name="T12" fmla="*/ 78 w 239"/>
                  <a:gd name="T13" fmla="*/ 14 h 247"/>
                  <a:gd name="T14" fmla="*/ 99 w 239"/>
                  <a:gd name="T15" fmla="*/ 4 h 247"/>
                  <a:gd name="T16" fmla="*/ 125 w 239"/>
                  <a:gd name="T17" fmla="*/ 0 h 247"/>
                  <a:gd name="T18" fmla="*/ 152 w 239"/>
                  <a:gd name="T19" fmla="*/ 4 h 247"/>
                  <a:gd name="T20" fmla="*/ 175 w 239"/>
                  <a:gd name="T21" fmla="*/ 14 h 247"/>
                  <a:gd name="T22" fmla="*/ 189 w 239"/>
                  <a:gd name="T23" fmla="*/ 26 h 247"/>
                  <a:gd name="T24" fmla="*/ 201 w 239"/>
                  <a:gd name="T25" fmla="*/ 43 h 247"/>
                  <a:gd name="T26" fmla="*/ 208 w 239"/>
                  <a:gd name="T27" fmla="*/ 62 h 247"/>
                  <a:gd name="T28" fmla="*/ 213 w 239"/>
                  <a:gd name="T29" fmla="*/ 81 h 247"/>
                  <a:gd name="T30" fmla="*/ 218 w 239"/>
                  <a:gd name="T31" fmla="*/ 95 h 247"/>
                  <a:gd name="T32" fmla="*/ 218 w 239"/>
                  <a:gd name="T33" fmla="*/ 104 h 247"/>
                  <a:gd name="T34" fmla="*/ 220 w 239"/>
                  <a:gd name="T35" fmla="*/ 119 h 247"/>
                  <a:gd name="T36" fmla="*/ 234 w 239"/>
                  <a:gd name="T37" fmla="*/ 140 h 247"/>
                  <a:gd name="T38" fmla="*/ 239 w 239"/>
                  <a:gd name="T39" fmla="*/ 159 h 247"/>
                  <a:gd name="T40" fmla="*/ 239 w 239"/>
                  <a:gd name="T41" fmla="*/ 178 h 247"/>
                  <a:gd name="T42" fmla="*/ 234 w 239"/>
                  <a:gd name="T43" fmla="*/ 190 h 247"/>
                  <a:gd name="T44" fmla="*/ 230 w 239"/>
                  <a:gd name="T45" fmla="*/ 195 h 247"/>
                  <a:gd name="T46" fmla="*/ 225 w 239"/>
                  <a:gd name="T47" fmla="*/ 190 h 247"/>
                  <a:gd name="T48" fmla="*/ 218 w 239"/>
                  <a:gd name="T49" fmla="*/ 176 h 247"/>
                  <a:gd name="T50" fmla="*/ 213 w 239"/>
                  <a:gd name="T51" fmla="*/ 185 h 247"/>
                  <a:gd name="T52" fmla="*/ 201 w 239"/>
                  <a:gd name="T53" fmla="*/ 204 h 247"/>
                  <a:gd name="T54" fmla="*/ 211 w 239"/>
                  <a:gd name="T55" fmla="*/ 216 h 247"/>
                  <a:gd name="T56" fmla="*/ 220 w 239"/>
                  <a:gd name="T57" fmla="*/ 223 h 247"/>
                  <a:gd name="T58" fmla="*/ 220 w 239"/>
                  <a:gd name="T59" fmla="*/ 231 h 247"/>
                  <a:gd name="T60" fmla="*/ 213 w 239"/>
                  <a:gd name="T61" fmla="*/ 238 h 247"/>
                  <a:gd name="T62" fmla="*/ 199 w 239"/>
                  <a:gd name="T63" fmla="*/ 245 h 247"/>
                  <a:gd name="T64" fmla="*/ 178 w 239"/>
                  <a:gd name="T65" fmla="*/ 247 h 247"/>
                  <a:gd name="T66" fmla="*/ 152 w 239"/>
                  <a:gd name="T67" fmla="*/ 242 h 247"/>
                  <a:gd name="T68" fmla="*/ 130 w 239"/>
                  <a:gd name="T69" fmla="*/ 238 h 247"/>
                  <a:gd name="T70" fmla="*/ 118 w 239"/>
                  <a:gd name="T71" fmla="*/ 238 h 247"/>
                  <a:gd name="T72" fmla="*/ 99 w 239"/>
                  <a:gd name="T73" fmla="*/ 247 h 247"/>
                  <a:gd name="T74" fmla="*/ 80 w 239"/>
                  <a:gd name="T75" fmla="*/ 247 h 247"/>
                  <a:gd name="T76" fmla="*/ 52 w 239"/>
                  <a:gd name="T77" fmla="*/ 247 h 247"/>
                  <a:gd name="T78" fmla="*/ 33 w 239"/>
                  <a:gd name="T79" fmla="*/ 240 h 247"/>
                  <a:gd name="T80" fmla="*/ 28 w 239"/>
                  <a:gd name="T81" fmla="*/ 233 h 247"/>
                  <a:gd name="T82" fmla="*/ 28 w 239"/>
                  <a:gd name="T83" fmla="*/ 226 h 247"/>
                  <a:gd name="T84" fmla="*/ 31 w 239"/>
                  <a:gd name="T85" fmla="*/ 219 h 247"/>
                  <a:gd name="T86" fmla="*/ 38 w 239"/>
                  <a:gd name="T87" fmla="*/ 214 h 247"/>
                  <a:gd name="T88" fmla="*/ 47 w 239"/>
                  <a:gd name="T89" fmla="*/ 212 h 247"/>
                  <a:gd name="T90" fmla="*/ 45 w 239"/>
                  <a:gd name="T91" fmla="*/ 207 h 247"/>
                  <a:gd name="T92" fmla="*/ 33 w 239"/>
                  <a:gd name="T93" fmla="*/ 192 h 247"/>
                  <a:gd name="T94" fmla="*/ 26 w 239"/>
                  <a:gd name="T95" fmla="*/ 176 h 247"/>
                  <a:gd name="T96" fmla="*/ 24 w 239"/>
                  <a:gd name="T97" fmla="*/ 173 h 247"/>
                  <a:gd name="T98" fmla="*/ 19 w 239"/>
                  <a:gd name="T99" fmla="*/ 181 h 247"/>
                  <a:gd name="T100" fmla="*/ 9 w 239"/>
                  <a:gd name="T101" fmla="*/ 190 h 247"/>
                  <a:gd name="T102" fmla="*/ 2 w 239"/>
                  <a:gd name="T103" fmla="*/ 190 h 247"/>
                  <a:gd name="T104" fmla="*/ 0 w 239"/>
                  <a:gd name="T105" fmla="*/ 181 h 247"/>
                  <a:gd name="T106" fmla="*/ 0 w 239"/>
                  <a:gd name="T107" fmla="*/ 159 h 247"/>
                  <a:gd name="T108" fmla="*/ 7 w 239"/>
                  <a:gd name="T109" fmla="*/ 140 h 247"/>
                  <a:gd name="T110" fmla="*/ 21 w 239"/>
                  <a:gd name="T111" fmla="*/ 123 h 247"/>
                  <a:gd name="T112" fmla="*/ 33 w 239"/>
                  <a:gd name="T113" fmla="*/ 112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9" h="247">
                    <a:moveTo>
                      <a:pt x="33" y="112"/>
                    </a:moveTo>
                    <a:lnTo>
                      <a:pt x="33" y="112"/>
                    </a:lnTo>
                    <a:lnTo>
                      <a:pt x="33" y="109"/>
                    </a:lnTo>
                    <a:lnTo>
                      <a:pt x="33" y="107"/>
                    </a:lnTo>
                    <a:lnTo>
                      <a:pt x="33" y="107"/>
                    </a:lnTo>
                    <a:lnTo>
                      <a:pt x="33" y="104"/>
                    </a:lnTo>
                    <a:lnTo>
                      <a:pt x="33" y="104"/>
                    </a:lnTo>
                    <a:lnTo>
                      <a:pt x="33" y="102"/>
                    </a:lnTo>
                    <a:lnTo>
                      <a:pt x="33" y="100"/>
                    </a:lnTo>
                    <a:lnTo>
                      <a:pt x="33" y="97"/>
                    </a:lnTo>
                    <a:lnTo>
                      <a:pt x="35" y="95"/>
                    </a:lnTo>
                    <a:lnTo>
                      <a:pt x="35" y="95"/>
                    </a:lnTo>
                    <a:lnTo>
                      <a:pt x="38" y="92"/>
                    </a:lnTo>
                    <a:lnTo>
                      <a:pt x="38" y="90"/>
                    </a:lnTo>
                    <a:lnTo>
                      <a:pt x="38" y="88"/>
                    </a:lnTo>
                    <a:lnTo>
                      <a:pt x="38" y="88"/>
                    </a:lnTo>
                    <a:lnTo>
                      <a:pt x="38" y="85"/>
                    </a:lnTo>
                    <a:lnTo>
                      <a:pt x="38" y="83"/>
                    </a:lnTo>
                    <a:lnTo>
                      <a:pt x="40" y="81"/>
                    </a:lnTo>
                    <a:lnTo>
                      <a:pt x="40" y="81"/>
                    </a:lnTo>
                    <a:lnTo>
                      <a:pt x="40" y="78"/>
                    </a:lnTo>
                    <a:lnTo>
                      <a:pt x="40" y="78"/>
                    </a:lnTo>
                    <a:lnTo>
                      <a:pt x="40" y="76"/>
                    </a:lnTo>
                    <a:lnTo>
                      <a:pt x="40" y="76"/>
                    </a:lnTo>
                    <a:lnTo>
                      <a:pt x="40" y="73"/>
                    </a:lnTo>
                    <a:lnTo>
                      <a:pt x="43" y="71"/>
                    </a:lnTo>
                    <a:lnTo>
                      <a:pt x="43" y="66"/>
                    </a:lnTo>
                    <a:lnTo>
                      <a:pt x="43" y="64"/>
                    </a:lnTo>
                    <a:lnTo>
                      <a:pt x="45" y="59"/>
                    </a:lnTo>
                    <a:lnTo>
                      <a:pt x="45" y="57"/>
                    </a:lnTo>
                    <a:lnTo>
                      <a:pt x="45" y="54"/>
                    </a:lnTo>
                    <a:lnTo>
                      <a:pt x="47" y="52"/>
                    </a:lnTo>
                    <a:lnTo>
                      <a:pt x="47" y="50"/>
                    </a:lnTo>
                    <a:lnTo>
                      <a:pt x="50" y="47"/>
                    </a:lnTo>
                    <a:lnTo>
                      <a:pt x="50" y="45"/>
                    </a:lnTo>
                    <a:lnTo>
                      <a:pt x="52" y="43"/>
                    </a:lnTo>
                    <a:lnTo>
                      <a:pt x="52" y="40"/>
                    </a:lnTo>
                    <a:lnTo>
                      <a:pt x="54" y="38"/>
                    </a:lnTo>
                    <a:lnTo>
                      <a:pt x="54" y="38"/>
                    </a:lnTo>
                    <a:lnTo>
                      <a:pt x="57" y="35"/>
                    </a:lnTo>
                    <a:lnTo>
                      <a:pt x="59" y="33"/>
                    </a:lnTo>
                    <a:lnTo>
                      <a:pt x="61" y="28"/>
                    </a:lnTo>
                    <a:lnTo>
                      <a:pt x="64" y="26"/>
                    </a:lnTo>
                    <a:lnTo>
                      <a:pt x="66" y="23"/>
                    </a:lnTo>
                    <a:lnTo>
                      <a:pt x="69" y="21"/>
                    </a:lnTo>
                    <a:lnTo>
                      <a:pt x="71" y="19"/>
                    </a:lnTo>
                    <a:lnTo>
                      <a:pt x="73" y="16"/>
                    </a:lnTo>
                    <a:lnTo>
                      <a:pt x="76" y="14"/>
                    </a:lnTo>
                    <a:lnTo>
                      <a:pt x="78" y="14"/>
                    </a:lnTo>
                    <a:lnTo>
                      <a:pt x="80" y="12"/>
                    </a:lnTo>
                    <a:lnTo>
                      <a:pt x="85" y="9"/>
                    </a:lnTo>
                    <a:lnTo>
                      <a:pt x="88" y="9"/>
                    </a:lnTo>
                    <a:lnTo>
                      <a:pt x="90" y="7"/>
                    </a:lnTo>
                    <a:lnTo>
                      <a:pt x="92" y="7"/>
                    </a:lnTo>
                    <a:lnTo>
                      <a:pt x="97" y="4"/>
                    </a:lnTo>
                    <a:lnTo>
                      <a:pt x="99" y="4"/>
                    </a:lnTo>
                    <a:lnTo>
                      <a:pt x="104" y="2"/>
                    </a:lnTo>
                    <a:lnTo>
                      <a:pt x="107" y="2"/>
                    </a:lnTo>
                    <a:lnTo>
                      <a:pt x="111" y="2"/>
                    </a:lnTo>
                    <a:lnTo>
                      <a:pt x="114" y="2"/>
                    </a:lnTo>
                    <a:lnTo>
                      <a:pt x="118" y="0"/>
                    </a:lnTo>
                    <a:lnTo>
                      <a:pt x="121" y="0"/>
                    </a:lnTo>
                    <a:lnTo>
                      <a:pt x="125" y="0"/>
                    </a:lnTo>
                    <a:lnTo>
                      <a:pt x="128" y="0"/>
                    </a:lnTo>
                    <a:lnTo>
                      <a:pt x="133" y="0"/>
                    </a:lnTo>
                    <a:lnTo>
                      <a:pt x="135" y="2"/>
                    </a:lnTo>
                    <a:lnTo>
                      <a:pt x="140" y="2"/>
                    </a:lnTo>
                    <a:lnTo>
                      <a:pt x="144" y="2"/>
                    </a:lnTo>
                    <a:lnTo>
                      <a:pt x="147" y="2"/>
                    </a:lnTo>
                    <a:lnTo>
                      <a:pt x="152" y="4"/>
                    </a:lnTo>
                    <a:lnTo>
                      <a:pt x="154" y="4"/>
                    </a:lnTo>
                    <a:lnTo>
                      <a:pt x="159" y="4"/>
                    </a:lnTo>
                    <a:lnTo>
                      <a:pt x="161" y="7"/>
                    </a:lnTo>
                    <a:lnTo>
                      <a:pt x="166" y="9"/>
                    </a:lnTo>
                    <a:lnTo>
                      <a:pt x="168" y="9"/>
                    </a:lnTo>
                    <a:lnTo>
                      <a:pt x="173" y="12"/>
                    </a:lnTo>
                    <a:lnTo>
                      <a:pt x="175" y="14"/>
                    </a:lnTo>
                    <a:lnTo>
                      <a:pt x="178" y="16"/>
                    </a:lnTo>
                    <a:lnTo>
                      <a:pt x="180" y="16"/>
                    </a:lnTo>
                    <a:lnTo>
                      <a:pt x="182" y="19"/>
                    </a:lnTo>
                    <a:lnTo>
                      <a:pt x="182" y="19"/>
                    </a:lnTo>
                    <a:lnTo>
                      <a:pt x="187" y="21"/>
                    </a:lnTo>
                    <a:lnTo>
                      <a:pt x="187" y="23"/>
                    </a:lnTo>
                    <a:lnTo>
                      <a:pt x="189" y="26"/>
                    </a:lnTo>
                    <a:lnTo>
                      <a:pt x="192" y="28"/>
                    </a:lnTo>
                    <a:lnTo>
                      <a:pt x="194" y="31"/>
                    </a:lnTo>
                    <a:lnTo>
                      <a:pt x="197" y="33"/>
                    </a:lnTo>
                    <a:lnTo>
                      <a:pt x="197" y="35"/>
                    </a:lnTo>
                    <a:lnTo>
                      <a:pt x="199" y="38"/>
                    </a:lnTo>
                    <a:lnTo>
                      <a:pt x="201" y="40"/>
                    </a:lnTo>
                    <a:lnTo>
                      <a:pt x="201" y="43"/>
                    </a:lnTo>
                    <a:lnTo>
                      <a:pt x="204" y="47"/>
                    </a:lnTo>
                    <a:lnTo>
                      <a:pt x="204" y="50"/>
                    </a:lnTo>
                    <a:lnTo>
                      <a:pt x="206" y="52"/>
                    </a:lnTo>
                    <a:lnTo>
                      <a:pt x="206" y="54"/>
                    </a:lnTo>
                    <a:lnTo>
                      <a:pt x="206" y="57"/>
                    </a:lnTo>
                    <a:lnTo>
                      <a:pt x="208" y="59"/>
                    </a:lnTo>
                    <a:lnTo>
                      <a:pt x="208" y="62"/>
                    </a:lnTo>
                    <a:lnTo>
                      <a:pt x="208" y="64"/>
                    </a:lnTo>
                    <a:lnTo>
                      <a:pt x="211" y="69"/>
                    </a:lnTo>
                    <a:lnTo>
                      <a:pt x="211" y="73"/>
                    </a:lnTo>
                    <a:lnTo>
                      <a:pt x="211" y="76"/>
                    </a:lnTo>
                    <a:lnTo>
                      <a:pt x="211" y="81"/>
                    </a:lnTo>
                    <a:lnTo>
                      <a:pt x="211" y="81"/>
                    </a:lnTo>
                    <a:lnTo>
                      <a:pt x="213" y="81"/>
                    </a:lnTo>
                    <a:lnTo>
                      <a:pt x="213" y="83"/>
                    </a:lnTo>
                    <a:lnTo>
                      <a:pt x="216" y="85"/>
                    </a:lnTo>
                    <a:lnTo>
                      <a:pt x="216" y="88"/>
                    </a:lnTo>
                    <a:lnTo>
                      <a:pt x="216" y="88"/>
                    </a:lnTo>
                    <a:lnTo>
                      <a:pt x="218" y="90"/>
                    </a:lnTo>
                    <a:lnTo>
                      <a:pt x="218" y="92"/>
                    </a:lnTo>
                    <a:lnTo>
                      <a:pt x="218" y="95"/>
                    </a:lnTo>
                    <a:lnTo>
                      <a:pt x="218" y="97"/>
                    </a:lnTo>
                    <a:lnTo>
                      <a:pt x="220" y="97"/>
                    </a:lnTo>
                    <a:lnTo>
                      <a:pt x="220" y="100"/>
                    </a:lnTo>
                    <a:lnTo>
                      <a:pt x="220" y="102"/>
                    </a:lnTo>
                    <a:lnTo>
                      <a:pt x="220" y="102"/>
                    </a:lnTo>
                    <a:lnTo>
                      <a:pt x="220" y="104"/>
                    </a:lnTo>
                    <a:lnTo>
                      <a:pt x="218" y="104"/>
                    </a:lnTo>
                    <a:lnTo>
                      <a:pt x="218" y="109"/>
                    </a:lnTo>
                    <a:lnTo>
                      <a:pt x="218" y="109"/>
                    </a:lnTo>
                    <a:lnTo>
                      <a:pt x="218" y="112"/>
                    </a:lnTo>
                    <a:lnTo>
                      <a:pt x="218" y="112"/>
                    </a:lnTo>
                    <a:lnTo>
                      <a:pt x="218" y="112"/>
                    </a:lnTo>
                    <a:lnTo>
                      <a:pt x="218" y="114"/>
                    </a:lnTo>
                    <a:lnTo>
                      <a:pt x="220" y="119"/>
                    </a:lnTo>
                    <a:lnTo>
                      <a:pt x="223" y="121"/>
                    </a:lnTo>
                    <a:lnTo>
                      <a:pt x="225" y="123"/>
                    </a:lnTo>
                    <a:lnTo>
                      <a:pt x="227" y="128"/>
                    </a:lnTo>
                    <a:lnTo>
                      <a:pt x="227" y="131"/>
                    </a:lnTo>
                    <a:lnTo>
                      <a:pt x="230" y="133"/>
                    </a:lnTo>
                    <a:lnTo>
                      <a:pt x="232" y="138"/>
                    </a:lnTo>
                    <a:lnTo>
                      <a:pt x="234" y="140"/>
                    </a:lnTo>
                    <a:lnTo>
                      <a:pt x="234" y="142"/>
                    </a:lnTo>
                    <a:lnTo>
                      <a:pt x="234" y="145"/>
                    </a:lnTo>
                    <a:lnTo>
                      <a:pt x="237" y="147"/>
                    </a:lnTo>
                    <a:lnTo>
                      <a:pt x="237" y="150"/>
                    </a:lnTo>
                    <a:lnTo>
                      <a:pt x="237" y="152"/>
                    </a:lnTo>
                    <a:lnTo>
                      <a:pt x="239" y="154"/>
                    </a:lnTo>
                    <a:lnTo>
                      <a:pt x="239" y="159"/>
                    </a:lnTo>
                    <a:lnTo>
                      <a:pt x="239" y="164"/>
                    </a:lnTo>
                    <a:lnTo>
                      <a:pt x="239" y="169"/>
                    </a:lnTo>
                    <a:lnTo>
                      <a:pt x="239" y="171"/>
                    </a:lnTo>
                    <a:lnTo>
                      <a:pt x="239" y="171"/>
                    </a:lnTo>
                    <a:lnTo>
                      <a:pt x="239" y="173"/>
                    </a:lnTo>
                    <a:lnTo>
                      <a:pt x="239" y="176"/>
                    </a:lnTo>
                    <a:lnTo>
                      <a:pt x="239" y="178"/>
                    </a:lnTo>
                    <a:lnTo>
                      <a:pt x="239" y="183"/>
                    </a:lnTo>
                    <a:lnTo>
                      <a:pt x="239" y="185"/>
                    </a:lnTo>
                    <a:lnTo>
                      <a:pt x="237" y="185"/>
                    </a:lnTo>
                    <a:lnTo>
                      <a:pt x="237" y="188"/>
                    </a:lnTo>
                    <a:lnTo>
                      <a:pt x="237" y="188"/>
                    </a:lnTo>
                    <a:lnTo>
                      <a:pt x="237" y="190"/>
                    </a:lnTo>
                    <a:lnTo>
                      <a:pt x="234" y="190"/>
                    </a:lnTo>
                    <a:lnTo>
                      <a:pt x="234" y="190"/>
                    </a:lnTo>
                    <a:lnTo>
                      <a:pt x="234" y="192"/>
                    </a:lnTo>
                    <a:lnTo>
                      <a:pt x="232" y="192"/>
                    </a:lnTo>
                    <a:lnTo>
                      <a:pt x="232" y="192"/>
                    </a:lnTo>
                    <a:lnTo>
                      <a:pt x="232" y="192"/>
                    </a:lnTo>
                    <a:lnTo>
                      <a:pt x="230" y="195"/>
                    </a:lnTo>
                    <a:lnTo>
                      <a:pt x="230" y="195"/>
                    </a:lnTo>
                    <a:lnTo>
                      <a:pt x="230" y="195"/>
                    </a:lnTo>
                    <a:lnTo>
                      <a:pt x="230" y="192"/>
                    </a:lnTo>
                    <a:lnTo>
                      <a:pt x="227" y="192"/>
                    </a:lnTo>
                    <a:lnTo>
                      <a:pt x="227" y="192"/>
                    </a:lnTo>
                    <a:lnTo>
                      <a:pt x="227" y="192"/>
                    </a:lnTo>
                    <a:lnTo>
                      <a:pt x="225" y="192"/>
                    </a:lnTo>
                    <a:lnTo>
                      <a:pt x="225" y="190"/>
                    </a:lnTo>
                    <a:lnTo>
                      <a:pt x="225" y="190"/>
                    </a:lnTo>
                    <a:lnTo>
                      <a:pt x="223" y="188"/>
                    </a:lnTo>
                    <a:lnTo>
                      <a:pt x="223" y="185"/>
                    </a:lnTo>
                    <a:lnTo>
                      <a:pt x="220" y="185"/>
                    </a:lnTo>
                    <a:lnTo>
                      <a:pt x="220" y="183"/>
                    </a:lnTo>
                    <a:lnTo>
                      <a:pt x="218" y="181"/>
                    </a:lnTo>
                    <a:lnTo>
                      <a:pt x="218" y="176"/>
                    </a:lnTo>
                    <a:lnTo>
                      <a:pt x="216" y="176"/>
                    </a:lnTo>
                    <a:lnTo>
                      <a:pt x="216" y="176"/>
                    </a:lnTo>
                    <a:lnTo>
                      <a:pt x="216" y="178"/>
                    </a:lnTo>
                    <a:lnTo>
                      <a:pt x="216" y="178"/>
                    </a:lnTo>
                    <a:lnTo>
                      <a:pt x="216" y="178"/>
                    </a:lnTo>
                    <a:lnTo>
                      <a:pt x="213" y="183"/>
                    </a:lnTo>
                    <a:lnTo>
                      <a:pt x="213" y="185"/>
                    </a:lnTo>
                    <a:lnTo>
                      <a:pt x="211" y="192"/>
                    </a:lnTo>
                    <a:lnTo>
                      <a:pt x="208" y="195"/>
                    </a:lnTo>
                    <a:lnTo>
                      <a:pt x="206" y="197"/>
                    </a:lnTo>
                    <a:lnTo>
                      <a:pt x="204" y="200"/>
                    </a:lnTo>
                    <a:lnTo>
                      <a:pt x="204" y="202"/>
                    </a:lnTo>
                    <a:lnTo>
                      <a:pt x="201" y="204"/>
                    </a:lnTo>
                    <a:lnTo>
                      <a:pt x="201" y="204"/>
                    </a:lnTo>
                    <a:lnTo>
                      <a:pt x="197" y="209"/>
                    </a:lnTo>
                    <a:lnTo>
                      <a:pt x="199" y="209"/>
                    </a:lnTo>
                    <a:lnTo>
                      <a:pt x="199" y="209"/>
                    </a:lnTo>
                    <a:lnTo>
                      <a:pt x="199" y="209"/>
                    </a:lnTo>
                    <a:lnTo>
                      <a:pt x="206" y="212"/>
                    </a:lnTo>
                    <a:lnTo>
                      <a:pt x="208" y="214"/>
                    </a:lnTo>
                    <a:lnTo>
                      <a:pt x="211" y="216"/>
                    </a:lnTo>
                    <a:lnTo>
                      <a:pt x="213" y="216"/>
                    </a:lnTo>
                    <a:lnTo>
                      <a:pt x="216" y="219"/>
                    </a:lnTo>
                    <a:lnTo>
                      <a:pt x="218" y="221"/>
                    </a:lnTo>
                    <a:lnTo>
                      <a:pt x="218" y="221"/>
                    </a:lnTo>
                    <a:lnTo>
                      <a:pt x="218" y="223"/>
                    </a:lnTo>
                    <a:lnTo>
                      <a:pt x="220" y="223"/>
                    </a:lnTo>
                    <a:lnTo>
                      <a:pt x="220" y="223"/>
                    </a:lnTo>
                    <a:lnTo>
                      <a:pt x="220" y="226"/>
                    </a:lnTo>
                    <a:lnTo>
                      <a:pt x="220" y="226"/>
                    </a:lnTo>
                    <a:lnTo>
                      <a:pt x="220" y="228"/>
                    </a:lnTo>
                    <a:lnTo>
                      <a:pt x="220" y="228"/>
                    </a:lnTo>
                    <a:lnTo>
                      <a:pt x="220" y="231"/>
                    </a:lnTo>
                    <a:lnTo>
                      <a:pt x="220" y="231"/>
                    </a:lnTo>
                    <a:lnTo>
                      <a:pt x="220" y="231"/>
                    </a:lnTo>
                    <a:lnTo>
                      <a:pt x="220" y="233"/>
                    </a:lnTo>
                    <a:lnTo>
                      <a:pt x="218" y="233"/>
                    </a:lnTo>
                    <a:lnTo>
                      <a:pt x="218" y="235"/>
                    </a:lnTo>
                    <a:lnTo>
                      <a:pt x="218" y="235"/>
                    </a:lnTo>
                    <a:lnTo>
                      <a:pt x="216" y="238"/>
                    </a:lnTo>
                    <a:lnTo>
                      <a:pt x="216" y="238"/>
                    </a:lnTo>
                    <a:lnTo>
                      <a:pt x="213" y="238"/>
                    </a:lnTo>
                    <a:lnTo>
                      <a:pt x="211" y="240"/>
                    </a:lnTo>
                    <a:lnTo>
                      <a:pt x="211" y="240"/>
                    </a:lnTo>
                    <a:lnTo>
                      <a:pt x="208" y="242"/>
                    </a:lnTo>
                    <a:lnTo>
                      <a:pt x="206" y="242"/>
                    </a:lnTo>
                    <a:lnTo>
                      <a:pt x="204" y="242"/>
                    </a:lnTo>
                    <a:lnTo>
                      <a:pt x="204" y="242"/>
                    </a:lnTo>
                    <a:lnTo>
                      <a:pt x="199" y="245"/>
                    </a:lnTo>
                    <a:lnTo>
                      <a:pt x="197" y="245"/>
                    </a:lnTo>
                    <a:lnTo>
                      <a:pt x="194" y="245"/>
                    </a:lnTo>
                    <a:lnTo>
                      <a:pt x="192" y="245"/>
                    </a:lnTo>
                    <a:lnTo>
                      <a:pt x="187" y="245"/>
                    </a:lnTo>
                    <a:lnTo>
                      <a:pt x="185" y="247"/>
                    </a:lnTo>
                    <a:lnTo>
                      <a:pt x="180" y="247"/>
                    </a:lnTo>
                    <a:lnTo>
                      <a:pt x="178" y="247"/>
                    </a:lnTo>
                    <a:lnTo>
                      <a:pt x="173" y="247"/>
                    </a:lnTo>
                    <a:lnTo>
                      <a:pt x="171" y="247"/>
                    </a:lnTo>
                    <a:lnTo>
                      <a:pt x="166" y="245"/>
                    </a:lnTo>
                    <a:lnTo>
                      <a:pt x="163" y="245"/>
                    </a:lnTo>
                    <a:lnTo>
                      <a:pt x="159" y="245"/>
                    </a:lnTo>
                    <a:lnTo>
                      <a:pt x="154" y="245"/>
                    </a:lnTo>
                    <a:lnTo>
                      <a:pt x="152" y="242"/>
                    </a:lnTo>
                    <a:lnTo>
                      <a:pt x="147" y="242"/>
                    </a:lnTo>
                    <a:lnTo>
                      <a:pt x="144" y="242"/>
                    </a:lnTo>
                    <a:lnTo>
                      <a:pt x="140" y="240"/>
                    </a:lnTo>
                    <a:lnTo>
                      <a:pt x="135" y="240"/>
                    </a:lnTo>
                    <a:lnTo>
                      <a:pt x="135" y="238"/>
                    </a:lnTo>
                    <a:lnTo>
                      <a:pt x="133" y="238"/>
                    </a:lnTo>
                    <a:lnTo>
                      <a:pt x="130" y="238"/>
                    </a:lnTo>
                    <a:lnTo>
                      <a:pt x="130" y="238"/>
                    </a:lnTo>
                    <a:lnTo>
                      <a:pt x="128" y="238"/>
                    </a:lnTo>
                    <a:lnTo>
                      <a:pt x="128" y="238"/>
                    </a:lnTo>
                    <a:lnTo>
                      <a:pt x="123" y="238"/>
                    </a:lnTo>
                    <a:lnTo>
                      <a:pt x="121" y="238"/>
                    </a:lnTo>
                    <a:lnTo>
                      <a:pt x="118" y="235"/>
                    </a:lnTo>
                    <a:lnTo>
                      <a:pt x="118" y="238"/>
                    </a:lnTo>
                    <a:lnTo>
                      <a:pt x="116" y="240"/>
                    </a:lnTo>
                    <a:lnTo>
                      <a:pt x="114" y="240"/>
                    </a:lnTo>
                    <a:lnTo>
                      <a:pt x="109" y="242"/>
                    </a:lnTo>
                    <a:lnTo>
                      <a:pt x="109" y="242"/>
                    </a:lnTo>
                    <a:lnTo>
                      <a:pt x="107" y="245"/>
                    </a:lnTo>
                    <a:lnTo>
                      <a:pt x="102" y="245"/>
                    </a:lnTo>
                    <a:lnTo>
                      <a:pt x="99" y="247"/>
                    </a:lnTo>
                    <a:lnTo>
                      <a:pt x="97" y="247"/>
                    </a:lnTo>
                    <a:lnTo>
                      <a:pt x="95" y="247"/>
                    </a:lnTo>
                    <a:lnTo>
                      <a:pt x="92" y="247"/>
                    </a:lnTo>
                    <a:lnTo>
                      <a:pt x="90" y="247"/>
                    </a:lnTo>
                    <a:lnTo>
                      <a:pt x="88" y="247"/>
                    </a:lnTo>
                    <a:lnTo>
                      <a:pt x="85" y="247"/>
                    </a:lnTo>
                    <a:lnTo>
                      <a:pt x="80" y="247"/>
                    </a:lnTo>
                    <a:lnTo>
                      <a:pt x="78" y="247"/>
                    </a:lnTo>
                    <a:lnTo>
                      <a:pt x="73" y="247"/>
                    </a:lnTo>
                    <a:lnTo>
                      <a:pt x="66" y="247"/>
                    </a:lnTo>
                    <a:lnTo>
                      <a:pt x="61" y="247"/>
                    </a:lnTo>
                    <a:lnTo>
                      <a:pt x="57" y="247"/>
                    </a:lnTo>
                    <a:lnTo>
                      <a:pt x="54" y="247"/>
                    </a:lnTo>
                    <a:lnTo>
                      <a:pt x="52" y="247"/>
                    </a:lnTo>
                    <a:lnTo>
                      <a:pt x="47" y="245"/>
                    </a:lnTo>
                    <a:lnTo>
                      <a:pt x="45" y="245"/>
                    </a:lnTo>
                    <a:lnTo>
                      <a:pt x="43" y="245"/>
                    </a:lnTo>
                    <a:lnTo>
                      <a:pt x="40" y="242"/>
                    </a:lnTo>
                    <a:lnTo>
                      <a:pt x="38" y="242"/>
                    </a:lnTo>
                    <a:lnTo>
                      <a:pt x="35" y="240"/>
                    </a:lnTo>
                    <a:lnTo>
                      <a:pt x="33" y="240"/>
                    </a:lnTo>
                    <a:lnTo>
                      <a:pt x="33" y="238"/>
                    </a:lnTo>
                    <a:lnTo>
                      <a:pt x="31" y="238"/>
                    </a:lnTo>
                    <a:lnTo>
                      <a:pt x="31" y="238"/>
                    </a:lnTo>
                    <a:lnTo>
                      <a:pt x="31" y="235"/>
                    </a:lnTo>
                    <a:lnTo>
                      <a:pt x="31" y="235"/>
                    </a:lnTo>
                    <a:lnTo>
                      <a:pt x="28" y="235"/>
                    </a:lnTo>
                    <a:lnTo>
                      <a:pt x="28" y="233"/>
                    </a:lnTo>
                    <a:lnTo>
                      <a:pt x="28" y="233"/>
                    </a:lnTo>
                    <a:lnTo>
                      <a:pt x="28" y="231"/>
                    </a:lnTo>
                    <a:lnTo>
                      <a:pt x="28" y="231"/>
                    </a:lnTo>
                    <a:lnTo>
                      <a:pt x="28" y="231"/>
                    </a:lnTo>
                    <a:lnTo>
                      <a:pt x="28" y="228"/>
                    </a:lnTo>
                    <a:lnTo>
                      <a:pt x="28" y="228"/>
                    </a:lnTo>
                    <a:lnTo>
                      <a:pt x="28" y="226"/>
                    </a:lnTo>
                    <a:lnTo>
                      <a:pt x="28" y="226"/>
                    </a:lnTo>
                    <a:lnTo>
                      <a:pt x="28" y="223"/>
                    </a:lnTo>
                    <a:lnTo>
                      <a:pt x="28" y="223"/>
                    </a:lnTo>
                    <a:lnTo>
                      <a:pt x="28" y="221"/>
                    </a:lnTo>
                    <a:lnTo>
                      <a:pt x="28" y="221"/>
                    </a:lnTo>
                    <a:lnTo>
                      <a:pt x="31" y="219"/>
                    </a:lnTo>
                    <a:lnTo>
                      <a:pt x="31" y="219"/>
                    </a:lnTo>
                    <a:lnTo>
                      <a:pt x="31" y="219"/>
                    </a:lnTo>
                    <a:lnTo>
                      <a:pt x="33" y="216"/>
                    </a:lnTo>
                    <a:lnTo>
                      <a:pt x="33" y="216"/>
                    </a:lnTo>
                    <a:lnTo>
                      <a:pt x="33" y="216"/>
                    </a:lnTo>
                    <a:lnTo>
                      <a:pt x="35" y="214"/>
                    </a:lnTo>
                    <a:lnTo>
                      <a:pt x="35" y="214"/>
                    </a:lnTo>
                    <a:lnTo>
                      <a:pt x="38" y="214"/>
                    </a:lnTo>
                    <a:lnTo>
                      <a:pt x="38" y="214"/>
                    </a:lnTo>
                    <a:lnTo>
                      <a:pt x="40" y="212"/>
                    </a:lnTo>
                    <a:lnTo>
                      <a:pt x="40" y="212"/>
                    </a:lnTo>
                    <a:lnTo>
                      <a:pt x="43" y="212"/>
                    </a:lnTo>
                    <a:lnTo>
                      <a:pt x="45" y="212"/>
                    </a:lnTo>
                    <a:lnTo>
                      <a:pt x="47" y="212"/>
                    </a:lnTo>
                    <a:lnTo>
                      <a:pt x="47" y="212"/>
                    </a:lnTo>
                    <a:lnTo>
                      <a:pt x="50" y="212"/>
                    </a:lnTo>
                    <a:lnTo>
                      <a:pt x="50" y="212"/>
                    </a:lnTo>
                    <a:lnTo>
                      <a:pt x="50" y="212"/>
                    </a:lnTo>
                    <a:lnTo>
                      <a:pt x="50" y="209"/>
                    </a:lnTo>
                    <a:lnTo>
                      <a:pt x="50" y="209"/>
                    </a:lnTo>
                    <a:lnTo>
                      <a:pt x="47" y="209"/>
                    </a:lnTo>
                    <a:lnTo>
                      <a:pt x="45" y="207"/>
                    </a:lnTo>
                    <a:lnTo>
                      <a:pt x="43" y="204"/>
                    </a:lnTo>
                    <a:lnTo>
                      <a:pt x="40" y="204"/>
                    </a:lnTo>
                    <a:lnTo>
                      <a:pt x="40" y="202"/>
                    </a:lnTo>
                    <a:lnTo>
                      <a:pt x="38" y="200"/>
                    </a:lnTo>
                    <a:lnTo>
                      <a:pt x="33" y="195"/>
                    </a:lnTo>
                    <a:lnTo>
                      <a:pt x="33" y="195"/>
                    </a:lnTo>
                    <a:lnTo>
                      <a:pt x="33" y="192"/>
                    </a:lnTo>
                    <a:lnTo>
                      <a:pt x="31" y="190"/>
                    </a:lnTo>
                    <a:lnTo>
                      <a:pt x="31" y="188"/>
                    </a:lnTo>
                    <a:lnTo>
                      <a:pt x="28" y="185"/>
                    </a:lnTo>
                    <a:lnTo>
                      <a:pt x="28" y="183"/>
                    </a:lnTo>
                    <a:lnTo>
                      <a:pt x="26" y="181"/>
                    </a:lnTo>
                    <a:lnTo>
                      <a:pt x="26" y="178"/>
                    </a:lnTo>
                    <a:lnTo>
                      <a:pt x="26" y="176"/>
                    </a:lnTo>
                    <a:lnTo>
                      <a:pt x="24" y="173"/>
                    </a:lnTo>
                    <a:lnTo>
                      <a:pt x="24" y="173"/>
                    </a:lnTo>
                    <a:lnTo>
                      <a:pt x="24" y="173"/>
                    </a:lnTo>
                    <a:lnTo>
                      <a:pt x="24" y="173"/>
                    </a:lnTo>
                    <a:lnTo>
                      <a:pt x="24" y="173"/>
                    </a:lnTo>
                    <a:lnTo>
                      <a:pt x="24" y="173"/>
                    </a:lnTo>
                    <a:lnTo>
                      <a:pt x="24" y="173"/>
                    </a:lnTo>
                    <a:lnTo>
                      <a:pt x="24" y="173"/>
                    </a:lnTo>
                    <a:lnTo>
                      <a:pt x="21" y="176"/>
                    </a:lnTo>
                    <a:lnTo>
                      <a:pt x="21" y="176"/>
                    </a:lnTo>
                    <a:lnTo>
                      <a:pt x="21" y="176"/>
                    </a:lnTo>
                    <a:lnTo>
                      <a:pt x="21" y="178"/>
                    </a:lnTo>
                    <a:lnTo>
                      <a:pt x="19" y="181"/>
                    </a:lnTo>
                    <a:lnTo>
                      <a:pt x="19" y="181"/>
                    </a:lnTo>
                    <a:lnTo>
                      <a:pt x="19" y="183"/>
                    </a:lnTo>
                    <a:lnTo>
                      <a:pt x="16" y="183"/>
                    </a:lnTo>
                    <a:lnTo>
                      <a:pt x="14" y="185"/>
                    </a:lnTo>
                    <a:lnTo>
                      <a:pt x="14" y="188"/>
                    </a:lnTo>
                    <a:lnTo>
                      <a:pt x="12" y="188"/>
                    </a:lnTo>
                    <a:lnTo>
                      <a:pt x="12" y="190"/>
                    </a:lnTo>
                    <a:lnTo>
                      <a:pt x="9" y="190"/>
                    </a:lnTo>
                    <a:lnTo>
                      <a:pt x="7" y="190"/>
                    </a:lnTo>
                    <a:lnTo>
                      <a:pt x="5" y="190"/>
                    </a:lnTo>
                    <a:lnTo>
                      <a:pt x="5" y="192"/>
                    </a:lnTo>
                    <a:lnTo>
                      <a:pt x="5" y="192"/>
                    </a:lnTo>
                    <a:lnTo>
                      <a:pt x="2" y="192"/>
                    </a:lnTo>
                    <a:lnTo>
                      <a:pt x="2" y="190"/>
                    </a:lnTo>
                    <a:lnTo>
                      <a:pt x="2" y="190"/>
                    </a:lnTo>
                    <a:lnTo>
                      <a:pt x="2" y="190"/>
                    </a:lnTo>
                    <a:lnTo>
                      <a:pt x="2" y="188"/>
                    </a:lnTo>
                    <a:lnTo>
                      <a:pt x="0" y="188"/>
                    </a:lnTo>
                    <a:lnTo>
                      <a:pt x="0" y="185"/>
                    </a:lnTo>
                    <a:lnTo>
                      <a:pt x="0" y="185"/>
                    </a:lnTo>
                    <a:lnTo>
                      <a:pt x="0" y="183"/>
                    </a:lnTo>
                    <a:lnTo>
                      <a:pt x="0" y="181"/>
                    </a:lnTo>
                    <a:lnTo>
                      <a:pt x="0" y="178"/>
                    </a:lnTo>
                    <a:lnTo>
                      <a:pt x="0" y="176"/>
                    </a:lnTo>
                    <a:lnTo>
                      <a:pt x="0" y="171"/>
                    </a:lnTo>
                    <a:lnTo>
                      <a:pt x="0" y="166"/>
                    </a:lnTo>
                    <a:lnTo>
                      <a:pt x="0" y="164"/>
                    </a:lnTo>
                    <a:lnTo>
                      <a:pt x="0" y="162"/>
                    </a:lnTo>
                    <a:lnTo>
                      <a:pt x="0" y="159"/>
                    </a:lnTo>
                    <a:lnTo>
                      <a:pt x="0" y="157"/>
                    </a:lnTo>
                    <a:lnTo>
                      <a:pt x="2" y="154"/>
                    </a:lnTo>
                    <a:lnTo>
                      <a:pt x="2" y="152"/>
                    </a:lnTo>
                    <a:lnTo>
                      <a:pt x="5" y="150"/>
                    </a:lnTo>
                    <a:lnTo>
                      <a:pt x="5" y="147"/>
                    </a:lnTo>
                    <a:lnTo>
                      <a:pt x="7" y="145"/>
                    </a:lnTo>
                    <a:lnTo>
                      <a:pt x="7" y="140"/>
                    </a:lnTo>
                    <a:lnTo>
                      <a:pt x="9" y="138"/>
                    </a:lnTo>
                    <a:lnTo>
                      <a:pt x="12" y="135"/>
                    </a:lnTo>
                    <a:lnTo>
                      <a:pt x="12" y="133"/>
                    </a:lnTo>
                    <a:lnTo>
                      <a:pt x="14" y="131"/>
                    </a:lnTo>
                    <a:lnTo>
                      <a:pt x="16" y="128"/>
                    </a:lnTo>
                    <a:lnTo>
                      <a:pt x="19" y="126"/>
                    </a:lnTo>
                    <a:lnTo>
                      <a:pt x="21" y="123"/>
                    </a:lnTo>
                    <a:lnTo>
                      <a:pt x="21" y="121"/>
                    </a:lnTo>
                    <a:lnTo>
                      <a:pt x="24" y="121"/>
                    </a:lnTo>
                    <a:lnTo>
                      <a:pt x="26" y="119"/>
                    </a:lnTo>
                    <a:lnTo>
                      <a:pt x="28" y="116"/>
                    </a:lnTo>
                    <a:lnTo>
                      <a:pt x="31" y="114"/>
                    </a:lnTo>
                    <a:lnTo>
                      <a:pt x="33" y="112"/>
                    </a:lnTo>
                    <a:lnTo>
                      <a:pt x="33" y="1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nvGrpSpPr>
            <p:cNvPr id="120" name="组合 119"/>
            <p:cNvGrpSpPr/>
            <p:nvPr/>
          </p:nvGrpSpPr>
          <p:grpSpPr>
            <a:xfrm>
              <a:off x="2098187" y="3941749"/>
              <a:ext cx="814788" cy="814788"/>
              <a:chOff x="3169040" y="2491240"/>
              <a:chExt cx="1503568" cy="1503568"/>
            </a:xfrm>
          </p:grpSpPr>
          <p:sp>
            <p:nvSpPr>
              <p:cNvPr id="139" name="椭圆 138"/>
              <p:cNvSpPr/>
              <p:nvPr/>
            </p:nvSpPr>
            <p:spPr>
              <a:xfrm>
                <a:off x="3169040" y="2491240"/>
                <a:ext cx="1503568" cy="1503568"/>
              </a:xfrm>
              <a:prstGeom prst="ellipse">
                <a:avLst/>
              </a:prstGeom>
              <a:solidFill>
                <a:srgbClr val="C7021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grpSp>
            <p:nvGrpSpPr>
              <p:cNvPr id="140" name="组合 139"/>
              <p:cNvGrpSpPr/>
              <p:nvPr/>
            </p:nvGrpSpPr>
            <p:grpSpPr>
              <a:xfrm>
                <a:off x="3708893" y="3042205"/>
                <a:ext cx="423862" cy="401639"/>
                <a:chOff x="5359401" y="7256462"/>
                <a:chExt cx="423862" cy="401639"/>
              </a:xfrm>
              <a:solidFill>
                <a:schemeClr val="bg1"/>
              </a:solidFill>
            </p:grpSpPr>
            <p:sp>
              <p:nvSpPr>
                <p:cNvPr id="141" name="Freeform 6"/>
                <p:cNvSpPr>
                  <a:spLocks/>
                </p:cNvSpPr>
                <p:nvPr/>
              </p:nvSpPr>
              <p:spPr bwMode="auto">
                <a:xfrm>
                  <a:off x="5359401" y="7297738"/>
                  <a:ext cx="228600" cy="231775"/>
                </a:xfrm>
                <a:custGeom>
                  <a:avLst/>
                  <a:gdLst>
                    <a:gd name="T0" fmla="*/ 30 w 61"/>
                    <a:gd name="T1" fmla="*/ 0 h 61"/>
                    <a:gd name="T2" fmla="*/ 0 w 61"/>
                    <a:gd name="T3" fmla="*/ 31 h 61"/>
                    <a:gd name="T4" fmla="*/ 3 w 61"/>
                    <a:gd name="T5" fmla="*/ 44 h 61"/>
                    <a:gd name="T6" fmla="*/ 7 w 61"/>
                    <a:gd name="T7" fmla="*/ 46 h 61"/>
                    <a:gd name="T8" fmla="*/ 8 w 61"/>
                    <a:gd name="T9" fmla="*/ 42 h 61"/>
                    <a:gd name="T10" fmla="*/ 5 w 61"/>
                    <a:gd name="T11" fmla="*/ 31 h 61"/>
                    <a:gd name="T12" fmla="*/ 30 w 61"/>
                    <a:gd name="T13" fmla="*/ 6 h 61"/>
                    <a:gd name="T14" fmla="*/ 55 w 61"/>
                    <a:gd name="T15" fmla="*/ 31 h 61"/>
                    <a:gd name="T16" fmla="*/ 30 w 61"/>
                    <a:gd name="T17" fmla="*/ 55 h 61"/>
                    <a:gd name="T18" fmla="*/ 25 w 61"/>
                    <a:gd name="T19" fmla="*/ 55 h 61"/>
                    <a:gd name="T20" fmla="*/ 22 w 61"/>
                    <a:gd name="T21" fmla="*/ 57 h 61"/>
                    <a:gd name="T22" fmla="*/ 24 w 61"/>
                    <a:gd name="T23" fmla="*/ 60 h 61"/>
                    <a:gd name="T24" fmla="*/ 30 w 61"/>
                    <a:gd name="T25" fmla="*/ 61 h 61"/>
                    <a:gd name="T26" fmla="*/ 61 w 61"/>
                    <a:gd name="T27" fmla="*/ 31 h 61"/>
                    <a:gd name="T28" fmla="*/ 30 w 61"/>
                    <a:gd name="T2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61">
                      <a:moveTo>
                        <a:pt x="30" y="0"/>
                      </a:moveTo>
                      <a:cubicBezTo>
                        <a:pt x="14" y="0"/>
                        <a:pt x="0" y="14"/>
                        <a:pt x="0" y="31"/>
                      </a:cubicBezTo>
                      <a:cubicBezTo>
                        <a:pt x="0" y="35"/>
                        <a:pt x="1" y="40"/>
                        <a:pt x="3" y="44"/>
                      </a:cubicBezTo>
                      <a:cubicBezTo>
                        <a:pt x="4" y="46"/>
                        <a:pt x="6" y="46"/>
                        <a:pt x="7" y="46"/>
                      </a:cubicBezTo>
                      <a:cubicBezTo>
                        <a:pt x="8" y="45"/>
                        <a:pt x="9" y="43"/>
                        <a:pt x="8" y="42"/>
                      </a:cubicBezTo>
                      <a:cubicBezTo>
                        <a:pt x="6" y="38"/>
                        <a:pt x="5" y="35"/>
                        <a:pt x="5" y="31"/>
                      </a:cubicBezTo>
                      <a:cubicBezTo>
                        <a:pt x="5" y="17"/>
                        <a:pt x="17" y="6"/>
                        <a:pt x="30" y="6"/>
                      </a:cubicBezTo>
                      <a:cubicBezTo>
                        <a:pt x="44" y="6"/>
                        <a:pt x="55" y="17"/>
                        <a:pt x="55" y="31"/>
                      </a:cubicBezTo>
                      <a:cubicBezTo>
                        <a:pt x="55" y="44"/>
                        <a:pt x="44" y="55"/>
                        <a:pt x="30" y="55"/>
                      </a:cubicBezTo>
                      <a:cubicBezTo>
                        <a:pt x="28" y="55"/>
                        <a:pt x="27" y="55"/>
                        <a:pt x="25" y="55"/>
                      </a:cubicBezTo>
                      <a:cubicBezTo>
                        <a:pt x="23" y="54"/>
                        <a:pt x="22" y="55"/>
                        <a:pt x="22" y="57"/>
                      </a:cubicBezTo>
                      <a:cubicBezTo>
                        <a:pt x="21" y="58"/>
                        <a:pt x="22" y="60"/>
                        <a:pt x="24" y="60"/>
                      </a:cubicBezTo>
                      <a:cubicBezTo>
                        <a:pt x="26" y="61"/>
                        <a:pt x="28" y="61"/>
                        <a:pt x="30" y="61"/>
                      </a:cubicBezTo>
                      <a:cubicBezTo>
                        <a:pt x="47" y="61"/>
                        <a:pt x="61" y="47"/>
                        <a:pt x="61" y="31"/>
                      </a:cubicBezTo>
                      <a:cubicBezTo>
                        <a:pt x="61" y="14"/>
                        <a:pt x="47"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142" name="Freeform 7"/>
                <p:cNvSpPr>
                  <a:spLocks/>
                </p:cNvSpPr>
                <p:nvPr/>
              </p:nvSpPr>
              <p:spPr bwMode="auto">
                <a:xfrm>
                  <a:off x="5362576" y="7373938"/>
                  <a:ext cx="150813" cy="284163"/>
                </a:xfrm>
                <a:custGeom>
                  <a:avLst/>
                  <a:gdLst>
                    <a:gd name="T0" fmla="*/ 24 w 40"/>
                    <a:gd name="T1" fmla="*/ 18 h 75"/>
                    <a:gd name="T2" fmla="*/ 30 w 40"/>
                    <a:gd name="T3" fmla="*/ 20 h 75"/>
                    <a:gd name="T4" fmla="*/ 40 w 40"/>
                    <a:gd name="T5" fmla="*/ 10 h 75"/>
                    <a:gd name="T6" fmla="*/ 30 w 40"/>
                    <a:gd name="T7" fmla="*/ 0 h 75"/>
                    <a:gd name="T8" fmla="*/ 20 w 40"/>
                    <a:gd name="T9" fmla="*/ 10 h 75"/>
                    <a:gd name="T10" fmla="*/ 21 w 40"/>
                    <a:gd name="T11" fmla="*/ 14 h 75"/>
                    <a:gd name="T12" fmla="*/ 14 w 40"/>
                    <a:gd name="T13" fmla="*/ 23 h 75"/>
                    <a:gd name="T14" fmla="*/ 2 w 40"/>
                    <a:gd name="T15" fmla="*/ 72 h 75"/>
                    <a:gd name="T16" fmla="*/ 5 w 40"/>
                    <a:gd name="T17" fmla="*/ 75 h 75"/>
                    <a:gd name="T18" fmla="*/ 5 w 40"/>
                    <a:gd name="T19" fmla="*/ 75 h 75"/>
                    <a:gd name="T20" fmla="*/ 8 w 40"/>
                    <a:gd name="T21" fmla="*/ 71 h 75"/>
                    <a:gd name="T22" fmla="*/ 18 w 40"/>
                    <a:gd name="T23" fmla="*/ 26 h 75"/>
                    <a:gd name="T24" fmla="*/ 24 w 40"/>
                    <a:gd name="T25" fmla="*/ 1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75">
                      <a:moveTo>
                        <a:pt x="24" y="18"/>
                      </a:moveTo>
                      <a:cubicBezTo>
                        <a:pt x="26" y="19"/>
                        <a:pt x="28" y="20"/>
                        <a:pt x="30" y="20"/>
                      </a:cubicBezTo>
                      <a:cubicBezTo>
                        <a:pt x="35" y="20"/>
                        <a:pt x="40" y="16"/>
                        <a:pt x="40" y="10"/>
                      </a:cubicBezTo>
                      <a:cubicBezTo>
                        <a:pt x="40" y="4"/>
                        <a:pt x="35" y="0"/>
                        <a:pt x="30" y="0"/>
                      </a:cubicBezTo>
                      <a:cubicBezTo>
                        <a:pt x="24" y="0"/>
                        <a:pt x="20" y="4"/>
                        <a:pt x="20" y="10"/>
                      </a:cubicBezTo>
                      <a:cubicBezTo>
                        <a:pt x="20" y="11"/>
                        <a:pt x="20" y="13"/>
                        <a:pt x="21" y="14"/>
                      </a:cubicBezTo>
                      <a:cubicBezTo>
                        <a:pt x="18" y="16"/>
                        <a:pt x="16" y="19"/>
                        <a:pt x="14" y="23"/>
                      </a:cubicBezTo>
                      <a:cubicBezTo>
                        <a:pt x="7" y="32"/>
                        <a:pt x="0" y="49"/>
                        <a:pt x="2" y="72"/>
                      </a:cubicBezTo>
                      <a:cubicBezTo>
                        <a:pt x="2" y="73"/>
                        <a:pt x="4" y="75"/>
                        <a:pt x="5" y="75"/>
                      </a:cubicBezTo>
                      <a:cubicBezTo>
                        <a:pt x="5" y="75"/>
                        <a:pt x="5" y="75"/>
                        <a:pt x="5" y="75"/>
                      </a:cubicBezTo>
                      <a:cubicBezTo>
                        <a:pt x="7" y="75"/>
                        <a:pt x="8" y="73"/>
                        <a:pt x="8" y="71"/>
                      </a:cubicBezTo>
                      <a:cubicBezTo>
                        <a:pt x="6" y="54"/>
                        <a:pt x="10" y="39"/>
                        <a:pt x="18" y="26"/>
                      </a:cubicBezTo>
                      <a:cubicBezTo>
                        <a:pt x="20" y="23"/>
                        <a:pt x="22" y="20"/>
                        <a:pt x="2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143" name="Freeform 8"/>
                <p:cNvSpPr>
                  <a:spLocks/>
                </p:cNvSpPr>
                <p:nvPr/>
              </p:nvSpPr>
              <p:spPr bwMode="auto">
                <a:xfrm>
                  <a:off x="5610226" y="7256462"/>
                  <a:ext cx="147638" cy="139700"/>
                </a:xfrm>
                <a:custGeom>
                  <a:avLst/>
                  <a:gdLst>
                    <a:gd name="T0" fmla="*/ 20 w 39"/>
                    <a:gd name="T1" fmla="*/ 34 h 37"/>
                    <a:gd name="T2" fmla="*/ 13 w 39"/>
                    <a:gd name="T3" fmla="*/ 32 h 37"/>
                    <a:gd name="T4" fmla="*/ 6 w 39"/>
                    <a:gd name="T5" fmla="*/ 13 h 37"/>
                    <a:gd name="T6" fmla="*/ 25 w 39"/>
                    <a:gd name="T7" fmla="*/ 7 h 37"/>
                    <a:gd name="T8" fmla="*/ 32 w 39"/>
                    <a:gd name="T9" fmla="*/ 25 h 37"/>
                    <a:gd name="T10" fmla="*/ 30 w 39"/>
                    <a:gd name="T11" fmla="*/ 28 h 37"/>
                    <a:gd name="T12" fmla="*/ 31 w 39"/>
                    <a:gd name="T13" fmla="*/ 30 h 37"/>
                    <a:gd name="T14" fmla="*/ 33 w 39"/>
                    <a:gd name="T15" fmla="*/ 30 h 37"/>
                    <a:gd name="T16" fmla="*/ 35 w 39"/>
                    <a:gd name="T17" fmla="*/ 27 h 37"/>
                    <a:gd name="T18" fmla="*/ 27 w 39"/>
                    <a:gd name="T19" fmla="*/ 4 h 37"/>
                    <a:gd name="T20" fmla="*/ 4 w 39"/>
                    <a:gd name="T21" fmla="*/ 12 h 37"/>
                    <a:gd name="T22" fmla="*/ 12 w 39"/>
                    <a:gd name="T23" fmla="*/ 35 h 37"/>
                    <a:gd name="T24" fmla="*/ 20 w 39"/>
                    <a:gd name="T25" fmla="*/ 37 h 37"/>
                    <a:gd name="T26" fmla="*/ 21 w 39"/>
                    <a:gd name="T27" fmla="*/ 35 h 37"/>
                    <a:gd name="T28" fmla="*/ 20 w 39"/>
                    <a:gd name="T29"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7">
                      <a:moveTo>
                        <a:pt x="20" y="34"/>
                      </a:moveTo>
                      <a:cubicBezTo>
                        <a:pt x="17" y="34"/>
                        <a:pt x="15" y="33"/>
                        <a:pt x="13" y="32"/>
                      </a:cubicBezTo>
                      <a:cubicBezTo>
                        <a:pt x="6" y="29"/>
                        <a:pt x="3" y="20"/>
                        <a:pt x="6" y="13"/>
                      </a:cubicBezTo>
                      <a:cubicBezTo>
                        <a:pt x="10" y="6"/>
                        <a:pt x="18" y="3"/>
                        <a:pt x="25" y="7"/>
                      </a:cubicBezTo>
                      <a:cubicBezTo>
                        <a:pt x="32" y="10"/>
                        <a:pt x="35" y="18"/>
                        <a:pt x="32" y="25"/>
                      </a:cubicBezTo>
                      <a:cubicBezTo>
                        <a:pt x="32" y="26"/>
                        <a:pt x="31" y="27"/>
                        <a:pt x="30" y="28"/>
                      </a:cubicBezTo>
                      <a:cubicBezTo>
                        <a:pt x="30" y="29"/>
                        <a:pt x="30" y="30"/>
                        <a:pt x="31" y="30"/>
                      </a:cubicBezTo>
                      <a:cubicBezTo>
                        <a:pt x="31" y="31"/>
                        <a:pt x="32" y="31"/>
                        <a:pt x="33" y="30"/>
                      </a:cubicBezTo>
                      <a:cubicBezTo>
                        <a:pt x="33" y="29"/>
                        <a:pt x="34" y="28"/>
                        <a:pt x="35" y="27"/>
                      </a:cubicBezTo>
                      <a:cubicBezTo>
                        <a:pt x="39" y="18"/>
                        <a:pt x="35" y="8"/>
                        <a:pt x="27" y="4"/>
                      </a:cubicBezTo>
                      <a:cubicBezTo>
                        <a:pt x="18" y="0"/>
                        <a:pt x="8" y="3"/>
                        <a:pt x="4" y="12"/>
                      </a:cubicBezTo>
                      <a:cubicBezTo>
                        <a:pt x="0" y="21"/>
                        <a:pt x="3" y="31"/>
                        <a:pt x="12" y="35"/>
                      </a:cubicBezTo>
                      <a:cubicBezTo>
                        <a:pt x="14" y="36"/>
                        <a:pt x="17" y="37"/>
                        <a:pt x="20" y="37"/>
                      </a:cubicBezTo>
                      <a:cubicBezTo>
                        <a:pt x="21" y="37"/>
                        <a:pt x="21" y="36"/>
                        <a:pt x="21" y="35"/>
                      </a:cubicBezTo>
                      <a:cubicBezTo>
                        <a:pt x="21" y="34"/>
                        <a:pt x="20" y="33"/>
                        <a:pt x="2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144" name="Freeform 9"/>
                <p:cNvSpPr>
                  <a:spLocks/>
                </p:cNvSpPr>
                <p:nvPr/>
              </p:nvSpPr>
              <p:spPr bwMode="auto">
                <a:xfrm>
                  <a:off x="5659438" y="7305675"/>
                  <a:ext cx="123825" cy="133350"/>
                </a:xfrm>
                <a:custGeom>
                  <a:avLst/>
                  <a:gdLst>
                    <a:gd name="T0" fmla="*/ 32 w 33"/>
                    <a:gd name="T1" fmla="*/ 32 h 35"/>
                    <a:gd name="T2" fmla="*/ 11 w 33"/>
                    <a:gd name="T3" fmla="*/ 16 h 35"/>
                    <a:gd name="T4" fmla="*/ 9 w 33"/>
                    <a:gd name="T5" fmla="*/ 11 h 35"/>
                    <a:gd name="T6" fmla="*/ 11 w 33"/>
                    <a:gd name="T7" fmla="*/ 8 h 35"/>
                    <a:gd name="T8" fmla="*/ 8 w 33"/>
                    <a:gd name="T9" fmla="*/ 1 h 35"/>
                    <a:gd name="T10" fmla="*/ 1 w 33"/>
                    <a:gd name="T11" fmla="*/ 4 h 35"/>
                    <a:gd name="T12" fmla="*/ 4 w 33"/>
                    <a:gd name="T13" fmla="*/ 11 h 35"/>
                    <a:gd name="T14" fmla="*/ 6 w 33"/>
                    <a:gd name="T15" fmla="*/ 12 h 35"/>
                    <a:gd name="T16" fmla="*/ 9 w 33"/>
                    <a:gd name="T17" fmla="*/ 17 h 35"/>
                    <a:gd name="T18" fmla="*/ 31 w 33"/>
                    <a:gd name="T19" fmla="*/ 35 h 35"/>
                    <a:gd name="T20" fmla="*/ 32 w 33"/>
                    <a:gd name="T21" fmla="*/ 34 h 35"/>
                    <a:gd name="T22" fmla="*/ 32 w 33"/>
                    <a:gd name="T23" fmla="*/ 34 h 35"/>
                    <a:gd name="T24" fmla="*/ 32 w 33"/>
                    <a:gd name="T25"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5">
                      <a:moveTo>
                        <a:pt x="32" y="32"/>
                      </a:moveTo>
                      <a:cubicBezTo>
                        <a:pt x="23" y="29"/>
                        <a:pt x="16" y="23"/>
                        <a:pt x="11" y="16"/>
                      </a:cubicBezTo>
                      <a:cubicBezTo>
                        <a:pt x="10" y="14"/>
                        <a:pt x="9" y="12"/>
                        <a:pt x="9" y="11"/>
                      </a:cubicBezTo>
                      <a:cubicBezTo>
                        <a:pt x="10" y="10"/>
                        <a:pt x="11" y="10"/>
                        <a:pt x="11" y="8"/>
                      </a:cubicBezTo>
                      <a:cubicBezTo>
                        <a:pt x="12" y="6"/>
                        <a:pt x="11" y="2"/>
                        <a:pt x="8" y="1"/>
                      </a:cubicBezTo>
                      <a:cubicBezTo>
                        <a:pt x="6" y="0"/>
                        <a:pt x="2" y="1"/>
                        <a:pt x="1" y="4"/>
                      </a:cubicBezTo>
                      <a:cubicBezTo>
                        <a:pt x="0" y="6"/>
                        <a:pt x="1" y="10"/>
                        <a:pt x="4" y="11"/>
                      </a:cubicBezTo>
                      <a:cubicBezTo>
                        <a:pt x="4" y="12"/>
                        <a:pt x="5" y="12"/>
                        <a:pt x="6" y="12"/>
                      </a:cubicBezTo>
                      <a:cubicBezTo>
                        <a:pt x="6" y="13"/>
                        <a:pt x="7" y="15"/>
                        <a:pt x="9" y="17"/>
                      </a:cubicBezTo>
                      <a:cubicBezTo>
                        <a:pt x="12" y="23"/>
                        <a:pt x="18" y="31"/>
                        <a:pt x="31" y="35"/>
                      </a:cubicBezTo>
                      <a:cubicBezTo>
                        <a:pt x="31" y="35"/>
                        <a:pt x="32" y="35"/>
                        <a:pt x="32" y="34"/>
                      </a:cubicBezTo>
                      <a:cubicBezTo>
                        <a:pt x="32" y="34"/>
                        <a:pt x="32" y="34"/>
                        <a:pt x="32" y="34"/>
                      </a:cubicBezTo>
                      <a:cubicBezTo>
                        <a:pt x="33" y="33"/>
                        <a:pt x="32" y="32"/>
                        <a:pt x="3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grpSp>
          <p:nvGrpSpPr>
            <p:cNvPr id="121" name="组合 120"/>
            <p:cNvGrpSpPr/>
            <p:nvPr/>
          </p:nvGrpSpPr>
          <p:grpSpPr>
            <a:xfrm>
              <a:off x="4455656" y="3941749"/>
              <a:ext cx="814788" cy="814788"/>
              <a:chOff x="7519394" y="2491240"/>
              <a:chExt cx="1503568" cy="1503568"/>
            </a:xfrm>
          </p:grpSpPr>
          <p:sp>
            <p:nvSpPr>
              <p:cNvPr id="135" name="椭圆 134"/>
              <p:cNvSpPr/>
              <p:nvPr/>
            </p:nvSpPr>
            <p:spPr>
              <a:xfrm>
                <a:off x="7519394" y="2491240"/>
                <a:ext cx="1503568" cy="1503568"/>
              </a:xfrm>
              <a:prstGeom prst="ellipse">
                <a:avLst/>
              </a:prstGeom>
              <a:solidFill>
                <a:srgbClr val="C7021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grpSp>
            <p:nvGrpSpPr>
              <p:cNvPr id="136" name="组合 135"/>
              <p:cNvGrpSpPr/>
              <p:nvPr/>
            </p:nvGrpSpPr>
            <p:grpSpPr>
              <a:xfrm>
                <a:off x="8032260" y="3046968"/>
                <a:ext cx="477837" cy="392113"/>
                <a:chOff x="7483476" y="7261225"/>
                <a:chExt cx="477837" cy="392113"/>
              </a:xfrm>
              <a:solidFill>
                <a:schemeClr val="bg1"/>
              </a:solidFill>
            </p:grpSpPr>
            <p:sp>
              <p:nvSpPr>
                <p:cNvPr id="137" name="Freeform 10"/>
                <p:cNvSpPr>
                  <a:spLocks noEditPoints="1"/>
                </p:cNvSpPr>
                <p:nvPr/>
              </p:nvSpPr>
              <p:spPr bwMode="auto">
                <a:xfrm>
                  <a:off x="7483476" y="7261225"/>
                  <a:ext cx="339725" cy="312738"/>
                </a:xfrm>
                <a:custGeom>
                  <a:avLst/>
                  <a:gdLst>
                    <a:gd name="T0" fmla="*/ 86 w 90"/>
                    <a:gd name="T1" fmla="*/ 32 h 83"/>
                    <a:gd name="T2" fmla="*/ 90 w 90"/>
                    <a:gd name="T3" fmla="*/ 32 h 83"/>
                    <a:gd name="T4" fmla="*/ 45 w 90"/>
                    <a:gd name="T5" fmla="*/ 0 h 83"/>
                    <a:gd name="T6" fmla="*/ 0 w 90"/>
                    <a:gd name="T7" fmla="*/ 39 h 83"/>
                    <a:gd name="T8" fmla="*/ 18 w 90"/>
                    <a:gd name="T9" fmla="*/ 69 h 83"/>
                    <a:gd name="T10" fmla="*/ 13 w 90"/>
                    <a:gd name="T11" fmla="*/ 83 h 83"/>
                    <a:gd name="T12" fmla="*/ 29 w 90"/>
                    <a:gd name="T13" fmla="*/ 75 h 83"/>
                    <a:gd name="T14" fmla="*/ 45 w 90"/>
                    <a:gd name="T15" fmla="*/ 77 h 83"/>
                    <a:gd name="T16" fmla="*/ 49 w 90"/>
                    <a:gd name="T17" fmla="*/ 77 h 83"/>
                    <a:gd name="T18" fmla="*/ 48 w 90"/>
                    <a:gd name="T19" fmla="*/ 67 h 83"/>
                    <a:gd name="T20" fmla="*/ 86 w 90"/>
                    <a:gd name="T21" fmla="*/ 32 h 83"/>
                    <a:gd name="T22" fmla="*/ 62 w 90"/>
                    <a:gd name="T23" fmla="*/ 19 h 83"/>
                    <a:gd name="T24" fmla="*/ 67 w 90"/>
                    <a:gd name="T25" fmla="*/ 25 h 83"/>
                    <a:gd name="T26" fmla="*/ 62 w 90"/>
                    <a:gd name="T27" fmla="*/ 31 h 83"/>
                    <a:gd name="T28" fmla="*/ 55 w 90"/>
                    <a:gd name="T29" fmla="*/ 25 h 83"/>
                    <a:gd name="T30" fmla="*/ 62 w 90"/>
                    <a:gd name="T31" fmla="*/ 19 h 83"/>
                    <a:gd name="T32" fmla="*/ 30 w 90"/>
                    <a:gd name="T33" fmla="*/ 31 h 83"/>
                    <a:gd name="T34" fmla="*/ 23 w 90"/>
                    <a:gd name="T35" fmla="*/ 25 h 83"/>
                    <a:gd name="T36" fmla="*/ 30 w 90"/>
                    <a:gd name="T37" fmla="*/ 19 h 83"/>
                    <a:gd name="T38" fmla="*/ 36 w 90"/>
                    <a:gd name="T39" fmla="*/ 25 h 83"/>
                    <a:gd name="T40" fmla="*/ 30 w 90"/>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83">
                      <a:moveTo>
                        <a:pt x="86" y="32"/>
                      </a:moveTo>
                      <a:cubicBezTo>
                        <a:pt x="87" y="32"/>
                        <a:pt x="89" y="32"/>
                        <a:pt x="90" y="32"/>
                      </a:cubicBezTo>
                      <a:cubicBezTo>
                        <a:pt x="86" y="14"/>
                        <a:pt x="67" y="0"/>
                        <a:pt x="45" y="0"/>
                      </a:cubicBezTo>
                      <a:cubicBezTo>
                        <a:pt x="20" y="0"/>
                        <a:pt x="0" y="17"/>
                        <a:pt x="0" y="39"/>
                      </a:cubicBezTo>
                      <a:cubicBezTo>
                        <a:pt x="0" y="51"/>
                        <a:pt x="6" y="61"/>
                        <a:pt x="18" y="69"/>
                      </a:cubicBezTo>
                      <a:cubicBezTo>
                        <a:pt x="13" y="83"/>
                        <a:pt x="13" y="83"/>
                        <a:pt x="13" y="83"/>
                      </a:cubicBezTo>
                      <a:cubicBezTo>
                        <a:pt x="29" y="75"/>
                        <a:pt x="29" y="75"/>
                        <a:pt x="29" y="75"/>
                      </a:cubicBezTo>
                      <a:cubicBezTo>
                        <a:pt x="35" y="76"/>
                        <a:pt x="39" y="77"/>
                        <a:pt x="45" y="77"/>
                      </a:cubicBezTo>
                      <a:cubicBezTo>
                        <a:pt x="46" y="77"/>
                        <a:pt x="48" y="77"/>
                        <a:pt x="49" y="77"/>
                      </a:cubicBezTo>
                      <a:cubicBezTo>
                        <a:pt x="48" y="74"/>
                        <a:pt x="48" y="71"/>
                        <a:pt x="48" y="67"/>
                      </a:cubicBezTo>
                      <a:cubicBezTo>
                        <a:pt x="48" y="48"/>
                        <a:pt x="65" y="32"/>
                        <a:pt x="86" y="32"/>
                      </a:cubicBezTo>
                      <a:close/>
                      <a:moveTo>
                        <a:pt x="62" y="19"/>
                      </a:moveTo>
                      <a:cubicBezTo>
                        <a:pt x="65" y="19"/>
                        <a:pt x="67" y="22"/>
                        <a:pt x="67" y="25"/>
                      </a:cubicBezTo>
                      <a:cubicBezTo>
                        <a:pt x="67" y="29"/>
                        <a:pt x="65" y="31"/>
                        <a:pt x="62" y="31"/>
                      </a:cubicBezTo>
                      <a:cubicBezTo>
                        <a:pt x="58" y="31"/>
                        <a:pt x="55" y="29"/>
                        <a:pt x="55" y="25"/>
                      </a:cubicBezTo>
                      <a:cubicBezTo>
                        <a:pt x="55" y="22"/>
                        <a:pt x="58" y="19"/>
                        <a:pt x="62" y="19"/>
                      </a:cubicBezTo>
                      <a:close/>
                      <a:moveTo>
                        <a:pt x="30" y="31"/>
                      </a:moveTo>
                      <a:cubicBezTo>
                        <a:pt x="27" y="31"/>
                        <a:pt x="23" y="29"/>
                        <a:pt x="23" y="25"/>
                      </a:cubicBezTo>
                      <a:cubicBezTo>
                        <a:pt x="23" y="22"/>
                        <a:pt x="27" y="19"/>
                        <a:pt x="30" y="19"/>
                      </a:cubicBezTo>
                      <a:cubicBezTo>
                        <a:pt x="33" y="19"/>
                        <a:pt x="36" y="22"/>
                        <a:pt x="36" y="25"/>
                      </a:cubicBezTo>
                      <a:cubicBezTo>
                        <a:pt x="36" y="29"/>
                        <a:pt x="33" y="31"/>
                        <a:pt x="3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138" name="Freeform 11"/>
                <p:cNvSpPr>
                  <a:spLocks noEditPoints="1"/>
                </p:cNvSpPr>
                <p:nvPr/>
              </p:nvSpPr>
              <p:spPr bwMode="auto">
                <a:xfrm>
                  <a:off x="7672388" y="7389813"/>
                  <a:ext cx="288925" cy="263525"/>
                </a:xfrm>
                <a:custGeom>
                  <a:avLst/>
                  <a:gdLst>
                    <a:gd name="T0" fmla="*/ 77 w 77"/>
                    <a:gd name="T1" fmla="*/ 33 h 70"/>
                    <a:gd name="T2" fmla="*/ 39 w 77"/>
                    <a:gd name="T3" fmla="*/ 0 h 70"/>
                    <a:gd name="T4" fmla="*/ 0 w 77"/>
                    <a:gd name="T5" fmla="*/ 33 h 70"/>
                    <a:gd name="T6" fmla="*/ 39 w 77"/>
                    <a:gd name="T7" fmla="*/ 66 h 70"/>
                    <a:gd name="T8" fmla="*/ 52 w 77"/>
                    <a:gd name="T9" fmla="*/ 63 h 70"/>
                    <a:gd name="T10" fmla="*/ 65 w 77"/>
                    <a:gd name="T11" fmla="*/ 70 h 70"/>
                    <a:gd name="T12" fmla="*/ 61 w 77"/>
                    <a:gd name="T13" fmla="*/ 59 h 70"/>
                    <a:gd name="T14" fmla="*/ 77 w 77"/>
                    <a:gd name="T15" fmla="*/ 33 h 70"/>
                    <a:gd name="T16" fmla="*/ 26 w 77"/>
                    <a:gd name="T17" fmla="*/ 27 h 70"/>
                    <a:gd name="T18" fmla="*/ 22 w 77"/>
                    <a:gd name="T19" fmla="*/ 23 h 70"/>
                    <a:gd name="T20" fmla="*/ 26 w 77"/>
                    <a:gd name="T21" fmla="*/ 18 h 70"/>
                    <a:gd name="T22" fmla="*/ 32 w 77"/>
                    <a:gd name="T23" fmla="*/ 23 h 70"/>
                    <a:gd name="T24" fmla="*/ 26 w 77"/>
                    <a:gd name="T25" fmla="*/ 27 h 70"/>
                    <a:gd name="T26" fmla="*/ 51 w 77"/>
                    <a:gd name="T27" fmla="*/ 27 h 70"/>
                    <a:gd name="T28" fmla="*/ 47 w 77"/>
                    <a:gd name="T29" fmla="*/ 23 h 70"/>
                    <a:gd name="T30" fmla="*/ 51 w 77"/>
                    <a:gd name="T31" fmla="*/ 18 h 70"/>
                    <a:gd name="T32" fmla="*/ 57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9" y="0"/>
                      </a:cubicBezTo>
                      <a:cubicBezTo>
                        <a:pt x="17" y="0"/>
                        <a:pt x="0" y="15"/>
                        <a:pt x="0" y="33"/>
                      </a:cubicBezTo>
                      <a:cubicBezTo>
                        <a:pt x="0" y="51"/>
                        <a:pt x="17" y="66"/>
                        <a:pt x="39" y="66"/>
                      </a:cubicBezTo>
                      <a:cubicBezTo>
                        <a:pt x="43" y="66"/>
                        <a:pt x="48" y="65"/>
                        <a:pt x="52" y="63"/>
                      </a:cubicBezTo>
                      <a:cubicBezTo>
                        <a:pt x="65" y="70"/>
                        <a:pt x="65" y="70"/>
                        <a:pt x="65" y="70"/>
                      </a:cubicBezTo>
                      <a:cubicBezTo>
                        <a:pt x="61" y="59"/>
                        <a:pt x="61" y="59"/>
                        <a:pt x="61" y="59"/>
                      </a:cubicBezTo>
                      <a:cubicBezTo>
                        <a:pt x="70" y="52"/>
                        <a:pt x="77" y="43"/>
                        <a:pt x="77" y="33"/>
                      </a:cubicBezTo>
                      <a:close/>
                      <a:moveTo>
                        <a:pt x="26" y="27"/>
                      </a:moveTo>
                      <a:cubicBezTo>
                        <a:pt x="24" y="27"/>
                        <a:pt x="22" y="25"/>
                        <a:pt x="22" y="23"/>
                      </a:cubicBezTo>
                      <a:cubicBezTo>
                        <a:pt x="22" y="21"/>
                        <a:pt x="24" y="18"/>
                        <a:pt x="26" y="18"/>
                      </a:cubicBezTo>
                      <a:cubicBezTo>
                        <a:pt x="30" y="18"/>
                        <a:pt x="32" y="21"/>
                        <a:pt x="32" y="23"/>
                      </a:cubicBezTo>
                      <a:cubicBezTo>
                        <a:pt x="32" y="25"/>
                        <a:pt x="30" y="27"/>
                        <a:pt x="26" y="27"/>
                      </a:cubicBezTo>
                      <a:close/>
                      <a:moveTo>
                        <a:pt x="51" y="27"/>
                      </a:moveTo>
                      <a:cubicBezTo>
                        <a:pt x="49" y="27"/>
                        <a:pt x="47" y="25"/>
                        <a:pt x="47" y="23"/>
                      </a:cubicBezTo>
                      <a:cubicBezTo>
                        <a:pt x="47" y="21"/>
                        <a:pt x="49" y="18"/>
                        <a:pt x="51" y="18"/>
                      </a:cubicBezTo>
                      <a:cubicBezTo>
                        <a:pt x="55" y="18"/>
                        <a:pt x="57" y="21"/>
                        <a:pt x="57" y="23"/>
                      </a:cubicBezTo>
                      <a:cubicBezTo>
                        <a:pt x="57" y="25"/>
                        <a:pt x="55" y="27"/>
                        <a:pt x="5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grpSp>
          <p:nvGrpSpPr>
            <p:cNvPr id="122" name="组合 121"/>
            <p:cNvGrpSpPr/>
            <p:nvPr/>
          </p:nvGrpSpPr>
          <p:grpSpPr>
            <a:xfrm>
              <a:off x="919452" y="3941749"/>
              <a:ext cx="814788" cy="814788"/>
              <a:chOff x="993863" y="2491240"/>
              <a:chExt cx="1503568" cy="1503568"/>
            </a:xfrm>
          </p:grpSpPr>
          <p:sp>
            <p:nvSpPr>
              <p:cNvPr id="129" name="椭圆 128"/>
              <p:cNvSpPr/>
              <p:nvPr/>
            </p:nvSpPr>
            <p:spPr>
              <a:xfrm>
                <a:off x="993863" y="2491240"/>
                <a:ext cx="1503568" cy="1503568"/>
              </a:xfrm>
              <a:prstGeom prst="ellipse">
                <a:avLst/>
              </a:prstGeom>
              <a:solidFill>
                <a:srgbClr val="C7021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grpSp>
            <p:nvGrpSpPr>
              <p:cNvPr id="130" name="组合 129"/>
              <p:cNvGrpSpPr/>
              <p:nvPr/>
            </p:nvGrpSpPr>
            <p:grpSpPr>
              <a:xfrm>
                <a:off x="1486091" y="3040618"/>
                <a:ext cx="519112" cy="404813"/>
                <a:chOff x="4225926" y="7256462"/>
                <a:chExt cx="519112" cy="404813"/>
              </a:xfrm>
              <a:solidFill>
                <a:schemeClr val="bg1"/>
              </a:solidFill>
            </p:grpSpPr>
            <p:sp>
              <p:nvSpPr>
                <p:cNvPr id="131" name="Freeform 12"/>
                <p:cNvSpPr>
                  <a:spLocks noEditPoints="1"/>
                </p:cNvSpPr>
                <p:nvPr/>
              </p:nvSpPr>
              <p:spPr bwMode="auto">
                <a:xfrm>
                  <a:off x="4225926" y="7302500"/>
                  <a:ext cx="447675" cy="358775"/>
                </a:xfrm>
                <a:custGeom>
                  <a:avLst/>
                  <a:gdLst>
                    <a:gd name="T0" fmla="*/ 98 w 119"/>
                    <a:gd name="T1" fmla="*/ 40 h 95"/>
                    <a:gd name="T2" fmla="*/ 95 w 119"/>
                    <a:gd name="T3" fmla="*/ 36 h 95"/>
                    <a:gd name="T4" fmla="*/ 94 w 119"/>
                    <a:gd name="T5" fmla="*/ 22 h 95"/>
                    <a:gd name="T6" fmla="*/ 69 w 119"/>
                    <a:gd name="T7" fmla="*/ 23 h 95"/>
                    <a:gd name="T8" fmla="*/ 65 w 119"/>
                    <a:gd name="T9" fmla="*/ 16 h 95"/>
                    <a:gd name="T10" fmla="*/ 45 w 119"/>
                    <a:gd name="T11" fmla="*/ 6 h 95"/>
                    <a:gd name="T12" fmla="*/ 11 w 119"/>
                    <a:gd name="T13" fmla="*/ 34 h 95"/>
                    <a:gd name="T14" fmla="*/ 1 w 119"/>
                    <a:gd name="T15" fmla="*/ 60 h 95"/>
                    <a:gd name="T16" fmla="*/ 51 w 119"/>
                    <a:gd name="T17" fmla="*/ 93 h 95"/>
                    <a:gd name="T18" fmla="*/ 110 w 119"/>
                    <a:gd name="T19" fmla="*/ 67 h 95"/>
                    <a:gd name="T20" fmla="*/ 98 w 119"/>
                    <a:gd name="T21" fmla="*/ 40 h 95"/>
                    <a:gd name="T22" fmla="*/ 52 w 119"/>
                    <a:gd name="T23" fmla="*/ 86 h 95"/>
                    <a:gd name="T24" fmla="*/ 14 w 119"/>
                    <a:gd name="T25" fmla="*/ 62 h 95"/>
                    <a:gd name="T26" fmla="*/ 52 w 119"/>
                    <a:gd name="T27" fmla="*/ 35 h 95"/>
                    <a:gd name="T28" fmla="*/ 91 w 119"/>
                    <a:gd name="T29" fmla="*/ 57 h 95"/>
                    <a:gd name="T30" fmla="*/ 52 w 119"/>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95">
                      <a:moveTo>
                        <a:pt x="98" y="40"/>
                      </a:moveTo>
                      <a:cubicBezTo>
                        <a:pt x="93" y="39"/>
                        <a:pt x="95" y="36"/>
                        <a:pt x="95" y="36"/>
                      </a:cubicBezTo>
                      <a:cubicBezTo>
                        <a:pt x="95" y="36"/>
                        <a:pt x="100" y="28"/>
                        <a:pt x="94" y="22"/>
                      </a:cubicBezTo>
                      <a:cubicBezTo>
                        <a:pt x="87" y="14"/>
                        <a:pt x="69" y="23"/>
                        <a:pt x="69" y="23"/>
                      </a:cubicBezTo>
                      <a:cubicBezTo>
                        <a:pt x="62" y="25"/>
                        <a:pt x="64" y="22"/>
                        <a:pt x="65" y="16"/>
                      </a:cubicBezTo>
                      <a:cubicBezTo>
                        <a:pt x="65" y="10"/>
                        <a:pt x="63" y="0"/>
                        <a:pt x="45" y="6"/>
                      </a:cubicBezTo>
                      <a:cubicBezTo>
                        <a:pt x="26" y="12"/>
                        <a:pt x="11" y="34"/>
                        <a:pt x="11" y="34"/>
                      </a:cubicBezTo>
                      <a:cubicBezTo>
                        <a:pt x="0" y="49"/>
                        <a:pt x="1" y="60"/>
                        <a:pt x="1" y="60"/>
                      </a:cubicBezTo>
                      <a:cubicBezTo>
                        <a:pt x="4" y="85"/>
                        <a:pt x="30" y="91"/>
                        <a:pt x="51" y="93"/>
                      </a:cubicBezTo>
                      <a:cubicBezTo>
                        <a:pt x="72" y="95"/>
                        <a:pt x="102" y="86"/>
                        <a:pt x="110" y="67"/>
                      </a:cubicBezTo>
                      <a:cubicBezTo>
                        <a:pt x="119" y="48"/>
                        <a:pt x="103" y="41"/>
                        <a:pt x="98" y="40"/>
                      </a:cubicBezTo>
                      <a:close/>
                      <a:moveTo>
                        <a:pt x="52" y="86"/>
                      </a:moveTo>
                      <a:cubicBezTo>
                        <a:pt x="31" y="87"/>
                        <a:pt x="14" y="76"/>
                        <a:pt x="14" y="62"/>
                      </a:cubicBezTo>
                      <a:cubicBezTo>
                        <a:pt x="14" y="48"/>
                        <a:pt x="31" y="36"/>
                        <a:pt x="52" y="35"/>
                      </a:cubicBezTo>
                      <a:cubicBezTo>
                        <a:pt x="74" y="34"/>
                        <a:pt x="91" y="43"/>
                        <a:pt x="91" y="57"/>
                      </a:cubicBezTo>
                      <a:cubicBezTo>
                        <a:pt x="91" y="72"/>
                        <a:pt x="74" y="85"/>
                        <a:pt x="52"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132" name="Freeform 13"/>
                <p:cNvSpPr>
                  <a:spLocks noEditPoints="1"/>
                </p:cNvSpPr>
                <p:nvPr/>
              </p:nvSpPr>
              <p:spPr bwMode="auto">
                <a:xfrm>
                  <a:off x="4327526" y="7461250"/>
                  <a:ext cx="177800" cy="158750"/>
                </a:xfrm>
                <a:custGeom>
                  <a:avLst/>
                  <a:gdLst>
                    <a:gd name="T0" fmla="*/ 21 w 47"/>
                    <a:gd name="T1" fmla="*/ 3 h 42"/>
                    <a:gd name="T2" fmla="*/ 2 w 47"/>
                    <a:gd name="T3" fmla="*/ 25 h 42"/>
                    <a:gd name="T4" fmla="*/ 8 w 47"/>
                    <a:gd name="T5" fmla="*/ 35 h 42"/>
                    <a:gd name="T6" fmla="*/ 40 w 47"/>
                    <a:gd name="T7" fmla="*/ 29 h 42"/>
                    <a:gd name="T8" fmla="*/ 21 w 47"/>
                    <a:gd name="T9" fmla="*/ 3 h 42"/>
                    <a:gd name="T10" fmla="*/ 16 w 47"/>
                    <a:gd name="T11" fmla="*/ 31 h 42"/>
                    <a:gd name="T12" fmla="*/ 8 w 47"/>
                    <a:gd name="T13" fmla="*/ 26 h 42"/>
                    <a:gd name="T14" fmla="*/ 15 w 47"/>
                    <a:gd name="T15" fmla="*/ 19 h 42"/>
                    <a:gd name="T16" fmla="*/ 23 w 47"/>
                    <a:gd name="T17" fmla="*/ 24 h 42"/>
                    <a:gd name="T18" fmla="*/ 16 w 47"/>
                    <a:gd name="T19" fmla="*/ 31 h 42"/>
                    <a:gd name="T20" fmla="*/ 28 w 47"/>
                    <a:gd name="T21" fmla="*/ 20 h 42"/>
                    <a:gd name="T22" fmla="*/ 25 w 47"/>
                    <a:gd name="T23" fmla="*/ 20 h 42"/>
                    <a:gd name="T24" fmla="*/ 26 w 47"/>
                    <a:gd name="T25" fmla="*/ 16 h 42"/>
                    <a:gd name="T26" fmla="*/ 30 w 47"/>
                    <a:gd name="T27" fmla="*/ 16 h 42"/>
                    <a:gd name="T28" fmla="*/ 28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1" y="3"/>
                      </a:moveTo>
                      <a:cubicBezTo>
                        <a:pt x="0" y="5"/>
                        <a:pt x="2" y="25"/>
                        <a:pt x="2" y="25"/>
                      </a:cubicBezTo>
                      <a:cubicBezTo>
                        <a:pt x="2" y="25"/>
                        <a:pt x="2" y="32"/>
                        <a:pt x="8" y="35"/>
                      </a:cubicBezTo>
                      <a:cubicBezTo>
                        <a:pt x="21" y="42"/>
                        <a:pt x="33" y="38"/>
                        <a:pt x="40" y="29"/>
                      </a:cubicBezTo>
                      <a:cubicBezTo>
                        <a:pt x="47" y="21"/>
                        <a:pt x="43" y="0"/>
                        <a:pt x="21" y="3"/>
                      </a:cubicBezTo>
                      <a:close/>
                      <a:moveTo>
                        <a:pt x="16" y="31"/>
                      </a:moveTo>
                      <a:cubicBezTo>
                        <a:pt x="12" y="31"/>
                        <a:pt x="8" y="29"/>
                        <a:pt x="8" y="26"/>
                      </a:cubicBezTo>
                      <a:cubicBezTo>
                        <a:pt x="8" y="22"/>
                        <a:pt x="11" y="19"/>
                        <a:pt x="15" y="19"/>
                      </a:cubicBezTo>
                      <a:cubicBezTo>
                        <a:pt x="20" y="18"/>
                        <a:pt x="23" y="21"/>
                        <a:pt x="23" y="24"/>
                      </a:cubicBezTo>
                      <a:cubicBezTo>
                        <a:pt x="23" y="27"/>
                        <a:pt x="20" y="31"/>
                        <a:pt x="16" y="31"/>
                      </a:cubicBezTo>
                      <a:close/>
                      <a:moveTo>
                        <a:pt x="28" y="20"/>
                      </a:moveTo>
                      <a:cubicBezTo>
                        <a:pt x="27" y="21"/>
                        <a:pt x="25" y="21"/>
                        <a:pt x="25" y="20"/>
                      </a:cubicBezTo>
                      <a:cubicBezTo>
                        <a:pt x="24" y="19"/>
                        <a:pt x="24" y="17"/>
                        <a:pt x="26" y="16"/>
                      </a:cubicBezTo>
                      <a:cubicBezTo>
                        <a:pt x="27" y="15"/>
                        <a:pt x="29" y="15"/>
                        <a:pt x="30" y="16"/>
                      </a:cubicBezTo>
                      <a:cubicBezTo>
                        <a:pt x="30" y="17"/>
                        <a:pt x="30" y="19"/>
                        <a:pt x="28"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133" name="Freeform 14"/>
                <p:cNvSpPr>
                  <a:spLocks/>
                </p:cNvSpPr>
                <p:nvPr/>
              </p:nvSpPr>
              <p:spPr bwMode="auto">
                <a:xfrm>
                  <a:off x="4560888" y="7316788"/>
                  <a:ext cx="98425" cy="103188"/>
                </a:xfrm>
                <a:custGeom>
                  <a:avLst/>
                  <a:gdLst>
                    <a:gd name="T0" fmla="*/ 20 w 26"/>
                    <a:gd name="T1" fmla="*/ 27 h 27"/>
                    <a:gd name="T2" fmla="*/ 23 w 26"/>
                    <a:gd name="T3" fmla="*/ 24 h 27"/>
                    <a:gd name="T4" fmla="*/ 23 w 26"/>
                    <a:gd name="T5" fmla="*/ 24 h 27"/>
                    <a:gd name="T6" fmla="*/ 4 w 26"/>
                    <a:gd name="T7" fmla="*/ 4 h 27"/>
                    <a:gd name="T8" fmla="*/ 0 w 26"/>
                    <a:gd name="T9" fmla="*/ 8 h 27"/>
                    <a:gd name="T10" fmla="*/ 4 w 26"/>
                    <a:gd name="T11" fmla="*/ 11 h 27"/>
                    <a:gd name="T12" fmla="*/ 16 w 26"/>
                    <a:gd name="T13" fmla="*/ 23 h 27"/>
                    <a:gd name="T14" fmla="*/ 20 w 26"/>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27">
                      <a:moveTo>
                        <a:pt x="20" y="27"/>
                      </a:moveTo>
                      <a:cubicBezTo>
                        <a:pt x="21" y="27"/>
                        <a:pt x="23" y="26"/>
                        <a:pt x="23" y="24"/>
                      </a:cubicBezTo>
                      <a:cubicBezTo>
                        <a:pt x="23" y="24"/>
                        <a:pt x="23" y="24"/>
                        <a:pt x="23" y="24"/>
                      </a:cubicBezTo>
                      <a:cubicBezTo>
                        <a:pt x="26" y="0"/>
                        <a:pt x="4" y="4"/>
                        <a:pt x="4" y="4"/>
                      </a:cubicBezTo>
                      <a:cubicBezTo>
                        <a:pt x="2" y="4"/>
                        <a:pt x="0" y="6"/>
                        <a:pt x="0" y="8"/>
                      </a:cubicBezTo>
                      <a:cubicBezTo>
                        <a:pt x="0" y="10"/>
                        <a:pt x="2" y="11"/>
                        <a:pt x="4" y="11"/>
                      </a:cubicBezTo>
                      <a:cubicBezTo>
                        <a:pt x="19" y="8"/>
                        <a:pt x="16" y="23"/>
                        <a:pt x="16" y="23"/>
                      </a:cubicBezTo>
                      <a:cubicBezTo>
                        <a:pt x="16" y="25"/>
                        <a:pt x="18" y="27"/>
                        <a:pt x="2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134" name="Freeform 15"/>
                <p:cNvSpPr>
                  <a:spLocks/>
                </p:cNvSpPr>
                <p:nvPr/>
              </p:nvSpPr>
              <p:spPr bwMode="auto">
                <a:xfrm>
                  <a:off x="4541838" y="7256462"/>
                  <a:ext cx="203200" cy="188913"/>
                </a:xfrm>
                <a:custGeom>
                  <a:avLst/>
                  <a:gdLst>
                    <a:gd name="T0" fmla="*/ 22 w 54"/>
                    <a:gd name="T1" fmla="*/ 2 h 50"/>
                    <a:gd name="T2" fmla="*/ 4 w 54"/>
                    <a:gd name="T3" fmla="*/ 2 h 50"/>
                    <a:gd name="T4" fmla="*/ 4 w 54"/>
                    <a:gd name="T5" fmla="*/ 2 h 50"/>
                    <a:gd name="T6" fmla="*/ 4 w 54"/>
                    <a:gd name="T7" fmla="*/ 2 h 50"/>
                    <a:gd name="T8" fmla="*/ 0 w 54"/>
                    <a:gd name="T9" fmla="*/ 7 h 50"/>
                    <a:gd name="T10" fmla="*/ 5 w 54"/>
                    <a:gd name="T11" fmla="*/ 12 h 50"/>
                    <a:gd name="T12" fmla="*/ 10 w 54"/>
                    <a:gd name="T13" fmla="*/ 11 h 50"/>
                    <a:gd name="T14" fmla="*/ 35 w 54"/>
                    <a:gd name="T15" fmla="*/ 24 h 50"/>
                    <a:gd name="T16" fmla="*/ 37 w 54"/>
                    <a:gd name="T17" fmla="*/ 41 h 50"/>
                    <a:gd name="T18" fmla="*/ 36 w 54"/>
                    <a:gd name="T19" fmla="*/ 46 h 50"/>
                    <a:gd name="T20" fmla="*/ 41 w 54"/>
                    <a:gd name="T21" fmla="*/ 50 h 50"/>
                    <a:gd name="T22" fmla="*/ 46 w 54"/>
                    <a:gd name="T23" fmla="*/ 46 h 50"/>
                    <a:gd name="T24" fmla="*/ 46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7" y="1"/>
                        <a:pt x="4" y="2"/>
                      </a:cubicBezTo>
                      <a:cubicBezTo>
                        <a:pt x="4" y="2"/>
                        <a:pt x="4" y="2"/>
                        <a:pt x="4" y="2"/>
                      </a:cubicBezTo>
                      <a:cubicBezTo>
                        <a:pt x="4" y="2"/>
                        <a:pt x="4" y="2"/>
                        <a:pt x="4" y="2"/>
                      </a:cubicBezTo>
                      <a:cubicBezTo>
                        <a:pt x="2" y="3"/>
                        <a:pt x="0" y="5"/>
                        <a:pt x="0" y="7"/>
                      </a:cubicBezTo>
                      <a:cubicBezTo>
                        <a:pt x="0" y="10"/>
                        <a:pt x="2" y="12"/>
                        <a:pt x="5" y="12"/>
                      </a:cubicBezTo>
                      <a:cubicBezTo>
                        <a:pt x="5" y="12"/>
                        <a:pt x="8" y="12"/>
                        <a:pt x="10" y="11"/>
                      </a:cubicBezTo>
                      <a:cubicBezTo>
                        <a:pt x="12" y="10"/>
                        <a:pt x="27" y="11"/>
                        <a:pt x="35" y="24"/>
                      </a:cubicBezTo>
                      <a:cubicBezTo>
                        <a:pt x="39" y="33"/>
                        <a:pt x="37" y="40"/>
                        <a:pt x="37" y="41"/>
                      </a:cubicBezTo>
                      <a:cubicBezTo>
                        <a:pt x="37" y="41"/>
                        <a:pt x="36" y="43"/>
                        <a:pt x="36" y="46"/>
                      </a:cubicBezTo>
                      <a:cubicBezTo>
                        <a:pt x="36" y="49"/>
                        <a:pt x="38" y="50"/>
                        <a:pt x="41" y="50"/>
                      </a:cubicBezTo>
                      <a:cubicBezTo>
                        <a:pt x="43" y="50"/>
                        <a:pt x="45" y="50"/>
                        <a:pt x="46" y="46"/>
                      </a:cubicBezTo>
                      <a:cubicBezTo>
                        <a:pt x="46" y="46"/>
                        <a:pt x="46" y="46"/>
                        <a:pt x="46" y="46"/>
                      </a:cubicBezTo>
                      <a:cubicBezTo>
                        <a:pt x="54" y="18"/>
                        <a:pt x="36" y="5"/>
                        <a:pt x="22"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grpSp>
          <p:nvGrpSpPr>
            <p:cNvPr id="123" name="组合 122"/>
            <p:cNvGrpSpPr/>
            <p:nvPr/>
          </p:nvGrpSpPr>
          <p:grpSpPr>
            <a:xfrm>
              <a:off x="5634389" y="3941749"/>
              <a:ext cx="814788" cy="814788"/>
              <a:chOff x="9694569" y="2491240"/>
              <a:chExt cx="1503568" cy="1503568"/>
            </a:xfrm>
          </p:grpSpPr>
          <p:sp>
            <p:nvSpPr>
              <p:cNvPr id="124" name="椭圆 123"/>
              <p:cNvSpPr/>
              <p:nvPr/>
            </p:nvSpPr>
            <p:spPr>
              <a:xfrm>
                <a:off x="9694569" y="2491240"/>
                <a:ext cx="1503568" cy="1503568"/>
              </a:xfrm>
              <a:prstGeom prst="ellipse">
                <a:avLst/>
              </a:prstGeom>
              <a:solidFill>
                <a:srgbClr val="C70216"/>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grpSp>
            <p:nvGrpSpPr>
              <p:cNvPr id="125" name="组合 124"/>
              <p:cNvGrpSpPr/>
              <p:nvPr/>
            </p:nvGrpSpPr>
            <p:grpSpPr>
              <a:xfrm>
                <a:off x="10246328" y="3046174"/>
                <a:ext cx="400050" cy="393700"/>
                <a:chOff x="4278313" y="8389938"/>
                <a:chExt cx="400050" cy="393700"/>
              </a:xfrm>
              <a:solidFill>
                <a:schemeClr val="bg1"/>
              </a:solidFill>
            </p:grpSpPr>
            <p:sp>
              <p:nvSpPr>
                <p:cNvPr id="126" name="Rectangle 16"/>
                <p:cNvSpPr>
                  <a:spLocks noChangeArrowheads="1"/>
                </p:cNvSpPr>
                <p:nvPr/>
              </p:nvSpPr>
              <p:spPr bwMode="auto">
                <a:xfrm>
                  <a:off x="4286251" y="8389938"/>
                  <a:ext cx="379413" cy="460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127" name="Freeform 17"/>
                <p:cNvSpPr>
                  <a:spLocks noEditPoints="1"/>
                </p:cNvSpPr>
                <p:nvPr/>
              </p:nvSpPr>
              <p:spPr bwMode="auto">
                <a:xfrm>
                  <a:off x="4319588" y="8477250"/>
                  <a:ext cx="312738" cy="169863"/>
                </a:xfrm>
                <a:custGeom>
                  <a:avLst/>
                  <a:gdLst>
                    <a:gd name="T0" fmla="*/ 197 w 197"/>
                    <a:gd name="T1" fmla="*/ 107 h 107"/>
                    <a:gd name="T2" fmla="*/ 197 w 197"/>
                    <a:gd name="T3" fmla="*/ 0 h 107"/>
                    <a:gd name="T4" fmla="*/ 0 w 197"/>
                    <a:gd name="T5" fmla="*/ 0 h 107"/>
                    <a:gd name="T6" fmla="*/ 0 w 197"/>
                    <a:gd name="T7" fmla="*/ 107 h 107"/>
                    <a:gd name="T8" fmla="*/ 197 w 197"/>
                    <a:gd name="T9" fmla="*/ 107 h 107"/>
                    <a:gd name="T10" fmla="*/ 29 w 197"/>
                    <a:gd name="T11" fmla="*/ 29 h 107"/>
                    <a:gd name="T12" fmla="*/ 169 w 197"/>
                    <a:gd name="T13" fmla="*/ 29 h 107"/>
                    <a:gd name="T14" fmla="*/ 169 w 197"/>
                    <a:gd name="T15" fmla="*/ 79 h 107"/>
                    <a:gd name="T16" fmla="*/ 29 w 197"/>
                    <a:gd name="T17" fmla="*/ 79 h 107"/>
                    <a:gd name="T18" fmla="*/ 29 w 197"/>
                    <a:gd name="T19" fmla="*/ 2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07">
                      <a:moveTo>
                        <a:pt x="197" y="107"/>
                      </a:moveTo>
                      <a:lnTo>
                        <a:pt x="197" y="0"/>
                      </a:lnTo>
                      <a:lnTo>
                        <a:pt x="0" y="0"/>
                      </a:lnTo>
                      <a:lnTo>
                        <a:pt x="0" y="107"/>
                      </a:lnTo>
                      <a:lnTo>
                        <a:pt x="197" y="107"/>
                      </a:lnTo>
                      <a:close/>
                      <a:moveTo>
                        <a:pt x="29" y="29"/>
                      </a:moveTo>
                      <a:lnTo>
                        <a:pt x="169" y="29"/>
                      </a:lnTo>
                      <a:lnTo>
                        <a:pt x="169" y="79"/>
                      </a:lnTo>
                      <a:lnTo>
                        <a:pt x="29" y="79"/>
                      </a:lnTo>
                      <a:lnTo>
                        <a:pt x="29"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128" name="Freeform 18"/>
                <p:cNvSpPr>
                  <a:spLocks/>
                </p:cNvSpPr>
                <p:nvPr/>
              </p:nvSpPr>
              <p:spPr bwMode="auto">
                <a:xfrm>
                  <a:off x="4278313" y="8655050"/>
                  <a:ext cx="400050" cy="128588"/>
                </a:xfrm>
                <a:custGeom>
                  <a:avLst/>
                  <a:gdLst>
                    <a:gd name="T0" fmla="*/ 76 w 106"/>
                    <a:gd name="T1" fmla="*/ 23 h 34"/>
                    <a:gd name="T2" fmla="*/ 86 w 106"/>
                    <a:gd name="T3" fmla="*/ 4 h 34"/>
                    <a:gd name="T4" fmla="*/ 74 w 106"/>
                    <a:gd name="T5" fmla="*/ 0 h 34"/>
                    <a:gd name="T6" fmla="*/ 63 w 106"/>
                    <a:gd name="T7" fmla="*/ 23 h 34"/>
                    <a:gd name="T8" fmla="*/ 42 w 106"/>
                    <a:gd name="T9" fmla="*/ 23 h 34"/>
                    <a:gd name="T10" fmla="*/ 30 w 106"/>
                    <a:gd name="T11" fmla="*/ 0 h 34"/>
                    <a:gd name="T12" fmla="*/ 19 w 106"/>
                    <a:gd name="T13" fmla="*/ 4 h 34"/>
                    <a:gd name="T14" fmla="*/ 30 w 106"/>
                    <a:gd name="T15" fmla="*/ 23 h 34"/>
                    <a:gd name="T16" fmla="*/ 0 w 106"/>
                    <a:gd name="T17" fmla="*/ 23 h 34"/>
                    <a:gd name="T18" fmla="*/ 0 w 106"/>
                    <a:gd name="T19" fmla="*/ 34 h 34"/>
                    <a:gd name="T20" fmla="*/ 106 w 106"/>
                    <a:gd name="T21" fmla="*/ 34 h 34"/>
                    <a:gd name="T22" fmla="*/ 106 w 106"/>
                    <a:gd name="T23" fmla="*/ 23 h 34"/>
                    <a:gd name="T24" fmla="*/ 76 w 106"/>
                    <a:gd name="T25"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34">
                      <a:moveTo>
                        <a:pt x="76" y="23"/>
                      </a:moveTo>
                      <a:cubicBezTo>
                        <a:pt x="80" y="18"/>
                        <a:pt x="83" y="11"/>
                        <a:pt x="86" y="4"/>
                      </a:cubicBezTo>
                      <a:cubicBezTo>
                        <a:pt x="74" y="0"/>
                        <a:pt x="74" y="0"/>
                        <a:pt x="74" y="0"/>
                      </a:cubicBezTo>
                      <a:cubicBezTo>
                        <a:pt x="71" y="8"/>
                        <a:pt x="67" y="16"/>
                        <a:pt x="63" y="23"/>
                      </a:cubicBezTo>
                      <a:cubicBezTo>
                        <a:pt x="42" y="23"/>
                        <a:pt x="42" y="23"/>
                        <a:pt x="42" y="23"/>
                      </a:cubicBezTo>
                      <a:cubicBezTo>
                        <a:pt x="39" y="14"/>
                        <a:pt x="35" y="6"/>
                        <a:pt x="30" y="0"/>
                      </a:cubicBezTo>
                      <a:cubicBezTo>
                        <a:pt x="19" y="4"/>
                        <a:pt x="19" y="4"/>
                        <a:pt x="19" y="4"/>
                      </a:cubicBezTo>
                      <a:cubicBezTo>
                        <a:pt x="24" y="11"/>
                        <a:pt x="28" y="17"/>
                        <a:pt x="30" y="23"/>
                      </a:cubicBezTo>
                      <a:cubicBezTo>
                        <a:pt x="0" y="23"/>
                        <a:pt x="0" y="23"/>
                        <a:pt x="0" y="23"/>
                      </a:cubicBezTo>
                      <a:cubicBezTo>
                        <a:pt x="0" y="34"/>
                        <a:pt x="0" y="34"/>
                        <a:pt x="0" y="34"/>
                      </a:cubicBezTo>
                      <a:cubicBezTo>
                        <a:pt x="106" y="34"/>
                        <a:pt x="106" y="34"/>
                        <a:pt x="106" y="34"/>
                      </a:cubicBezTo>
                      <a:cubicBezTo>
                        <a:pt x="106" y="23"/>
                        <a:pt x="106" y="23"/>
                        <a:pt x="106" y="23"/>
                      </a:cubicBezTo>
                      <a:lnTo>
                        <a:pt x="7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grpSp>
        </p:grpSp>
      </p:grpSp>
      <p:grpSp>
        <p:nvGrpSpPr>
          <p:cNvPr id="147" name="组合 146"/>
          <p:cNvGrpSpPr/>
          <p:nvPr/>
        </p:nvGrpSpPr>
        <p:grpSpPr>
          <a:xfrm>
            <a:off x="1107383" y="4917634"/>
            <a:ext cx="558166" cy="559849"/>
            <a:chOff x="1339978" y="3995451"/>
            <a:chExt cx="1030011" cy="1033116"/>
          </a:xfrm>
          <a:noFill/>
        </p:grpSpPr>
        <p:grpSp>
          <p:nvGrpSpPr>
            <p:cNvPr id="148" name="组合 147"/>
            <p:cNvGrpSpPr/>
            <p:nvPr/>
          </p:nvGrpSpPr>
          <p:grpSpPr>
            <a:xfrm>
              <a:off x="1602295" y="4622330"/>
              <a:ext cx="326390" cy="406237"/>
              <a:chOff x="3194050" y="5018088"/>
              <a:chExt cx="369888" cy="460376"/>
            </a:xfrm>
            <a:grpFill/>
          </p:grpSpPr>
          <p:sp>
            <p:nvSpPr>
              <p:cNvPr id="150" name="Oval 22"/>
              <p:cNvSpPr>
                <a:spLocks noChangeArrowheads="1"/>
              </p:cNvSpPr>
              <p:nvPr/>
            </p:nvSpPr>
            <p:spPr bwMode="auto">
              <a:xfrm>
                <a:off x="3251200" y="5018088"/>
                <a:ext cx="247650" cy="244475"/>
              </a:xfrm>
              <a:prstGeom prst="ellipse">
                <a:avLst/>
              </a:prstGeom>
              <a:grpFill/>
              <a:ln w="22225" cap="flat">
                <a:solidFill>
                  <a:schemeClr val="tx1">
                    <a:lumMod val="50000"/>
                    <a:lumOff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lgn="ctr"/>
                <a:endParaRPr lang="zh-CN" altLang="en-US">
                  <a:solidFill>
                    <a:schemeClr val="tx1">
                      <a:lumMod val="75000"/>
                      <a:lumOff val="25000"/>
                    </a:schemeClr>
                  </a:solidFill>
                  <a:latin typeface="Agency FB" panose="020B0503020202020204" pitchFamily="34" charset="0"/>
                </a:endParaRPr>
              </a:p>
            </p:txBody>
          </p:sp>
          <p:sp>
            <p:nvSpPr>
              <p:cNvPr id="151" name="Freeform 23"/>
              <p:cNvSpPr>
                <a:spLocks/>
              </p:cNvSpPr>
              <p:nvPr/>
            </p:nvSpPr>
            <p:spPr bwMode="auto">
              <a:xfrm>
                <a:off x="3194050" y="5308601"/>
                <a:ext cx="369888" cy="169863"/>
              </a:xfrm>
              <a:custGeom>
                <a:avLst/>
                <a:gdLst>
                  <a:gd name="T0" fmla="*/ 175 w 233"/>
                  <a:gd name="T1" fmla="*/ 0 h 107"/>
                  <a:gd name="T2" fmla="*/ 223 w 233"/>
                  <a:gd name="T3" fmla="*/ 20 h 107"/>
                  <a:gd name="T4" fmla="*/ 233 w 233"/>
                  <a:gd name="T5" fmla="*/ 107 h 107"/>
                  <a:gd name="T6" fmla="*/ 0 w 233"/>
                  <a:gd name="T7" fmla="*/ 107 h 107"/>
                  <a:gd name="T8" fmla="*/ 9 w 233"/>
                  <a:gd name="T9" fmla="*/ 20 h 107"/>
                  <a:gd name="T10" fmla="*/ 58 w 233"/>
                  <a:gd name="T11" fmla="*/ 0 h 107"/>
                </a:gdLst>
                <a:ahLst/>
                <a:cxnLst>
                  <a:cxn ang="0">
                    <a:pos x="T0" y="T1"/>
                  </a:cxn>
                  <a:cxn ang="0">
                    <a:pos x="T2" y="T3"/>
                  </a:cxn>
                  <a:cxn ang="0">
                    <a:pos x="T4" y="T5"/>
                  </a:cxn>
                  <a:cxn ang="0">
                    <a:pos x="T6" y="T7"/>
                  </a:cxn>
                  <a:cxn ang="0">
                    <a:pos x="T8" y="T9"/>
                  </a:cxn>
                  <a:cxn ang="0">
                    <a:pos x="T10" y="T11"/>
                  </a:cxn>
                </a:cxnLst>
                <a:rect l="0" t="0" r="r" b="b"/>
                <a:pathLst>
                  <a:path w="233" h="107">
                    <a:moveTo>
                      <a:pt x="175" y="0"/>
                    </a:moveTo>
                    <a:lnTo>
                      <a:pt x="223" y="20"/>
                    </a:lnTo>
                    <a:lnTo>
                      <a:pt x="233" y="107"/>
                    </a:lnTo>
                    <a:lnTo>
                      <a:pt x="0" y="107"/>
                    </a:lnTo>
                    <a:lnTo>
                      <a:pt x="9" y="20"/>
                    </a:lnTo>
                    <a:lnTo>
                      <a:pt x="58" y="0"/>
                    </a:lnTo>
                  </a:path>
                </a:pathLst>
              </a:custGeom>
              <a:grpFill/>
              <a:ln w="22225" cap="flat">
                <a:solidFill>
                  <a:schemeClr val="tx1">
                    <a:lumMod val="50000"/>
                    <a:lumOff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lgn="ctr"/>
                <a:endParaRPr lang="zh-CN" altLang="en-US">
                  <a:solidFill>
                    <a:schemeClr val="tx1">
                      <a:lumMod val="75000"/>
                      <a:lumOff val="25000"/>
                    </a:schemeClr>
                  </a:solidFill>
                  <a:latin typeface="Agency FB" panose="020B0503020202020204" pitchFamily="34" charset="0"/>
                </a:endParaRPr>
              </a:p>
            </p:txBody>
          </p:sp>
        </p:grpSp>
        <p:sp>
          <p:nvSpPr>
            <p:cNvPr id="149" name="文本框 148"/>
            <p:cNvSpPr txBox="1"/>
            <p:nvPr/>
          </p:nvSpPr>
          <p:spPr>
            <a:xfrm>
              <a:off x="1339978" y="3995451"/>
              <a:ext cx="1030011" cy="624750"/>
            </a:xfrm>
            <a:prstGeom prst="rect">
              <a:avLst/>
            </a:prstGeom>
            <a:grpFill/>
            <a:ln>
              <a:noFill/>
            </a:ln>
          </p:spPr>
          <p:txBody>
            <a:bodyPr wrap="none" rtlCol="0">
              <a:spAutoFit/>
            </a:bodyPr>
            <a:lstStyle/>
            <a:p>
              <a:pPr algn="ctr"/>
              <a:r>
                <a:rPr lang="en-US" altLang="zh-CN" sz="1600" spc="150" dirty="0" smtClean="0">
                  <a:solidFill>
                    <a:schemeClr val="tx1">
                      <a:lumMod val="75000"/>
                      <a:lumOff val="25000"/>
                    </a:schemeClr>
                  </a:solidFill>
                  <a:latin typeface="Agency FB" panose="020B0503020202020204" pitchFamily="34" charset="0"/>
                </a:rPr>
                <a:t>2.2M</a:t>
              </a:r>
              <a:endParaRPr lang="zh-CN" altLang="en-US" sz="1600" spc="150" dirty="0" smtClean="0">
                <a:solidFill>
                  <a:schemeClr val="tx1">
                    <a:lumMod val="75000"/>
                    <a:lumOff val="25000"/>
                  </a:schemeClr>
                </a:solidFill>
                <a:latin typeface="Agency FB" panose="020B0503020202020204" pitchFamily="34" charset="0"/>
              </a:endParaRPr>
            </a:p>
          </p:txBody>
        </p:sp>
      </p:grpSp>
      <p:grpSp>
        <p:nvGrpSpPr>
          <p:cNvPr id="152" name="组合 151"/>
          <p:cNvGrpSpPr/>
          <p:nvPr/>
        </p:nvGrpSpPr>
        <p:grpSpPr>
          <a:xfrm>
            <a:off x="2272309" y="4917633"/>
            <a:ext cx="519694" cy="559848"/>
            <a:chOff x="1305729" y="3995452"/>
            <a:chExt cx="959016" cy="1033115"/>
          </a:xfrm>
          <a:noFill/>
        </p:grpSpPr>
        <p:grpSp>
          <p:nvGrpSpPr>
            <p:cNvPr id="153" name="组合 152"/>
            <p:cNvGrpSpPr/>
            <p:nvPr/>
          </p:nvGrpSpPr>
          <p:grpSpPr>
            <a:xfrm>
              <a:off x="1602295" y="4622330"/>
              <a:ext cx="326390" cy="406237"/>
              <a:chOff x="3194050" y="5018088"/>
              <a:chExt cx="369888" cy="460376"/>
            </a:xfrm>
            <a:grpFill/>
          </p:grpSpPr>
          <p:sp>
            <p:nvSpPr>
              <p:cNvPr id="155" name="Oval 22"/>
              <p:cNvSpPr>
                <a:spLocks noChangeArrowheads="1"/>
              </p:cNvSpPr>
              <p:nvPr/>
            </p:nvSpPr>
            <p:spPr bwMode="auto">
              <a:xfrm>
                <a:off x="3251200" y="5018088"/>
                <a:ext cx="247650" cy="244475"/>
              </a:xfrm>
              <a:prstGeom prst="ellipse">
                <a:avLst/>
              </a:prstGeom>
              <a:grpFill/>
              <a:ln w="22225" cap="flat">
                <a:solidFill>
                  <a:schemeClr val="tx1">
                    <a:lumMod val="50000"/>
                    <a:lumOff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lgn="ctr"/>
                <a:endParaRPr lang="zh-CN" altLang="en-US">
                  <a:solidFill>
                    <a:schemeClr val="tx1">
                      <a:lumMod val="75000"/>
                      <a:lumOff val="25000"/>
                    </a:schemeClr>
                  </a:solidFill>
                  <a:latin typeface="Agency FB" panose="020B0503020202020204" pitchFamily="34" charset="0"/>
                </a:endParaRPr>
              </a:p>
            </p:txBody>
          </p:sp>
          <p:sp>
            <p:nvSpPr>
              <p:cNvPr id="156" name="Freeform 23"/>
              <p:cNvSpPr>
                <a:spLocks/>
              </p:cNvSpPr>
              <p:nvPr/>
            </p:nvSpPr>
            <p:spPr bwMode="auto">
              <a:xfrm>
                <a:off x="3194050" y="5308601"/>
                <a:ext cx="369888" cy="169863"/>
              </a:xfrm>
              <a:custGeom>
                <a:avLst/>
                <a:gdLst>
                  <a:gd name="T0" fmla="*/ 175 w 233"/>
                  <a:gd name="T1" fmla="*/ 0 h 107"/>
                  <a:gd name="T2" fmla="*/ 223 w 233"/>
                  <a:gd name="T3" fmla="*/ 20 h 107"/>
                  <a:gd name="T4" fmla="*/ 233 w 233"/>
                  <a:gd name="T5" fmla="*/ 107 h 107"/>
                  <a:gd name="T6" fmla="*/ 0 w 233"/>
                  <a:gd name="T7" fmla="*/ 107 h 107"/>
                  <a:gd name="T8" fmla="*/ 9 w 233"/>
                  <a:gd name="T9" fmla="*/ 20 h 107"/>
                  <a:gd name="T10" fmla="*/ 58 w 233"/>
                  <a:gd name="T11" fmla="*/ 0 h 107"/>
                </a:gdLst>
                <a:ahLst/>
                <a:cxnLst>
                  <a:cxn ang="0">
                    <a:pos x="T0" y="T1"/>
                  </a:cxn>
                  <a:cxn ang="0">
                    <a:pos x="T2" y="T3"/>
                  </a:cxn>
                  <a:cxn ang="0">
                    <a:pos x="T4" y="T5"/>
                  </a:cxn>
                  <a:cxn ang="0">
                    <a:pos x="T6" y="T7"/>
                  </a:cxn>
                  <a:cxn ang="0">
                    <a:pos x="T8" y="T9"/>
                  </a:cxn>
                  <a:cxn ang="0">
                    <a:pos x="T10" y="T11"/>
                  </a:cxn>
                </a:cxnLst>
                <a:rect l="0" t="0" r="r" b="b"/>
                <a:pathLst>
                  <a:path w="233" h="107">
                    <a:moveTo>
                      <a:pt x="175" y="0"/>
                    </a:moveTo>
                    <a:lnTo>
                      <a:pt x="223" y="20"/>
                    </a:lnTo>
                    <a:lnTo>
                      <a:pt x="233" y="107"/>
                    </a:lnTo>
                    <a:lnTo>
                      <a:pt x="0" y="107"/>
                    </a:lnTo>
                    <a:lnTo>
                      <a:pt x="9" y="20"/>
                    </a:lnTo>
                    <a:lnTo>
                      <a:pt x="58" y="0"/>
                    </a:lnTo>
                  </a:path>
                </a:pathLst>
              </a:custGeom>
              <a:grpFill/>
              <a:ln w="22225" cap="flat">
                <a:solidFill>
                  <a:schemeClr val="tx1">
                    <a:lumMod val="50000"/>
                    <a:lumOff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lgn="ctr"/>
                <a:endParaRPr lang="zh-CN" altLang="en-US">
                  <a:solidFill>
                    <a:schemeClr val="tx1">
                      <a:lumMod val="75000"/>
                      <a:lumOff val="25000"/>
                    </a:schemeClr>
                  </a:solidFill>
                  <a:latin typeface="Agency FB" panose="020B0503020202020204" pitchFamily="34" charset="0"/>
                </a:endParaRPr>
              </a:p>
            </p:txBody>
          </p:sp>
        </p:grpSp>
        <p:sp>
          <p:nvSpPr>
            <p:cNvPr id="154" name="文本框 153"/>
            <p:cNvSpPr txBox="1"/>
            <p:nvPr/>
          </p:nvSpPr>
          <p:spPr>
            <a:xfrm>
              <a:off x="1305729" y="3995452"/>
              <a:ext cx="959016" cy="624750"/>
            </a:xfrm>
            <a:prstGeom prst="rect">
              <a:avLst/>
            </a:prstGeom>
            <a:grpFill/>
            <a:ln>
              <a:noFill/>
            </a:ln>
          </p:spPr>
          <p:txBody>
            <a:bodyPr wrap="none" rtlCol="0">
              <a:spAutoFit/>
            </a:bodyPr>
            <a:lstStyle/>
            <a:p>
              <a:pPr algn="ctr"/>
              <a:r>
                <a:rPr lang="en-US" altLang="zh-CN" sz="1600" spc="150" dirty="0" smtClean="0">
                  <a:solidFill>
                    <a:schemeClr val="tx1">
                      <a:lumMod val="75000"/>
                      <a:lumOff val="25000"/>
                    </a:schemeClr>
                  </a:solidFill>
                  <a:latin typeface="Agency FB" panose="020B0503020202020204" pitchFamily="34" charset="0"/>
                </a:rPr>
                <a:t>1.2M</a:t>
              </a:r>
              <a:endParaRPr lang="zh-CN" altLang="en-US" sz="1600" spc="150" dirty="0" smtClean="0">
                <a:solidFill>
                  <a:schemeClr val="tx1">
                    <a:lumMod val="75000"/>
                    <a:lumOff val="25000"/>
                  </a:schemeClr>
                </a:solidFill>
                <a:latin typeface="Agency FB" panose="020B0503020202020204" pitchFamily="34" charset="0"/>
              </a:endParaRPr>
            </a:p>
          </p:txBody>
        </p:sp>
      </p:grpSp>
      <p:grpSp>
        <p:nvGrpSpPr>
          <p:cNvPr id="157" name="组合 156"/>
          <p:cNvGrpSpPr/>
          <p:nvPr/>
        </p:nvGrpSpPr>
        <p:grpSpPr>
          <a:xfrm>
            <a:off x="3451440" y="4917634"/>
            <a:ext cx="508473" cy="559849"/>
            <a:chOff x="1297694" y="3995451"/>
            <a:chExt cx="938309" cy="1033116"/>
          </a:xfrm>
          <a:noFill/>
        </p:grpSpPr>
        <p:grpSp>
          <p:nvGrpSpPr>
            <p:cNvPr id="158" name="组合 157"/>
            <p:cNvGrpSpPr/>
            <p:nvPr/>
          </p:nvGrpSpPr>
          <p:grpSpPr>
            <a:xfrm>
              <a:off x="1602295" y="4622330"/>
              <a:ext cx="326390" cy="406237"/>
              <a:chOff x="3194050" y="5018088"/>
              <a:chExt cx="369888" cy="460376"/>
            </a:xfrm>
            <a:grpFill/>
          </p:grpSpPr>
          <p:sp>
            <p:nvSpPr>
              <p:cNvPr id="160" name="Oval 22"/>
              <p:cNvSpPr>
                <a:spLocks noChangeArrowheads="1"/>
              </p:cNvSpPr>
              <p:nvPr/>
            </p:nvSpPr>
            <p:spPr bwMode="auto">
              <a:xfrm>
                <a:off x="3251200" y="5018088"/>
                <a:ext cx="247650" cy="244475"/>
              </a:xfrm>
              <a:prstGeom prst="ellipse">
                <a:avLst/>
              </a:prstGeom>
              <a:grpFill/>
              <a:ln w="22225" cap="flat">
                <a:solidFill>
                  <a:schemeClr val="tx1">
                    <a:lumMod val="50000"/>
                    <a:lumOff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lgn="ctr"/>
                <a:endParaRPr lang="zh-CN" altLang="en-US">
                  <a:solidFill>
                    <a:schemeClr val="tx1">
                      <a:lumMod val="75000"/>
                      <a:lumOff val="25000"/>
                    </a:schemeClr>
                  </a:solidFill>
                  <a:latin typeface="Agency FB" panose="020B0503020202020204" pitchFamily="34" charset="0"/>
                </a:endParaRPr>
              </a:p>
            </p:txBody>
          </p:sp>
          <p:sp>
            <p:nvSpPr>
              <p:cNvPr id="161" name="Freeform 23"/>
              <p:cNvSpPr>
                <a:spLocks/>
              </p:cNvSpPr>
              <p:nvPr/>
            </p:nvSpPr>
            <p:spPr bwMode="auto">
              <a:xfrm>
                <a:off x="3194050" y="5308601"/>
                <a:ext cx="369888" cy="169863"/>
              </a:xfrm>
              <a:custGeom>
                <a:avLst/>
                <a:gdLst>
                  <a:gd name="T0" fmla="*/ 175 w 233"/>
                  <a:gd name="T1" fmla="*/ 0 h 107"/>
                  <a:gd name="T2" fmla="*/ 223 w 233"/>
                  <a:gd name="T3" fmla="*/ 20 h 107"/>
                  <a:gd name="T4" fmla="*/ 233 w 233"/>
                  <a:gd name="T5" fmla="*/ 107 h 107"/>
                  <a:gd name="T6" fmla="*/ 0 w 233"/>
                  <a:gd name="T7" fmla="*/ 107 h 107"/>
                  <a:gd name="T8" fmla="*/ 9 w 233"/>
                  <a:gd name="T9" fmla="*/ 20 h 107"/>
                  <a:gd name="T10" fmla="*/ 58 w 233"/>
                  <a:gd name="T11" fmla="*/ 0 h 107"/>
                </a:gdLst>
                <a:ahLst/>
                <a:cxnLst>
                  <a:cxn ang="0">
                    <a:pos x="T0" y="T1"/>
                  </a:cxn>
                  <a:cxn ang="0">
                    <a:pos x="T2" y="T3"/>
                  </a:cxn>
                  <a:cxn ang="0">
                    <a:pos x="T4" y="T5"/>
                  </a:cxn>
                  <a:cxn ang="0">
                    <a:pos x="T6" y="T7"/>
                  </a:cxn>
                  <a:cxn ang="0">
                    <a:pos x="T8" y="T9"/>
                  </a:cxn>
                  <a:cxn ang="0">
                    <a:pos x="T10" y="T11"/>
                  </a:cxn>
                </a:cxnLst>
                <a:rect l="0" t="0" r="r" b="b"/>
                <a:pathLst>
                  <a:path w="233" h="107">
                    <a:moveTo>
                      <a:pt x="175" y="0"/>
                    </a:moveTo>
                    <a:lnTo>
                      <a:pt x="223" y="20"/>
                    </a:lnTo>
                    <a:lnTo>
                      <a:pt x="233" y="107"/>
                    </a:lnTo>
                    <a:lnTo>
                      <a:pt x="0" y="107"/>
                    </a:lnTo>
                    <a:lnTo>
                      <a:pt x="9" y="20"/>
                    </a:lnTo>
                    <a:lnTo>
                      <a:pt x="58" y="0"/>
                    </a:lnTo>
                  </a:path>
                </a:pathLst>
              </a:custGeom>
              <a:grpFill/>
              <a:ln w="22225" cap="flat">
                <a:solidFill>
                  <a:schemeClr val="tx1">
                    <a:lumMod val="50000"/>
                    <a:lumOff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lgn="ctr"/>
                <a:endParaRPr lang="zh-CN" altLang="en-US">
                  <a:solidFill>
                    <a:schemeClr val="tx1">
                      <a:lumMod val="75000"/>
                      <a:lumOff val="25000"/>
                    </a:schemeClr>
                  </a:solidFill>
                  <a:latin typeface="Agency FB" panose="020B0503020202020204" pitchFamily="34" charset="0"/>
                </a:endParaRPr>
              </a:p>
            </p:txBody>
          </p:sp>
        </p:grpSp>
        <p:sp>
          <p:nvSpPr>
            <p:cNvPr id="159" name="文本框 158"/>
            <p:cNvSpPr txBox="1"/>
            <p:nvPr/>
          </p:nvSpPr>
          <p:spPr>
            <a:xfrm>
              <a:off x="1297694" y="3995451"/>
              <a:ext cx="938309" cy="624750"/>
            </a:xfrm>
            <a:prstGeom prst="rect">
              <a:avLst/>
            </a:prstGeom>
            <a:grpFill/>
            <a:ln>
              <a:noFill/>
            </a:ln>
          </p:spPr>
          <p:txBody>
            <a:bodyPr wrap="none" rtlCol="0">
              <a:spAutoFit/>
            </a:bodyPr>
            <a:lstStyle/>
            <a:p>
              <a:pPr algn="ctr"/>
              <a:r>
                <a:rPr lang="en-US" altLang="zh-CN" sz="1600" spc="150" dirty="0" smtClean="0">
                  <a:solidFill>
                    <a:schemeClr val="tx1">
                      <a:lumMod val="75000"/>
                      <a:lumOff val="25000"/>
                    </a:schemeClr>
                  </a:solidFill>
                  <a:latin typeface="Agency FB" panose="020B0503020202020204" pitchFamily="34" charset="0"/>
                </a:rPr>
                <a:t>45M</a:t>
              </a:r>
              <a:endParaRPr lang="zh-CN" altLang="en-US" sz="1600" spc="150" dirty="0" smtClean="0">
                <a:solidFill>
                  <a:schemeClr val="tx1">
                    <a:lumMod val="75000"/>
                    <a:lumOff val="25000"/>
                  </a:schemeClr>
                </a:solidFill>
                <a:latin typeface="Agency FB" panose="020B0503020202020204" pitchFamily="34" charset="0"/>
              </a:endParaRPr>
            </a:p>
          </p:txBody>
        </p:sp>
      </p:grpSp>
      <p:grpSp>
        <p:nvGrpSpPr>
          <p:cNvPr id="162" name="组合 161"/>
          <p:cNvGrpSpPr/>
          <p:nvPr/>
        </p:nvGrpSpPr>
        <p:grpSpPr>
          <a:xfrm>
            <a:off x="4607039" y="4922050"/>
            <a:ext cx="561372" cy="555433"/>
            <a:chOff x="1246234" y="4003600"/>
            <a:chExt cx="1035927" cy="1024967"/>
          </a:xfrm>
          <a:noFill/>
        </p:grpSpPr>
        <p:grpSp>
          <p:nvGrpSpPr>
            <p:cNvPr id="163" name="组合 162"/>
            <p:cNvGrpSpPr/>
            <p:nvPr/>
          </p:nvGrpSpPr>
          <p:grpSpPr>
            <a:xfrm>
              <a:off x="1602295" y="4622330"/>
              <a:ext cx="326390" cy="406237"/>
              <a:chOff x="3194050" y="5018088"/>
              <a:chExt cx="369888" cy="460376"/>
            </a:xfrm>
            <a:grpFill/>
          </p:grpSpPr>
          <p:sp>
            <p:nvSpPr>
              <p:cNvPr id="165" name="Oval 22"/>
              <p:cNvSpPr>
                <a:spLocks noChangeArrowheads="1"/>
              </p:cNvSpPr>
              <p:nvPr/>
            </p:nvSpPr>
            <p:spPr bwMode="auto">
              <a:xfrm>
                <a:off x="3251200" y="5018088"/>
                <a:ext cx="247650" cy="244475"/>
              </a:xfrm>
              <a:prstGeom prst="ellipse">
                <a:avLst/>
              </a:prstGeom>
              <a:grpFill/>
              <a:ln w="22225" cap="flat">
                <a:solidFill>
                  <a:schemeClr val="tx1">
                    <a:lumMod val="50000"/>
                    <a:lumOff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lgn="ctr"/>
                <a:endParaRPr lang="zh-CN" altLang="en-US">
                  <a:solidFill>
                    <a:schemeClr val="tx1">
                      <a:lumMod val="75000"/>
                      <a:lumOff val="25000"/>
                    </a:schemeClr>
                  </a:solidFill>
                  <a:latin typeface="Agency FB" panose="020B0503020202020204" pitchFamily="34" charset="0"/>
                </a:endParaRPr>
              </a:p>
            </p:txBody>
          </p:sp>
          <p:sp>
            <p:nvSpPr>
              <p:cNvPr id="166" name="Freeform 23"/>
              <p:cNvSpPr>
                <a:spLocks/>
              </p:cNvSpPr>
              <p:nvPr/>
            </p:nvSpPr>
            <p:spPr bwMode="auto">
              <a:xfrm>
                <a:off x="3194050" y="5308601"/>
                <a:ext cx="369888" cy="169863"/>
              </a:xfrm>
              <a:custGeom>
                <a:avLst/>
                <a:gdLst>
                  <a:gd name="T0" fmla="*/ 175 w 233"/>
                  <a:gd name="T1" fmla="*/ 0 h 107"/>
                  <a:gd name="T2" fmla="*/ 223 w 233"/>
                  <a:gd name="T3" fmla="*/ 20 h 107"/>
                  <a:gd name="T4" fmla="*/ 233 w 233"/>
                  <a:gd name="T5" fmla="*/ 107 h 107"/>
                  <a:gd name="T6" fmla="*/ 0 w 233"/>
                  <a:gd name="T7" fmla="*/ 107 h 107"/>
                  <a:gd name="T8" fmla="*/ 9 w 233"/>
                  <a:gd name="T9" fmla="*/ 20 h 107"/>
                  <a:gd name="T10" fmla="*/ 58 w 233"/>
                  <a:gd name="T11" fmla="*/ 0 h 107"/>
                </a:gdLst>
                <a:ahLst/>
                <a:cxnLst>
                  <a:cxn ang="0">
                    <a:pos x="T0" y="T1"/>
                  </a:cxn>
                  <a:cxn ang="0">
                    <a:pos x="T2" y="T3"/>
                  </a:cxn>
                  <a:cxn ang="0">
                    <a:pos x="T4" y="T5"/>
                  </a:cxn>
                  <a:cxn ang="0">
                    <a:pos x="T6" y="T7"/>
                  </a:cxn>
                  <a:cxn ang="0">
                    <a:pos x="T8" y="T9"/>
                  </a:cxn>
                  <a:cxn ang="0">
                    <a:pos x="T10" y="T11"/>
                  </a:cxn>
                </a:cxnLst>
                <a:rect l="0" t="0" r="r" b="b"/>
                <a:pathLst>
                  <a:path w="233" h="107">
                    <a:moveTo>
                      <a:pt x="175" y="0"/>
                    </a:moveTo>
                    <a:lnTo>
                      <a:pt x="223" y="20"/>
                    </a:lnTo>
                    <a:lnTo>
                      <a:pt x="233" y="107"/>
                    </a:lnTo>
                    <a:lnTo>
                      <a:pt x="0" y="107"/>
                    </a:lnTo>
                    <a:lnTo>
                      <a:pt x="9" y="20"/>
                    </a:lnTo>
                    <a:lnTo>
                      <a:pt x="58" y="0"/>
                    </a:lnTo>
                  </a:path>
                </a:pathLst>
              </a:custGeom>
              <a:grpFill/>
              <a:ln w="22225" cap="flat">
                <a:solidFill>
                  <a:schemeClr val="tx1">
                    <a:lumMod val="50000"/>
                    <a:lumOff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lgn="ctr"/>
                <a:endParaRPr lang="zh-CN" altLang="en-US">
                  <a:solidFill>
                    <a:schemeClr val="tx1">
                      <a:lumMod val="75000"/>
                      <a:lumOff val="25000"/>
                    </a:schemeClr>
                  </a:solidFill>
                  <a:latin typeface="Agency FB" panose="020B0503020202020204" pitchFamily="34" charset="0"/>
                </a:endParaRPr>
              </a:p>
            </p:txBody>
          </p:sp>
        </p:grpSp>
        <p:sp>
          <p:nvSpPr>
            <p:cNvPr id="164" name="文本框 163"/>
            <p:cNvSpPr txBox="1"/>
            <p:nvPr/>
          </p:nvSpPr>
          <p:spPr>
            <a:xfrm>
              <a:off x="1246234" y="4003600"/>
              <a:ext cx="1035927" cy="624750"/>
            </a:xfrm>
            <a:prstGeom prst="rect">
              <a:avLst/>
            </a:prstGeom>
            <a:grpFill/>
            <a:ln>
              <a:noFill/>
            </a:ln>
          </p:spPr>
          <p:txBody>
            <a:bodyPr wrap="none" rtlCol="0">
              <a:spAutoFit/>
            </a:bodyPr>
            <a:lstStyle/>
            <a:p>
              <a:pPr algn="ctr"/>
              <a:r>
                <a:rPr lang="en-US" altLang="zh-CN" sz="1600" spc="150" dirty="0" smtClean="0">
                  <a:solidFill>
                    <a:schemeClr val="tx1">
                      <a:lumMod val="75000"/>
                      <a:lumOff val="25000"/>
                    </a:schemeClr>
                  </a:solidFill>
                  <a:latin typeface="Agency FB" panose="020B0503020202020204" pitchFamily="34" charset="0"/>
                </a:rPr>
                <a:t>4.5M</a:t>
              </a:r>
              <a:endParaRPr lang="zh-CN" altLang="en-US" sz="1600" spc="150" dirty="0" smtClean="0">
                <a:solidFill>
                  <a:schemeClr val="tx1">
                    <a:lumMod val="75000"/>
                    <a:lumOff val="25000"/>
                  </a:schemeClr>
                </a:solidFill>
                <a:latin typeface="Agency FB" panose="020B0503020202020204" pitchFamily="34" charset="0"/>
              </a:endParaRPr>
            </a:p>
          </p:txBody>
        </p:sp>
      </p:grpSp>
      <p:grpSp>
        <p:nvGrpSpPr>
          <p:cNvPr id="167" name="组合 166"/>
          <p:cNvGrpSpPr/>
          <p:nvPr/>
        </p:nvGrpSpPr>
        <p:grpSpPr>
          <a:xfrm>
            <a:off x="5799851" y="4933149"/>
            <a:ext cx="575799" cy="544333"/>
            <a:chOff x="1263444" y="4024083"/>
            <a:chExt cx="1062550" cy="1004484"/>
          </a:xfrm>
          <a:noFill/>
        </p:grpSpPr>
        <p:grpSp>
          <p:nvGrpSpPr>
            <p:cNvPr id="168" name="组合 167"/>
            <p:cNvGrpSpPr/>
            <p:nvPr/>
          </p:nvGrpSpPr>
          <p:grpSpPr>
            <a:xfrm>
              <a:off x="1602295" y="4622330"/>
              <a:ext cx="326390" cy="406237"/>
              <a:chOff x="3194050" y="5018088"/>
              <a:chExt cx="369888" cy="460376"/>
            </a:xfrm>
            <a:grpFill/>
          </p:grpSpPr>
          <p:sp>
            <p:nvSpPr>
              <p:cNvPr id="170" name="Oval 22"/>
              <p:cNvSpPr>
                <a:spLocks noChangeArrowheads="1"/>
              </p:cNvSpPr>
              <p:nvPr/>
            </p:nvSpPr>
            <p:spPr bwMode="auto">
              <a:xfrm>
                <a:off x="3251200" y="5018088"/>
                <a:ext cx="247650" cy="244475"/>
              </a:xfrm>
              <a:prstGeom prst="ellipse">
                <a:avLst/>
              </a:prstGeom>
              <a:grpFill/>
              <a:ln w="22225" cap="flat">
                <a:solidFill>
                  <a:schemeClr val="tx1">
                    <a:lumMod val="50000"/>
                    <a:lumOff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lgn="ctr"/>
                <a:endParaRPr lang="zh-CN" altLang="en-US">
                  <a:solidFill>
                    <a:schemeClr val="tx1">
                      <a:lumMod val="75000"/>
                      <a:lumOff val="25000"/>
                    </a:schemeClr>
                  </a:solidFill>
                  <a:latin typeface="Agency FB" panose="020B0503020202020204" pitchFamily="34" charset="0"/>
                </a:endParaRPr>
              </a:p>
            </p:txBody>
          </p:sp>
          <p:sp>
            <p:nvSpPr>
              <p:cNvPr id="171" name="Freeform 23"/>
              <p:cNvSpPr>
                <a:spLocks/>
              </p:cNvSpPr>
              <p:nvPr/>
            </p:nvSpPr>
            <p:spPr bwMode="auto">
              <a:xfrm>
                <a:off x="3194050" y="5308601"/>
                <a:ext cx="369888" cy="169863"/>
              </a:xfrm>
              <a:custGeom>
                <a:avLst/>
                <a:gdLst>
                  <a:gd name="T0" fmla="*/ 175 w 233"/>
                  <a:gd name="T1" fmla="*/ 0 h 107"/>
                  <a:gd name="T2" fmla="*/ 223 w 233"/>
                  <a:gd name="T3" fmla="*/ 20 h 107"/>
                  <a:gd name="T4" fmla="*/ 233 w 233"/>
                  <a:gd name="T5" fmla="*/ 107 h 107"/>
                  <a:gd name="T6" fmla="*/ 0 w 233"/>
                  <a:gd name="T7" fmla="*/ 107 h 107"/>
                  <a:gd name="T8" fmla="*/ 9 w 233"/>
                  <a:gd name="T9" fmla="*/ 20 h 107"/>
                  <a:gd name="T10" fmla="*/ 58 w 233"/>
                  <a:gd name="T11" fmla="*/ 0 h 107"/>
                </a:gdLst>
                <a:ahLst/>
                <a:cxnLst>
                  <a:cxn ang="0">
                    <a:pos x="T0" y="T1"/>
                  </a:cxn>
                  <a:cxn ang="0">
                    <a:pos x="T2" y="T3"/>
                  </a:cxn>
                  <a:cxn ang="0">
                    <a:pos x="T4" y="T5"/>
                  </a:cxn>
                  <a:cxn ang="0">
                    <a:pos x="T6" y="T7"/>
                  </a:cxn>
                  <a:cxn ang="0">
                    <a:pos x="T8" y="T9"/>
                  </a:cxn>
                  <a:cxn ang="0">
                    <a:pos x="T10" y="T11"/>
                  </a:cxn>
                </a:cxnLst>
                <a:rect l="0" t="0" r="r" b="b"/>
                <a:pathLst>
                  <a:path w="233" h="107">
                    <a:moveTo>
                      <a:pt x="175" y="0"/>
                    </a:moveTo>
                    <a:lnTo>
                      <a:pt x="223" y="20"/>
                    </a:lnTo>
                    <a:lnTo>
                      <a:pt x="233" y="107"/>
                    </a:lnTo>
                    <a:lnTo>
                      <a:pt x="0" y="107"/>
                    </a:lnTo>
                    <a:lnTo>
                      <a:pt x="9" y="20"/>
                    </a:lnTo>
                    <a:lnTo>
                      <a:pt x="58" y="0"/>
                    </a:lnTo>
                  </a:path>
                </a:pathLst>
              </a:custGeom>
              <a:grpFill/>
              <a:ln w="22225" cap="flat">
                <a:solidFill>
                  <a:schemeClr val="tx1">
                    <a:lumMod val="50000"/>
                    <a:lumOff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lgn="ctr"/>
                <a:endParaRPr lang="zh-CN" altLang="en-US">
                  <a:solidFill>
                    <a:schemeClr val="tx1">
                      <a:lumMod val="75000"/>
                      <a:lumOff val="25000"/>
                    </a:schemeClr>
                  </a:solidFill>
                  <a:latin typeface="Agency FB" panose="020B0503020202020204" pitchFamily="34" charset="0"/>
                </a:endParaRPr>
              </a:p>
            </p:txBody>
          </p:sp>
        </p:grpSp>
        <p:sp>
          <p:nvSpPr>
            <p:cNvPr id="169" name="文本框 168"/>
            <p:cNvSpPr txBox="1"/>
            <p:nvPr/>
          </p:nvSpPr>
          <p:spPr>
            <a:xfrm>
              <a:off x="1263444" y="4024083"/>
              <a:ext cx="1062550" cy="624750"/>
            </a:xfrm>
            <a:prstGeom prst="rect">
              <a:avLst/>
            </a:prstGeom>
            <a:grpFill/>
            <a:ln>
              <a:noFill/>
            </a:ln>
          </p:spPr>
          <p:txBody>
            <a:bodyPr wrap="none" rtlCol="0">
              <a:spAutoFit/>
            </a:bodyPr>
            <a:lstStyle/>
            <a:p>
              <a:pPr algn="ctr"/>
              <a:r>
                <a:rPr lang="en-US" altLang="zh-CN" sz="1600" spc="150" dirty="0" smtClean="0">
                  <a:solidFill>
                    <a:schemeClr val="tx1">
                      <a:lumMod val="75000"/>
                      <a:lumOff val="25000"/>
                    </a:schemeClr>
                  </a:solidFill>
                  <a:latin typeface="Agency FB" panose="020B0503020202020204" pitchFamily="34" charset="0"/>
                </a:rPr>
                <a:t>0.8M</a:t>
              </a:r>
              <a:endParaRPr lang="zh-CN" altLang="en-US" sz="1600" spc="150" dirty="0" smtClean="0">
                <a:solidFill>
                  <a:schemeClr val="tx1">
                    <a:lumMod val="75000"/>
                    <a:lumOff val="25000"/>
                  </a:schemeClr>
                </a:solidFill>
                <a:latin typeface="Agency FB" panose="020B0503020202020204" pitchFamily="34" charset="0"/>
              </a:endParaRPr>
            </a:p>
          </p:txBody>
        </p:sp>
      </p:grpSp>
      <p:sp>
        <p:nvSpPr>
          <p:cNvPr id="172" name="矩形 171"/>
          <p:cNvSpPr/>
          <p:nvPr/>
        </p:nvSpPr>
        <p:spPr>
          <a:xfrm>
            <a:off x="708025" y="5663809"/>
            <a:ext cx="6143412" cy="480131"/>
          </a:xfrm>
          <a:prstGeom prst="rect">
            <a:avLst/>
          </a:prstGeom>
        </p:spPr>
        <p:txBody>
          <a:bodyPr wrap="square">
            <a:spAutoFit/>
          </a:bodyPr>
          <a:lstStyle/>
          <a:p>
            <a:pPr>
              <a:lnSpc>
                <a:spcPct val="90000"/>
              </a:lnSpc>
            </a:pPr>
            <a:r>
              <a:rPr lang="en-US" altLang="zh-CN" sz="1400" dirty="0">
                <a:solidFill>
                  <a:schemeClr val="tx1">
                    <a:lumMod val="85000"/>
                    <a:lumOff val="15000"/>
                  </a:schemeClr>
                </a:solidFill>
                <a:latin typeface="Agency FB" panose="020B0503020202020204" pitchFamily="34" charset="0"/>
              </a:rPr>
              <a:t>But all sunshine without shade, all pleasure without pain, is not life at all</a:t>
            </a:r>
            <a:r>
              <a:rPr lang="en-US" altLang="zh-CN" sz="1400" dirty="0" smtClean="0">
                <a:solidFill>
                  <a:schemeClr val="tx1">
                    <a:lumMod val="85000"/>
                    <a:lumOff val="15000"/>
                  </a:schemeClr>
                </a:solidFill>
                <a:latin typeface="Agency FB" panose="020B0503020202020204" pitchFamily="34" charset="0"/>
              </a:rPr>
              <a:t>. Take </a:t>
            </a:r>
            <a:r>
              <a:rPr lang="en-US" altLang="zh-CN" sz="1400" dirty="0">
                <a:solidFill>
                  <a:schemeClr val="tx1">
                    <a:lumMod val="85000"/>
                    <a:lumOff val="15000"/>
                  </a:schemeClr>
                </a:solidFill>
                <a:latin typeface="Agency FB" panose="020B0503020202020204" pitchFamily="34" charset="0"/>
              </a:rPr>
              <a:t>the lot of the happiest - it is a tangled yarn</a:t>
            </a:r>
            <a:r>
              <a:rPr lang="en-US" altLang="zh-CN" sz="1400" dirty="0" smtClean="0">
                <a:solidFill>
                  <a:schemeClr val="tx1">
                    <a:lumMod val="85000"/>
                    <a:lumOff val="15000"/>
                  </a:schemeClr>
                </a:solidFill>
                <a:latin typeface="Agency FB" panose="020B0503020202020204" pitchFamily="34" charset="0"/>
              </a:rPr>
              <a:t>. Bereavements </a:t>
            </a:r>
            <a:r>
              <a:rPr lang="en-US" altLang="zh-CN" sz="1400" dirty="0">
                <a:solidFill>
                  <a:schemeClr val="tx1">
                    <a:lumMod val="85000"/>
                    <a:lumOff val="15000"/>
                  </a:schemeClr>
                </a:solidFill>
                <a:latin typeface="Agency FB" panose="020B0503020202020204" pitchFamily="34" charset="0"/>
              </a:rPr>
              <a:t>and blessings</a:t>
            </a:r>
            <a:r>
              <a:rPr lang="en-US" altLang="zh-CN" sz="1400" dirty="0" smtClean="0">
                <a:solidFill>
                  <a:schemeClr val="tx1">
                    <a:lumMod val="85000"/>
                    <a:lumOff val="15000"/>
                  </a:schemeClr>
                </a:solidFill>
                <a:latin typeface="Agency FB" panose="020B0503020202020204" pitchFamily="34" charset="0"/>
              </a:rPr>
              <a:t>, one </a:t>
            </a:r>
            <a:r>
              <a:rPr lang="en-US" altLang="zh-CN" sz="1400" dirty="0">
                <a:solidFill>
                  <a:schemeClr val="tx1">
                    <a:lumMod val="85000"/>
                    <a:lumOff val="15000"/>
                  </a:schemeClr>
                </a:solidFill>
                <a:latin typeface="Agency FB" panose="020B0503020202020204" pitchFamily="34" charset="0"/>
              </a:rPr>
              <a:t>following </a:t>
            </a:r>
            <a:r>
              <a:rPr lang="en-US" altLang="zh-CN" sz="1400" dirty="0" smtClean="0">
                <a:solidFill>
                  <a:schemeClr val="tx1">
                    <a:lumMod val="85000"/>
                    <a:lumOff val="15000"/>
                  </a:schemeClr>
                </a:solidFill>
                <a:latin typeface="Agency FB" panose="020B0503020202020204" pitchFamily="34" charset="0"/>
              </a:rPr>
              <a:t>another</a:t>
            </a:r>
            <a:endParaRPr lang="zh-CN" altLang="en-US" sz="1400" dirty="0">
              <a:solidFill>
                <a:schemeClr val="tx1">
                  <a:lumMod val="85000"/>
                  <a:lumOff val="15000"/>
                </a:schemeClr>
              </a:solidFill>
              <a:latin typeface="Agency FB" panose="020B0503020202020204" pitchFamily="34" charset="0"/>
            </a:endParaRPr>
          </a:p>
        </p:txBody>
      </p:sp>
      <p:grpSp>
        <p:nvGrpSpPr>
          <p:cNvPr id="173" name="组合 172"/>
          <p:cNvGrpSpPr/>
          <p:nvPr/>
        </p:nvGrpSpPr>
        <p:grpSpPr>
          <a:xfrm>
            <a:off x="7767821" y="1700230"/>
            <a:ext cx="2653021" cy="1601926"/>
            <a:chOff x="7767821" y="1598630"/>
            <a:chExt cx="2653021" cy="1601926"/>
          </a:xfrm>
        </p:grpSpPr>
        <p:sp>
          <p:nvSpPr>
            <p:cNvPr id="174" name="Freeform 9"/>
            <p:cNvSpPr>
              <a:spLocks/>
            </p:cNvSpPr>
            <p:nvPr/>
          </p:nvSpPr>
          <p:spPr bwMode="auto">
            <a:xfrm>
              <a:off x="7767821" y="1598630"/>
              <a:ext cx="2653021" cy="1601926"/>
            </a:xfrm>
            <a:custGeom>
              <a:avLst/>
              <a:gdLst>
                <a:gd name="T0" fmla="*/ 453 w 495"/>
                <a:gd name="T1" fmla="*/ 148 h 299"/>
                <a:gd name="T2" fmla="*/ 363 w 495"/>
                <a:gd name="T3" fmla="*/ 57 h 299"/>
                <a:gd name="T4" fmla="*/ 351 w 495"/>
                <a:gd name="T5" fmla="*/ 58 h 299"/>
                <a:gd name="T6" fmla="*/ 250 w 495"/>
                <a:gd name="T7" fmla="*/ 0 h 299"/>
                <a:gd name="T8" fmla="*/ 135 w 495"/>
                <a:gd name="T9" fmla="*/ 91 h 299"/>
                <a:gd name="T10" fmla="*/ 124 w 495"/>
                <a:gd name="T11" fmla="*/ 90 h 299"/>
                <a:gd name="T12" fmla="*/ 61 w 495"/>
                <a:gd name="T13" fmla="*/ 140 h 299"/>
                <a:gd name="T14" fmla="*/ 0 w 495"/>
                <a:gd name="T15" fmla="*/ 218 h 299"/>
                <a:gd name="T16" fmla="*/ 81 w 495"/>
                <a:gd name="T17" fmla="*/ 299 h 299"/>
                <a:gd name="T18" fmla="*/ 414 w 495"/>
                <a:gd name="T19" fmla="*/ 299 h 299"/>
                <a:gd name="T20" fmla="*/ 495 w 495"/>
                <a:gd name="T21" fmla="*/ 218 h 299"/>
                <a:gd name="T22" fmla="*/ 453 w 495"/>
                <a:gd name="T23" fmla="*/ 14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5" h="299">
                  <a:moveTo>
                    <a:pt x="453" y="148"/>
                  </a:moveTo>
                  <a:cubicBezTo>
                    <a:pt x="453" y="98"/>
                    <a:pt x="413" y="57"/>
                    <a:pt x="363" y="57"/>
                  </a:cubicBezTo>
                  <a:cubicBezTo>
                    <a:pt x="359" y="57"/>
                    <a:pt x="355" y="58"/>
                    <a:pt x="351" y="58"/>
                  </a:cubicBezTo>
                  <a:cubicBezTo>
                    <a:pt x="331" y="23"/>
                    <a:pt x="293" y="0"/>
                    <a:pt x="250" y="0"/>
                  </a:cubicBezTo>
                  <a:cubicBezTo>
                    <a:pt x="194" y="0"/>
                    <a:pt x="147" y="39"/>
                    <a:pt x="135" y="91"/>
                  </a:cubicBezTo>
                  <a:cubicBezTo>
                    <a:pt x="131" y="91"/>
                    <a:pt x="128" y="90"/>
                    <a:pt x="124" y="90"/>
                  </a:cubicBezTo>
                  <a:cubicBezTo>
                    <a:pt x="94" y="90"/>
                    <a:pt x="68" y="112"/>
                    <a:pt x="61" y="140"/>
                  </a:cubicBezTo>
                  <a:cubicBezTo>
                    <a:pt x="26" y="149"/>
                    <a:pt x="0" y="180"/>
                    <a:pt x="0" y="218"/>
                  </a:cubicBezTo>
                  <a:cubicBezTo>
                    <a:pt x="0" y="263"/>
                    <a:pt x="37" y="299"/>
                    <a:pt x="81" y="299"/>
                  </a:cubicBezTo>
                  <a:cubicBezTo>
                    <a:pt x="414" y="299"/>
                    <a:pt x="414" y="299"/>
                    <a:pt x="414" y="299"/>
                  </a:cubicBezTo>
                  <a:cubicBezTo>
                    <a:pt x="459" y="299"/>
                    <a:pt x="495" y="263"/>
                    <a:pt x="495" y="218"/>
                  </a:cubicBezTo>
                  <a:cubicBezTo>
                    <a:pt x="495" y="188"/>
                    <a:pt x="478" y="162"/>
                    <a:pt x="453" y="148"/>
                  </a:cubicBezTo>
                  <a:close/>
                </a:path>
              </a:pathLst>
            </a:custGeom>
            <a:solidFill>
              <a:srgbClr val="C70216"/>
            </a:solidFill>
            <a:ln>
              <a:noFill/>
            </a:ln>
          </p:spPr>
          <p:txBody>
            <a:bodyPr vert="horz" wrap="square" lIns="91440" tIns="45720" rIns="91440" bIns="45720" numCol="1" anchor="t" anchorCtr="0" compatLnSpc="1">
              <a:prstTxWarp prst="textNoShape">
                <a:avLst/>
              </a:prstTxWarp>
            </a:bodyPr>
            <a:lstStyle/>
            <a:p>
              <a:endParaRPr lang="zh-CN" altLang="en-US">
                <a:latin typeface="Agency FB" panose="020B0503020202020204" pitchFamily="34" charset="0"/>
              </a:endParaRPr>
            </a:p>
          </p:txBody>
        </p:sp>
        <p:sp>
          <p:nvSpPr>
            <p:cNvPr id="175" name="文本框 174"/>
            <p:cNvSpPr txBox="1"/>
            <p:nvPr/>
          </p:nvSpPr>
          <p:spPr>
            <a:xfrm>
              <a:off x="8193055" y="2500440"/>
              <a:ext cx="1776447" cy="400110"/>
            </a:xfrm>
            <a:prstGeom prst="rect">
              <a:avLst/>
            </a:prstGeom>
            <a:noFill/>
          </p:spPr>
          <p:txBody>
            <a:bodyPr wrap="none" rtlCol="0">
              <a:spAutoFit/>
            </a:bodyPr>
            <a:lstStyle/>
            <a:p>
              <a:pPr algn="ctr"/>
              <a:r>
                <a:rPr lang="en-US" altLang="zh-CN" sz="2000" b="1" dirty="0" smtClean="0">
                  <a:solidFill>
                    <a:schemeClr val="bg1"/>
                  </a:solidFill>
                  <a:latin typeface="Agency FB" panose="020B0503020202020204" pitchFamily="34" charset="0"/>
                </a:rPr>
                <a:t>HEADING FOR THIS</a:t>
              </a:r>
              <a:endParaRPr lang="zh-CN" altLang="en-US" sz="2000" b="1" dirty="0" smtClean="0">
                <a:solidFill>
                  <a:schemeClr val="bg1"/>
                </a:solidFill>
                <a:latin typeface="Agency FB" panose="020B0503020202020204" pitchFamily="34" charset="0"/>
              </a:endParaRPr>
            </a:p>
          </p:txBody>
        </p:sp>
      </p:grpSp>
    </p:spTree>
    <p:extLst>
      <p:ext uri="{BB962C8B-B14F-4D97-AF65-F5344CB8AC3E}">
        <p14:creationId xmlns:p14="http://schemas.microsoft.com/office/powerpoint/2010/main" val="1036968636"/>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additive="base">
                                        <p:cTn id="19" dur="500"/>
                                        <p:tgtEl>
                                          <p:spTgt spid="111"/>
                                        </p:tgtEl>
                                        <p:attrNameLst>
                                          <p:attrName>ppt_y</p:attrName>
                                        </p:attrNameLst>
                                      </p:cBhvr>
                                      <p:tavLst>
                                        <p:tav tm="0">
                                          <p:val>
                                            <p:strVal val="#ppt_y+#ppt_h*1.125000"/>
                                          </p:val>
                                        </p:tav>
                                        <p:tav tm="100000">
                                          <p:val>
                                            <p:strVal val="#ppt_y"/>
                                          </p:val>
                                        </p:tav>
                                      </p:tavLst>
                                    </p:anim>
                                    <p:animEffect transition="in" filter="wipe(up)">
                                      <p:cBhvr>
                                        <p:cTn id="20" dur="500"/>
                                        <p:tgtEl>
                                          <p:spTgt spid="111"/>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113"/>
                                        </p:tgtEl>
                                        <p:attrNameLst>
                                          <p:attrName>style.visibility</p:attrName>
                                        </p:attrNameLst>
                                      </p:cBhvr>
                                      <p:to>
                                        <p:strVal val="visible"/>
                                      </p:to>
                                    </p:set>
                                    <p:animEffect transition="in" filter="wipe(left)">
                                      <p:cBhvr>
                                        <p:cTn id="24" dur="500"/>
                                        <p:tgtEl>
                                          <p:spTgt spid="113"/>
                                        </p:tgtEl>
                                      </p:cBhvr>
                                    </p:animEffect>
                                  </p:childTnLst>
                                </p:cTn>
                              </p:par>
                              <p:par>
                                <p:cTn id="25" presetID="42" presetClass="entr" presetSubtype="0" fill="hold" nodeType="withEffect">
                                  <p:stCondLst>
                                    <p:cond delay="0"/>
                                  </p:stCondLst>
                                  <p:childTnLst>
                                    <p:set>
                                      <p:cBhvr>
                                        <p:cTn id="26" dur="1" fill="hold">
                                          <p:stCondLst>
                                            <p:cond delay="0"/>
                                          </p:stCondLst>
                                        </p:cTn>
                                        <p:tgtEl>
                                          <p:spTgt spid="173"/>
                                        </p:tgtEl>
                                        <p:attrNameLst>
                                          <p:attrName>style.visibility</p:attrName>
                                        </p:attrNameLst>
                                      </p:cBhvr>
                                      <p:to>
                                        <p:strVal val="visible"/>
                                      </p:to>
                                    </p:set>
                                    <p:animEffect transition="in" filter="fade">
                                      <p:cBhvr>
                                        <p:cTn id="27" dur="1000"/>
                                        <p:tgtEl>
                                          <p:spTgt spid="173"/>
                                        </p:tgtEl>
                                      </p:cBhvr>
                                    </p:animEffect>
                                    <p:anim calcmode="lin" valueType="num">
                                      <p:cBhvr>
                                        <p:cTn id="28" dur="1000" fill="hold"/>
                                        <p:tgtEl>
                                          <p:spTgt spid="173"/>
                                        </p:tgtEl>
                                        <p:attrNameLst>
                                          <p:attrName>ppt_x</p:attrName>
                                        </p:attrNameLst>
                                      </p:cBhvr>
                                      <p:tavLst>
                                        <p:tav tm="0">
                                          <p:val>
                                            <p:strVal val="#ppt_x"/>
                                          </p:val>
                                        </p:tav>
                                        <p:tav tm="100000">
                                          <p:val>
                                            <p:strVal val="#ppt_x"/>
                                          </p:val>
                                        </p:tav>
                                      </p:tavLst>
                                    </p:anim>
                                    <p:anim calcmode="lin" valueType="num">
                                      <p:cBhvr>
                                        <p:cTn id="29" dur="1000" fill="hold"/>
                                        <p:tgtEl>
                                          <p:spTgt spid="17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fade">
                                      <p:cBhvr>
                                        <p:cTn id="32" dur="1000"/>
                                        <p:tgtEl>
                                          <p:spTgt spid="110"/>
                                        </p:tgtEl>
                                      </p:cBhvr>
                                    </p:animEffect>
                                    <p:anim calcmode="lin" valueType="num">
                                      <p:cBhvr>
                                        <p:cTn id="33" dur="1000" fill="hold"/>
                                        <p:tgtEl>
                                          <p:spTgt spid="110"/>
                                        </p:tgtEl>
                                        <p:attrNameLst>
                                          <p:attrName>ppt_x</p:attrName>
                                        </p:attrNameLst>
                                      </p:cBhvr>
                                      <p:tavLst>
                                        <p:tav tm="0">
                                          <p:val>
                                            <p:strVal val="#ppt_x"/>
                                          </p:val>
                                        </p:tav>
                                        <p:tav tm="100000">
                                          <p:val>
                                            <p:strVal val="#ppt_x"/>
                                          </p:val>
                                        </p:tav>
                                      </p:tavLst>
                                    </p:anim>
                                    <p:anim calcmode="lin" valueType="num">
                                      <p:cBhvr>
                                        <p:cTn id="34" dur="1000" fill="hold"/>
                                        <p:tgtEl>
                                          <p:spTgt spid="1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9"/>
                                        </p:tgtEl>
                                        <p:attrNameLst>
                                          <p:attrName>style.visibility</p:attrName>
                                        </p:attrNameLst>
                                      </p:cBhvr>
                                      <p:to>
                                        <p:strVal val="visible"/>
                                      </p:to>
                                    </p:set>
                                    <p:animEffect transition="in" filter="fade">
                                      <p:cBhvr>
                                        <p:cTn id="37" dur="1000"/>
                                        <p:tgtEl>
                                          <p:spTgt spid="109"/>
                                        </p:tgtEl>
                                      </p:cBhvr>
                                    </p:animEffect>
                                    <p:anim calcmode="lin" valueType="num">
                                      <p:cBhvr>
                                        <p:cTn id="38" dur="1000" fill="hold"/>
                                        <p:tgtEl>
                                          <p:spTgt spid="109"/>
                                        </p:tgtEl>
                                        <p:attrNameLst>
                                          <p:attrName>ppt_x</p:attrName>
                                        </p:attrNameLst>
                                      </p:cBhvr>
                                      <p:tavLst>
                                        <p:tav tm="0">
                                          <p:val>
                                            <p:strVal val="#ppt_x"/>
                                          </p:val>
                                        </p:tav>
                                        <p:tav tm="100000">
                                          <p:val>
                                            <p:strVal val="#ppt_x"/>
                                          </p:val>
                                        </p:tav>
                                      </p:tavLst>
                                    </p:anim>
                                    <p:anim calcmode="lin" valueType="num">
                                      <p:cBhvr>
                                        <p:cTn id="39" dur="1000" fill="hold"/>
                                        <p:tgtEl>
                                          <p:spTgt spid="109"/>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22" presetClass="entr" presetSubtype="1" fill="hold" nodeType="afterEffect">
                                  <p:stCondLst>
                                    <p:cond delay="0"/>
                                  </p:stCondLst>
                                  <p:childTnLst>
                                    <p:set>
                                      <p:cBhvr>
                                        <p:cTn id="42" dur="1" fill="hold">
                                          <p:stCondLst>
                                            <p:cond delay="0"/>
                                          </p:stCondLst>
                                        </p:cTn>
                                        <p:tgtEl>
                                          <p:spTgt spid="99"/>
                                        </p:tgtEl>
                                        <p:attrNameLst>
                                          <p:attrName>style.visibility</p:attrName>
                                        </p:attrNameLst>
                                      </p:cBhvr>
                                      <p:to>
                                        <p:strVal val="visible"/>
                                      </p:to>
                                    </p:set>
                                    <p:animEffect transition="in" filter="wipe(up)">
                                      <p:cBhvr>
                                        <p:cTn id="43" dur="500"/>
                                        <p:tgtEl>
                                          <p:spTgt spid="99"/>
                                        </p:tgtEl>
                                      </p:cBhvr>
                                    </p:animEffect>
                                  </p:childTnLst>
                                </p:cTn>
                              </p:par>
                            </p:childTnLst>
                          </p:cTn>
                        </p:par>
                        <p:par>
                          <p:cTn id="44" fill="hold">
                            <p:stCondLst>
                              <p:cond delay="3500"/>
                            </p:stCondLst>
                            <p:childTnLst>
                              <p:par>
                                <p:cTn id="45" presetID="9" presetClass="entr" presetSubtype="0" fill="hold" nodeType="afterEffect">
                                  <p:stCondLst>
                                    <p:cond delay="0"/>
                                  </p:stCondLst>
                                  <p:childTnLst>
                                    <p:set>
                                      <p:cBhvr>
                                        <p:cTn id="46" dur="1" fill="hold">
                                          <p:stCondLst>
                                            <p:cond delay="0"/>
                                          </p:stCondLst>
                                        </p:cTn>
                                        <p:tgtEl>
                                          <p:spTgt spid="104"/>
                                        </p:tgtEl>
                                        <p:attrNameLst>
                                          <p:attrName>style.visibility</p:attrName>
                                        </p:attrNameLst>
                                      </p:cBhvr>
                                      <p:to>
                                        <p:strVal val="visible"/>
                                      </p:to>
                                    </p:set>
                                    <p:animEffect transition="in" filter="dissolve">
                                      <p:cBhvr>
                                        <p:cTn id="47" dur="500"/>
                                        <p:tgtEl>
                                          <p:spTgt spid="104"/>
                                        </p:tgtEl>
                                      </p:cBhvr>
                                    </p:animEffect>
                                  </p:childTnLst>
                                </p:cTn>
                              </p:par>
                            </p:childTnLst>
                          </p:cTn>
                        </p:par>
                        <p:par>
                          <p:cTn id="48" fill="hold">
                            <p:stCondLst>
                              <p:cond delay="4000"/>
                            </p:stCondLst>
                            <p:childTnLst>
                              <p:par>
                                <p:cTn id="49" presetID="22" presetClass="entr" presetSubtype="1" fill="hold" grpId="0" nodeType="afterEffect">
                                  <p:stCondLst>
                                    <p:cond delay="0"/>
                                  </p:stCondLst>
                                  <p:childTnLst>
                                    <p:set>
                                      <p:cBhvr>
                                        <p:cTn id="50" dur="1" fill="hold">
                                          <p:stCondLst>
                                            <p:cond delay="0"/>
                                          </p:stCondLst>
                                        </p:cTn>
                                        <p:tgtEl>
                                          <p:spTgt spid="112"/>
                                        </p:tgtEl>
                                        <p:attrNameLst>
                                          <p:attrName>style.visibility</p:attrName>
                                        </p:attrNameLst>
                                      </p:cBhvr>
                                      <p:to>
                                        <p:strVal val="visible"/>
                                      </p:to>
                                    </p:set>
                                    <p:animEffect transition="in" filter="wipe(up)">
                                      <p:cBhvr>
                                        <p:cTn id="51" dur="750"/>
                                        <p:tgtEl>
                                          <p:spTgt spid="112"/>
                                        </p:tgtEl>
                                      </p:cBhvr>
                                    </p:animEffect>
                                  </p:childTnLst>
                                </p:cTn>
                              </p:par>
                            </p:childTnLst>
                          </p:cTn>
                        </p:par>
                        <p:par>
                          <p:cTn id="52" fill="hold">
                            <p:stCondLst>
                              <p:cond delay="4750"/>
                            </p:stCondLst>
                            <p:childTnLst>
                              <p:par>
                                <p:cTn id="53" presetID="12" presetClass="entr" presetSubtype="1" fill="hold" nodeType="afterEffect">
                                  <p:stCondLst>
                                    <p:cond delay="0"/>
                                  </p:stCondLst>
                                  <p:childTnLst>
                                    <p:set>
                                      <p:cBhvr>
                                        <p:cTn id="54" dur="1" fill="hold">
                                          <p:stCondLst>
                                            <p:cond delay="0"/>
                                          </p:stCondLst>
                                        </p:cTn>
                                        <p:tgtEl>
                                          <p:spTgt spid="114"/>
                                        </p:tgtEl>
                                        <p:attrNameLst>
                                          <p:attrName>style.visibility</p:attrName>
                                        </p:attrNameLst>
                                      </p:cBhvr>
                                      <p:to>
                                        <p:strVal val="visible"/>
                                      </p:to>
                                    </p:set>
                                    <p:anim calcmode="lin" valueType="num">
                                      <p:cBhvr additive="base">
                                        <p:cTn id="55" dur="500"/>
                                        <p:tgtEl>
                                          <p:spTgt spid="114"/>
                                        </p:tgtEl>
                                        <p:attrNameLst>
                                          <p:attrName>ppt_y</p:attrName>
                                        </p:attrNameLst>
                                      </p:cBhvr>
                                      <p:tavLst>
                                        <p:tav tm="0">
                                          <p:val>
                                            <p:strVal val="#ppt_y-#ppt_h*1.125000"/>
                                          </p:val>
                                        </p:tav>
                                        <p:tav tm="100000">
                                          <p:val>
                                            <p:strVal val="#ppt_y"/>
                                          </p:val>
                                        </p:tav>
                                      </p:tavLst>
                                    </p:anim>
                                    <p:animEffect transition="in" filter="wipe(down)">
                                      <p:cBhvr>
                                        <p:cTn id="56" dur="500"/>
                                        <p:tgtEl>
                                          <p:spTgt spid="114"/>
                                        </p:tgtEl>
                                      </p:cBhvr>
                                    </p:animEffect>
                                  </p:childTnLst>
                                </p:cTn>
                              </p:par>
                            </p:childTnLst>
                          </p:cTn>
                        </p:par>
                        <p:par>
                          <p:cTn id="57" fill="hold">
                            <p:stCondLst>
                              <p:cond delay="5250"/>
                            </p:stCondLst>
                            <p:childTnLst>
                              <p:par>
                                <p:cTn id="58" presetID="9" presetClass="entr" presetSubtype="0" fill="hold" nodeType="afterEffect">
                                  <p:stCondLst>
                                    <p:cond delay="0"/>
                                  </p:stCondLst>
                                  <p:childTnLst>
                                    <p:set>
                                      <p:cBhvr>
                                        <p:cTn id="59" dur="1" fill="hold">
                                          <p:stCondLst>
                                            <p:cond delay="0"/>
                                          </p:stCondLst>
                                        </p:cTn>
                                        <p:tgtEl>
                                          <p:spTgt spid="147"/>
                                        </p:tgtEl>
                                        <p:attrNameLst>
                                          <p:attrName>style.visibility</p:attrName>
                                        </p:attrNameLst>
                                      </p:cBhvr>
                                      <p:to>
                                        <p:strVal val="visible"/>
                                      </p:to>
                                    </p:set>
                                    <p:animEffect transition="in" filter="dissolve">
                                      <p:cBhvr>
                                        <p:cTn id="60" dur="500"/>
                                        <p:tgtEl>
                                          <p:spTgt spid="147"/>
                                        </p:tgtEl>
                                      </p:cBhvr>
                                    </p:animEffect>
                                  </p:childTnLst>
                                </p:cTn>
                              </p:par>
                              <p:par>
                                <p:cTn id="61" presetID="9" presetClass="entr" presetSubtype="0" fill="hold" nodeType="withEffect">
                                  <p:stCondLst>
                                    <p:cond delay="0"/>
                                  </p:stCondLst>
                                  <p:childTnLst>
                                    <p:set>
                                      <p:cBhvr>
                                        <p:cTn id="62" dur="1" fill="hold">
                                          <p:stCondLst>
                                            <p:cond delay="0"/>
                                          </p:stCondLst>
                                        </p:cTn>
                                        <p:tgtEl>
                                          <p:spTgt spid="152"/>
                                        </p:tgtEl>
                                        <p:attrNameLst>
                                          <p:attrName>style.visibility</p:attrName>
                                        </p:attrNameLst>
                                      </p:cBhvr>
                                      <p:to>
                                        <p:strVal val="visible"/>
                                      </p:to>
                                    </p:set>
                                    <p:animEffect transition="in" filter="dissolve">
                                      <p:cBhvr>
                                        <p:cTn id="63" dur="500"/>
                                        <p:tgtEl>
                                          <p:spTgt spid="152"/>
                                        </p:tgtEl>
                                      </p:cBhvr>
                                    </p:animEffect>
                                  </p:childTnLst>
                                </p:cTn>
                              </p:par>
                              <p:par>
                                <p:cTn id="64" presetID="9" presetClass="entr" presetSubtype="0" fill="hold" nodeType="withEffect">
                                  <p:stCondLst>
                                    <p:cond delay="0"/>
                                  </p:stCondLst>
                                  <p:childTnLst>
                                    <p:set>
                                      <p:cBhvr>
                                        <p:cTn id="65" dur="1" fill="hold">
                                          <p:stCondLst>
                                            <p:cond delay="0"/>
                                          </p:stCondLst>
                                        </p:cTn>
                                        <p:tgtEl>
                                          <p:spTgt spid="157"/>
                                        </p:tgtEl>
                                        <p:attrNameLst>
                                          <p:attrName>style.visibility</p:attrName>
                                        </p:attrNameLst>
                                      </p:cBhvr>
                                      <p:to>
                                        <p:strVal val="visible"/>
                                      </p:to>
                                    </p:set>
                                    <p:animEffect transition="in" filter="dissolve">
                                      <p:cBhvr>
                                        <p:cTn id="66" dur="500"/>
                                        <p:tgtEl>
                                          <p:spTgt spid="157"/>
                                        </p:tgtEl>
                                      </p:cBhvr>
                                    </p:animEffect>
                                  </p:childTnLst>
                                </p:cTn>
                              </p:par>
                              <p:par>
                                <p:cTn id="67" presetID="9" presetClass="entr" presetSubtype="0" fill="hold" nodeType="withEffect">
                                  <p:stCondLst>
                                    <p:cond delay="0"/>
                                  </p:stCondLst>
                                  <p:childTnLst>
                                    <p:set>
                                      <p:cBhvr>
                                        <p:cTn id="68" dur="1" fill="hold">
                                          <p:stCondLst>
                                            <p:cond delay="0"/>
                                          </p:stCondLst>
                                        </p:cTn>
                                        <p:tgtEl>
                                          <p:spTgt spid="162"/>
                                        </p:tgtEl>
                                        <p:attrNameLst>
                                          <p:attrName>style.visibility</p:attrName>
                                        </p:attrNameLst>
                                      </p:cBhvr>
                                      <p:to>
                                        <p:strVal val="visible"/>
                                      </p:to>
                                    </p:set>
                                    <p:animEffect transition="in" filter="dissolve">
                                      <p:cBhvr>
                                        <p:cTn id="69" dur="500"/>
                                        <p:tgtEl>
                                          <p:spTgt spid="162"/>
                                        </p:tgtEl>
                                      </p:cBhvr>
                                    </p:animEffect>
                                  </p:childTnLst>
                                </p:cTn>
                              </p:par>
                              <p:par>
                                <p:cTn id="70" presetID="9" presetClass="entr" presetSubtype="0" fill="hold" nodeType="withEffect">
                                  <p:stCondLst>
                                    <p:cond delay="0"/>
                                  </p:stCondLst>
                                  <p:childTnLst>
                                    <p:set>
                                      <p:cBhvr>
                                        <p:cTn id="71" dur="1" fill="hold">
                                          <p:stCondLst>
                                            <p:cond delay="0"/>
                                          </p:stCondLst>
                                        </p:cTn>
                                        <p:tgtEl>
                                          <p:spTgt spid="167"/>
                                        </p:tgtEl>
                                        <p:attrNameLst>
                                          <p:attrName>style.visibility</p:attrName>
                                        </p:attrNameLst>
                                      </p:cBhvr>
                                      <p:to>
                                        <p:strVal val="visible"/>
                                      </p:to>
                                    </p:set>
                                    <p:animEffect transition="in" filter="dissolve">
                                      <p:cBhvr>
                                        <p:cTn id="72" dur="500"/>
                                        <p:tgtEl>
                                          <p:spTgt spid="167"/>
                                        </p:tgtEl>
                                      </p:cBhvr>
                                    </p:animEffect>
                                  </p:childTnLst>
                                </p:cTn>
                              </p:par>
                            </p:childTnLst>
                          </p:cTn>
                        </p:par>
                        <p:par>
                          <p:cTn id="73" fill="hold">
                            <p:stCondLst>
                              <p:cond delay="5750"/>
                            </p:stCondLst>
                            <p:childTnLst>
                              <p:par>
                                <p:cTn id="74" presetID="22" presetClass="entr" presetSubtype="1" fill="hold" grpId="0" nodeType="afterEffect">
                                  <p:stCondLst>
                                    <p:cond delay="0"/>
                                  </p:stCondLst>
                                  <p:childTnLst>
                                    <p:set>
                                      <p:cBhvr>
                                        <p:cTn id="75" dur="1" fill="hold">
                                          <p:stCondLst>
                                            <p:cond delay="0"/>
                                          </p:stCondLst>
                                        </p:cTn>
                                        <p:tgtEl>
                                          <p:spTgt spid="172"/>
                                        </p:tgtEl>
                                        <p:attrNameLst>
                                          <p:attrName>style.visibility</p:attrName>
                                        </p:attrNameLst>
                                      </p:cBhvr>
                                      <p:to>
                                        <p:strVal val="visible"/>
                                      </p:to>
                                    </p:set>
                                    <p:animEffect transition="in" filter="wipe(up)">
                                      <p:cBhvr>
                                        <p:cTn id="76" dur="75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9" grpId="0" animBg="1"/>
      <p:bldP spid="110" grpId="0" animBg="1"/>
      <p:bldP spid="111" grpId="0"/>
      <p:bldP spid="112" grpId="0"/>
      <p:bldP spid="17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0" y="1897776"/>
            <a:ext cx="12191999" cy="2828070"/>
            <a:chOff x="0" y="1897776"/>
            <a:chExt cx="12191999" cy="2828070"/>
          </a:xfrm>
        </p:grpSpPr>
        <p:sp>
          <p:nvSpPr>
            <p:cNvPr id="23" name="矩形 22"/>
            <p:cNvSpPr/>
            <p:nvPr/>
          </p:nvSpPr>
          <p:spPr>
            <a:xfrm>
              <a:off x="1623521" y="2007172"/>
              <a:ext cx="8964000" cy="2613481"/>
            </a:xfrm>
            <a:prstGeom prst="rect">
              <a:avLst/>
            </a:prstGeom>
            <a:solidFill>
              <a:schemeClr val="bg1"/>
            </a:solidFill>
            <a:ln>
              <a:noFill/>
            </a:ln>
            <a:effectLst>
              <a:outerShdw blurRad="50800" dist="38100" dir="16200000"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flipV="1">
              <a:off x="1549725" y="4616450"/>
              <a:ext cx="9092550" cy="109396"/>
            </a:xfrm>
            <a:custGeom>
              <a:avLst/>
              <a:gdLst>
                <a:gd name="connsiteX0" fmla="*/ 4447979 w 8895958"/>
                <a:gd name="connsiteY0" fmla="*/ 0 h 337418"/>
                <a:gd name="connsiteX1" fmla="*/ 8799178 w 8895958"/>
                <a:gd name="connsiteY1" fmla="*/ 301919 h 337418"/>
                <a:gd name="connsiteX2" fmla="*/ 8895958 w 8895958"/>
                <a:gd name="connsiteY2" fmla="*/ 337418 h 337418"/>
                <a:gd name="connsiteX3" fmla="*/ 0 w 8895958"/>
                <a:gd name="connsiteY3" fmla="*/ 337418 h 337418"/>
                <a:gd name="connsiteX4" fmla="*/ 96780 w 8895958"/>
                <a:gd name="connsiteY4" fmla="*/ 301919 h 337418"/>
                <a:gd name="connsiteX5" fmla="*/ 4447979 w 8895958"/>
                <a:gd name="connsiteY5" fmla="*/ 0 h 33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958" h="337418">
                  <a:moveTo>
                    <a:pt x="4447979" y="0"/>
                  </a:moveTo>
                  <a:cubicBezTo>
                    <a:pt x="6492412" y="0"/>
                    <a:pt x="8222332" y="127002"/>
                    <a:pt x="8799178" y="301919"/>
                  </a:cubicBezTo>
                  <a:lnTo>
                    <a:pt x="8895958" y="337418"/>
                  </a:lnTo>
                  <a:lnTo>
                    <a:pt x="0" y="337418"/>
                  </a:lnTo>
                  <a:lnTo>
                    <a:pt x="96780" y="301919"/>
                  </a:lnTo>
                  <a:cubicBezTo>
                    <a:pt x="673626" y="127002"/>
                    <a:pt x="2403546" y="0"/>
                    <a:pt x="4447979" y="0"/>
                  </a:cubicBezTo>
                  <a:close/>
                </a:path>
              </a:pathLst>
            </a:custGeom>
            <a:solidFill>
              <a:schemeClr val="bg1">
                <a:lumMod val="75000"/>
                <a:alpha val="46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1604479" y="1897776"/>
              <a:ext cx="9092550" cy="109396"/>
            </a:xfrm>
            <a:custGeom>
              <a:avLst/>
              <a:gdLst>
                <a:gd name="connsiteX0" fmla="*/ 4447979 w 8895958"/>
                <a:gd name="connsiteY0" fmla="*/ 0 h 337418"/>
                <a:gd name="connsiteX1" fmla="*/ 8799178 w 8895958"/>
                <a:gd name="connsiteY1" fmla="*/ 301919 h 337418"/>
                <a:gd name="connsiteX2" fmla="*/ 8895958 w 8895958"/>
                <a:gd name="connsiteY2" fmla="*/ 337418 h 337418"/>
                <a:gd name="connsiteX3" fmla="*/ 0 w 8895958"/>
                <a:gd name="connsiteY3" fmla="*/ 337418 h 337418"/>
                <a:gd name="connsiteX4" fmla="*/ 96780 w 8895958"/>
                <a:gd name="connsiteY4" fmla="*/ 301919 h 337418"/>
                <a:gd name="connsiteX5" fmla="*/ 4447979 w 8895958"/>
                <a:gd name="connsiteY5" fmla="*/ 0 h 33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5958" h="337418">
                  <a:moveTo>
                    <a:pt x="4447979" y="0"/>
                  </a:moveTo>
                  <a:cubicBezTo>
                    <a:pt x="6492412" y="0"/>
                    <a:pt x="8222332" y="127002"/>
                    <a:pt x="8799178" y="301919"/>
                  </a:cubicBezTo>
                  <a:lnTo>
                    <a:pt x="8895958" y="337418"/>
                  </a:lnTo>
                  <a:lnTo>
                    <a:pt x="0" y="337418"/>
                  </a:lnTo>
                  <a:lnTo>
                    <a:pt x="96780" y="301919"/>
                  </a:lnTo>
                  <a:cubicBezTo>
                    <a:pt x="673626" y="127002"/>
                    <a:pt x="2403546" y="0"/>
                    <a:pt x="4447979" y="0"/>
                  </a:cubicBezTo>
                  <a:close/>
                </a:path>
              </a:pathLst>
            </a:custGeom>
            <a:solidFill>
              <a:schemeClr val="bg1">
                <a:lumMod val="75000"/>
                <a:alpha val="46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614000" y="2002969"/>
              <a:ext cx="8964000" cy="2613481"/>
            </a:xfrm>
            <a:prstGeom prst="rect">
              <a:avLst/>
            </a:prstGeom>
            <a:solidFill>
              <a:schemeClr val="bg1"/>
            </a:solidFill>
            <a:ln>
              <a:noFill/>
            </a:ln>
            <a:effectLst>
              <a:outerShdw blurRad="508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0" y="1998766"/>
              <a:ext cx="12191999" cy="2613481"/>
            </a:xfrm>
            <a:prstGeom prst="rect">
              <a:avLst/>
            </a:prstGeom>
            <a:pattFill prst="narVert">
              <a:fgClr>
                <a:schemeClr val="bg1">
                  <a:lumMod val="95000"/>
                </a:schemeClr>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p:nvCxnSpPr>
          <p:spPr>
            <a:xfrm>
              <a:off x="1614000" y="2002969"/>
              <a:ext cx="8964000" cy="0"/>
            </a:xfrm>
            <a:prstGeom prst="line">
              <a:avLst/>
            </a:prstGeom>
            <a:ln w="12700">
              <a:solidFill>
                <a:schemeClr val="bg2">
                  <a:lumMod val="25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614000" y="4615500"/>
              <a:ext cx="8964000" cy="0"/>
            </a:xfrm>
            <a:prstGeom prst="line">
              <a:avLst/>
            </a:prstGeom>
            <a:ln w="12700">
              <a:solidFill>
                <a:schemeClr val="bg2">
                  <a:lumMod val="25000"/>
                  <a:alpha val="50000"/>
                </a:schemeClr>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3345872" y="2211053"/>
            <a:ext cx="5486400" cy="830997"/>
          </a:xfrm>
          <a:prstGeom prst="rect">
            <a:avLst/>
          </a:prstGeom>
          <a:noFill/>
        </p:spPr>
        <p:txBody>
          <a:bodyPr wrap="square" rtlCol="0">
            <a:spAutoFit/>
          </a:bodyPr>
          <a:lstStyle/>
          <a:p>
            <a:pPr algn="ctr"/>
            <a:r>
              <a:rPr lang="en-US" altLang="zh-CN" sz="4800" dirty="0" smtClean="0">
                <a:solidFill>
                  <a:schemeClr val="bg2">
                    <a:lumMod val="25000"/>
                  </a:schemeClr>
                </a:solidFill>
                <a:latin typeface="Impact" panose="020B0806030902050204" pitchFamily="34" charset="0"/>
              </a:rPr>
              <a:t>2017</a:t>
            </a:r>
            <a:endParaRPr lang="zh-CN" altLang="en-US" sz="4800" dirty="0">
              <a:solidFill>
                <a:schemeClr val="bg2">
                  <a:lumMod val="25000"/>
                </a:schemeClr>
              </a:solidFill>
              <a:latin typeface="Impact" panose="020B0806030902050204" pitchFamily="34" charset="0"/>
            </a:endParaRPr>
          </a:p>
        </p:txBody>
      </p:sp>
      <p:sp>
        <p:nvSpPr>
          <p:cNvPr id="5" name="文本框 4"/>
          <p:cNvSpPr txBox="1"/>
          <p:nvPr/>
        </p:nvSpPr>
        <p:spPr>
          <a:xfrm>
            <a:off x="1808019" y="2806546"/>
            <a:ext cx="8575963" cy="923330"/>
          </a:xfrm>
          <a:prstGeom prst="rect">
            <a:avLst/>
          </a:prstGeom>
          <a:noFill/>
        </p:spPr>
        <p:txBody>
          <a:bodyPr wrap="square" rtlCol="0">
            <a:spAutoFit/>
          </a:bodyPr>
          <a:lstStyle/>
          <a:p>
            <a:pPr algn="ctr"/>
            <a:r>
              <a:rPr lang="en-US" altLang="zh-CN" sz="5400" b="1" dirty="0" smtClean="0">
                <a:solidFill>
                  <a:srgbClr val="D70000"/>
                </a:solidFill>
                <a:latin typeface="Impact" panose="020B0806030902050204" pitchFamily="34" charset="0"/>
              </a:rPr>
              <a:t>THANK YOU FOR WATCHING</a:t>
            </a:r>
          </a:p>
        </p:txBody>
      </p:sp>
      <p:sp>
        <p:nvSpPr>
          <p:cNvPr id="7" name="文本框 6"/>
          <p:cNvSpPr txBox="1"/>
          <p:nvPr/>
        </p:nvSpPr>
        <p:spPr>
          <a:xfrm>
            <a:off x="3345872" y="3555928"/>
            <a:ext cx="5486400" cy="769441"/>
          </a:xfrm>
          <a:prstGeom prst="rect">
            <a:avLst/>
          </a:prstGeom>
          <a:noFill/>
        </p:spPr>
        <p:txBody>
          <a:bodyPr wrap="square" rtlCol="0">
            <a:spAutoFit/>
          </a:bodyPr>
          <a:lstStyle/>
          <a:p>
            <a:pPr algn="ctr"/>
            <a:r>
              <a:rPr lang="en-US" altLang="zh-CN" sz="4400" dirty="0" smtClean="0">
                <a:solidFill>
                  <a:schemeClr val="bg2">
                    <a:lumMod val="25000"/>
                  </a:schemeClr>
                </a:solidFill>
                <a:latin typeface="Impact" panose="020B0806030902050204" pitchFamily="34" charset="0"/>
              </a:rPr>
              <a:t>COMPANY NAME</a:t>
            </a:r>
          </a:p>
        </p:txBody>
      </p:sp>
      <p:sp>
        <p:nvSpPr>
          <p:cNvPr id="25" name="文本框 24"/>
          <p:cNvSpPr txBox="1"/>
          <p:nvPr/>
        </p:nvSpPr>
        <p:spPr>
          <a:xfrm>
            <a:off x="11263084" y="6552848"/>
            <a:ext cx="899885" cy="261610"/>
          </a:xfrm>
          <a:prstGeom prst="rect">
            <a:avLst/>
          </a:prstGeom>
          <a:noFill/>
        </p:spPr>
        <p:txBody>
          <a:bodyPr wrap="square" rtlCol="0">
            <a:spAutoFit/>
          </a:bodyPr>
          <a:lstStyle/>
          <a:p>
            <a:pPr algn="r"/>
            <a:r>
              <a:rPr lang="en-US" altLang="zh-CN" sz="1100" dirty="0" smtClean="0">
                <a:solidFill>
                  <a:schemeClr val="bg2">
                    <a:lumMod val="25000"/>
                  </a:schemeClr>
                </a:solidFill>
                <a:latin typeface="Arial" panose="020B0604020202020204" pitchFamily="34" charset="0"/>
                <a:cs typeface="Arial" panose="020B0604020202020204" pitchFamily="34" charset="0"/>
              </a:rPr>
              <a:t>2014.08.25</a:t>
            </a:r>
            <a:endParaRPr lang="zh-CN" altLang="en-US" sz="1100" dirty="0">
              <a:solidFill>
                <a:schemeClr val="bg2">
                  <a:lumMod val="25000"/>
                </a:schemeClr>
              </a:solidFill>
              <a:latin typeface="Arial" panose="020B0604020202020204" pitchFamily="34" charset="0"/>
              <a:cs typeface="Arial" panose="020B0604020202020204" pitchFamily="34" charset="0"/>
            </a:endParaRPr>
          </a:p>
        </p:txBody>
      </p:sp>
      <p:sp>
        <p:nvSpPr>
          <p:cNvPr id="26" name="文本框 25"/>
          <p:cNvSpPr txBox="1"/>
          <p:nvPr/>
        </p:nvSpPr>
        <p:spPr>
          <a:xfrm>
            <a:off x="130626" y="72570"/>
            <a:ext cx="899885" cy="261610"/>
          </a:xfrm>
          <a:prstGeom prst="rect">
            <a:avLst/>
          </a:prstGeom>
          <a:noFill/>
        </p:spPr>
        <p:txBody>
          <a:bodyPr wrap="square" rtlCol="0">
            <a:spAutoFit/>
          </a:bodyPr>
          <a:lstStyle/>
          <a:p>
            <a:r>
              <a:rPr lang="en-US" altLang="zh-CN" sz="1100" dirty="0" smtClean="0">
                <a:solidFill>
                  <a:schemeClr val="bg2">
                    <a:lumMod val="25000"/>
                  </a:schemeClr>
                </a:solidFill>
                <a:latin typeface="Arial" panose="020B0604020202020204" pitchFamily="34" charset="0"/>
                <a:cs typeface="Arial" panose="020B0604020202020204" pitchFamily="34" charset="0"/>
              </a:rPr>
              <a:t>LOGO</a:t>
            </a:r>
            <a:endParaRPr lang="zh-CN" altLang="en-US" sz="1100" dirty="0">
              <a:solidFill>
                <a:schemeClr val="bg2">
                  <a:lumMod val="25000"/>
                </a:schemeClr>
              </a:solidFill>
              <a:latin typeface="Arial" panose="020B0604020202020204" pitchFamily="34" charset="0"/>
              <a:cs typeface="Arial" panose="020B0604020202020204" pitchFamily="34" charset="0"/>
            </a:endParaRPr>
          </a:p>
        </p:txBody>
      </p:sp>
      <p:sp>
        <p:nvSpPr>
          <p:cNvPr id="27" name="等腰三角形 26"/>
          <p:cNvSpPr/>
          <p:nvPr/>
        </p:nvSpPr>
        <p:spPr>
          <a:xfrm rot="5400000">
            <a:off x="7057571" y="2556547"/>
            <a:ext cx="244904" cy="211125"/>
          </a:xfrm>
          <a:prstGeom prst="triangle">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16200000" flipH="1">
            <a:off x="4876589" y="2556547"/>
            <a:ext cx="244904" cy="211125"/>
          </a:xfrm>
          <a:prstGeom prst="triangle">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1344802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300"/>
                                        <p:tgtEl>
                                          <p:spTgt spid="27"/>
                                        </p:tgtEl>
                                        <p:attrNameLst>
                                          <p:attrName>ppt_x</p:attrName>
                                        </p:attrNameLst>
                                      </p:cBhvr>
                                      <p:tavLst>
                                        <p:tav tm="0">
                                          <p:val>
                                            <p:strVal val="#ppt_x-#ppt_w*1.125000"/>
                                          </p:val>
                                        </p:tav>
                                        <p:tav tm="100000">
                                          <p:val>
                                            <p:strVal val="#ppt_x"/>
                                          </p:val>
                                        </p:tav>
                                      </p:tavLst>
                                    </p:anim>
                                    <p:animEffect transition="in" filter="wipe(right)">
                                      <p:cBhvr>
                                        <p:cTn id="16" dur="300"/>
                                        <p:tgtEl>
                                          <p:spTgt spid="27"/>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300"/>
                                        <p:tgtEl>
                                          <p:spTgt spid="28"/>
                                        </p:tgtEl>
                                        <p:attrNameLst>
                                          <p:attrName>ppt_x</p:attrName>
                                        </p:attrNameLst>
                                      </p:cBhvr>
                                      <p:tavLst>
                                        <p:tav tm="0">
                                          <p:val>
                                            <p:strVal val="#ppt_x+#ppt_w*1.125000"/>
                                          </p:val>
                                        </p:tav>
                                        <p:tav tm="100000">
                                          <p:val>
                                            <p:strVal val="#ppt_x"/>
                                          </p:val>
                                        </p:tav>
                                      </p:tavLst>
                                    </p:anim>
                                    <p:animEffect transition="in" filter="wipe(left)">
                                      <p:cBhvr>
                                        <p:cTn id="20" dur="300"/>
                                        <p:tgtEl>
                                          <p:spTgt spid="28"/>
                                        </p:tgtEl>
                                      </p:cBhvr>
                                    </p:animEffect>
                                  </p:childTnLst>
                                </p:cTn>
                              </p:par>
                            </p:childTnLst>
                          </p:cTn>
                        </p:par>
                        <p:par>
                          <p:cTn id="21" fill="hold">
                            <p:stCondLst>
                              <p:cond delay="1300"/>
                            </p:stCondLst>
                            <p:childTnLst>
                              <p:par>
                                <p:cTn id="22" presetID="12" presetClass="entr" presetSubtype="4"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ppt_y</p:attrName>
                                        </p:attrNameLst>
                                      </p:cBhvr>
                                      <p:tavLst>
                                        <p:tav tm="0">
                                          <p:val>
                                            <p:strVal val="#ppt_y+#ppt_h*1.125000"/>
                                          </p:val>
                                        </p:tav>
                                        <p:tav tm="100000">
                                          <p:val>
                                            <p:strVal val="#ppt_y"/>
                                          </p:val>
                                        </p:tav>
                                      </p:tavLst>
                                    </p:anim>
                                    <p:animEffect transition="in" filter="wipe(up)">
                                      <p:cBhvr>
                                        <p:cTn id="25" dur="500"/>
                                        <p:tgtEl>
                                          <p:spTgt spid="5"/>
                                        </p:tgtEl>
                                      </p:cBhvr>
                                    </p:animEffect>
                                  </p:childTnLst>
                                </p:cTn>
                              </p:par>
                            </p:childTnLst>
                          </p:cTn>
                        </p:par>
                        <p:par>
                          <p:cTn id="26" fill="hold">
                            <p:stCondLst>
                              <p:cond delay="18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27"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2392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1966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cstate="print">
            <a:grayscl/>
            <a:extLst>
              <a:ext uri="{28A0092B-C50C-407E-A947-70E740481C1C}">
                <a14:useLocalDpi xmlns:a14="http://schemas.microsoft.com/office/drawing/2010/main" val="0"/>
              </a:ext>
            </a:extLst>
          </a:blip>
          <a:srcRect t="14068" b="1130"/>
          <a:stretch/>
        </p:blipFill>
        <p:spPr>
          <a:xfrm>
            <a:off x="0" y="-12901"/>
            <a:ext cx="12192000" cy="6889951"/>
          </a:xfrm>
          <a:prstGeom prst="rect">
            <a:avLst/>
          </a:prstGeom>
          <a:noFill/>
          <a:ln>
            <a:noFill/>
          </a:ln>
        </p:spPr>
      </p:pic>
      <p:sp>
        <p:nvSpPr>
          <p:cNvPr id="4" name="文本框 3"/>
          <p:cNvSpPr txBox="1"/>
          <p:nvPr/>
        </p:nvSpPr>
        <p:spPr>
          <a:xfrm>
            <a:off x="130626" y="72570"/>
            <a:ext cx="899885" cy="261610"/>
          </a:xfrm>
          <a:prstGeom prst="rect">
            <a:avLst/>
          </a:prstGeom>
          <a:noFill/>
        </p:spPr>
        <p:txBody>
          <a:bodyPr wrap="square" rtlCol="0">
            <a:spAutoFit/>
          </a:bodyPr>
          <a:lstStyle/>
          <a:p>
            <a:r>
              <a:rPr lang="en-US" altLang="zh-CN" sz="1100" dirty="0" smtClean="0">
                <a:solidFill>
                  <a:schemeClr val="bg2">
                    <a:lumMod val="25000"/>
                  </a:schemeClr>
                </a:solidFill>
                <a:latin typeface="Arial" panose="020B0604020202020204" pitchFamily="34" charset="0"/>
                <a:cs typeface="Arial" panose="020B0604020202020204" pitchFamily="34" charset="0"/>
              </a:rPr>
              <a:t>LOGO</a:t>
            </a:r>
            <a:endParaRPr lang="zh-CN" altLang="en-US" sz="1100" dirty="0">
              <a:solidFill>
                <a:schemeClr val="bg2">
                  <a:lumMod val="25000"/>
                </a:schemeClr>
              </a:solidFill>
              <a:latin typeface="Arial" panose="020B0604020202020204" pitchFamily="34" charset="0"/>
              <a:cs typeface="Arial" panose="020B0604020202020204" pitchFamily="34" charset="0"/>
            </a:endParaRPr>
          </a:p>
        </p:txBody>
      </p:sp>
      <p:grpSp>
        <p:nvGrpSpPr>
          <p:cNvPr id="5" name="组合 4"/>
          <p:cNvGrpSpPr/>
          <p:nvPr/>
        </p:nvGrpSpPr>
        <p:grpSpPr>
          <a:xfrm>
            <a:off x="-14288" y="2333627"/>
            <a:ext cx="4824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130626" y="2783432"/>
            <a:ext cx="4999039" cy="830997"/>
          </a:xfrm>
          <a:prstGeom prst="rect">
            <a:avLst/>
          </a:prstGeom>
          <a:noFill/>
        </p:spPr>
        <p:txBody>
          <a:bodyPr wrap="square" rtlCol="0">
            <a:spAutoFit/>
          </a:bodyPr>
          <a:lstStyle/>
          <a:p>
            <a:r>
              <a:rPr lang="en-US" altLang="zh-CN" sz="4800" b="1" dirty="0" smtClean="0">
                <a:solidFill>
                  <a:schemeClr val="bg2">
                    <a:lumMod val="25000"/>
                  </a:schemeClr>
                </a:solidFill>
                <a:latin typeface="Agency FB" panose="020B0503020202020204" pitchFamily="34" charset="0"/>
              </a:rPr>
              <a:t>ABOUT OUR </a:t>
            </a:r>
            <a:r>
              <a:rPr lang="en-US" altLang="zh-CN" sz="4800" b="1" dirty="0" smtClean="0">
                <a:solidFill>
                  <a:srgbClr val="D70000"/>
                </a:solidFill>
                <a:latin typeface="Agency FB" panose="020B0503020202020204" pitchFamily="34" charset="0"/>
              </a:rPr>
              <a:t>BUSINESS</a:t>
            </a:r>
          </a:p>
        </p:txBody>
      </p:sp>
      <p:sp>
        <p:nvSpPr>
          <p:cNvPr id="9" name="文本框 8"/>
          <p:cNvSpPr txBox="1"/>
          <p:nvPr/>
        </p:nvSpPr>
        <p:spPr>
          <a:xfrm>
            <a:off x="130626" y="2422882"/>
            <a:ext cx="2498274" cy="523220"/>
          </a:xfrm>
          <a:prstGeom prst="rect">
            <a:avLst/>
          </a:prstGeom>
          <a:noFill/>
        </p:spPr>
        <p:txBody>
          <a:bodyPr wrap="square" rtlCol="0">
            <a:spAutoFit/>
          </a:bodyPr>
          <a:lstStyle/>
          <a:p>
            <a:r>
              <a:rPr lang="en-US" altLang="zh-CN" sz="2800" b="1" dirty="0" smtClean="0">
                <a:solidFill>
                  <a:schemeClr val="bg2">
                    <a:lumMod val="25000"/>
                  </a:schemeClr>
                </a:solidFill>
                <a:latin typeface="Agency FB" panose="020B0503020202020204" pitchFamily="34" charset="0"/>
              </a:rPr>
              <a:t>The First Part</a:t>
            </a:r>
            <a:endParaRPr lang="en-US" altLang="zh-CN" sz="2800" b="1" dirty="0" smtClean="0">
              <a:solidFill>
                <a:srgbClr val="D70000"/>
              </a:solidFill>
              <a:latin typeface="Agency FB" panose="020B0503020202020204" pitchFamily="34" charset="0"/>
            </a:endParaRPr>
          </a:p>
        </p:txBody>
      </p:sp>
      <p:sp>
        <p:nvSpPr>
          <p:cNvPr id="10" name="文本框 9"/>
          <p:cNvSpPr txBox="1"/>
          <p:nvPr/>
        </p:nvSpPr>
        <p:spPr>
          <a:xfrm>
            <a:off x="159202" y="3477901"/>
            <a:ext cx="4886183" cy="646331"/>
          </a:xfrm>
          <a:prstGeom prst="rect">
            <a:avLst/>
          </a:prstGeom>
          <a:noFill/>
        </p:spPr>
        <p:txBody>
          <a:bodyPr wrap="square" rtlCol="0">
            <a:spAutoFit/>
          </a:bodyPr>
          <a:lstStyle/>
          <a:p>
            <a:r>
              <a:rPr lang="en-US" altLang="zh-CN" sz="12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a:t>
            </a:r>
          </a:p>
          <a:p>
            <a:r>
              <a:rPr lang="en-US" altLang="zh-CN" sz="1200" dirty="0" smtClean="0">
                <a:solidFill>
                  <a:schemeClr val="bg2">
                    <a:lumMod val="25000"/>
                  </a:schemeClr>
                </a:solidFill>
                <a:latin typeface="Arial" panose="020B0604020202020204" pitchFamily="34" charset="0"/>
                <a:cs typeface="Arial" panose="020B0604020202020204" pitchFamily="34" charset="0"/>
              </a:rPr>
              <a:t>lasting products of human effort. Temples and statues decay, but </a:t>
            </a:r>
          </a:p>
          <a:p>
            <a:r>
              <a:rPr lang="en-US" altLang="zh-CN" sz="1200" dirty="0" smtClean="0">
                <a:solidFill>
                  <a:schemeClr val="bg2">
                    <a:lumMod val="25000"/>
                  </a:schemeClr>
                </a:solidFill>
                <a:latin typeface="Arial" panose="020B0604020202020204" pitchFamily="34" charset="0"/>
                <a:cs typeface="Arial" panose="020B0604020202020204" pitchFamily="34" charset="0"/>
              </a:rPr>
              <a:t>books survive.</a:t>
            </a:r>
          </a:p>
        </p:txBody>
      </p:sp>
      <p:sp>
        <p:nvSpPr>
          <p:cNvPr id="12" name="平行四边形 11"/>
          <p:cNvSpPr/>
          <p:nvPr/>
        </p:nvSpPr>
        <p:spPr>
          <a:xfrm>
            <a:off x="9114508" y="4213132"/>
            <a:ext cx="2100953" cy="2654016"/>
          </a:xfrm>
          <a:prstGeom prst="parallelogram">
            <a:avLst>
              <a:gd name="adj" fmla="val 29969"/>
            </a:avLst>
          </a:prstGeom>
          <a:solidFill>
            <a:srgbClr val="D7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a:off x="7700571" y="-44852"/>
            <a:ext cx="3924000" cy="6912000"/>
          </a:xfrm>
          <a:prstGeom prst="parallelogram">
            <a:avLst>
              <a:gd name="adj" fmla="val 40122"/>
            </a:avLst>
          </a:prstGeom>
          <a:solidFill>
            <a:srgbClr val="D7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p:nvCxnSpPr>
        <p:spPr>
          <a:xfrm flipH="1">
            <a:off x="7593512" y="-12901"/>
            <a:ext cx="1575697" cy="6889951"/>
          </a:xfrm>
          <a:prstGeom prst="line">
            <a:avLst/>
          </a:prstGeom>
          <a:ln w="15875">
            <a:solidFill>
              <a:srgbClr val="D7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782642"/>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50"/>
                                        <p:tgtEl>
                                          <p:spTgt spid="5"/>
                                        </p:tgtEl>
                                      </p:cBhvr>
                                    </p:animEffect>
                                  </p:childTnLst>
                                </p:cTn>
                              </p:par>
                            </p:childTnLst>
                          </p:cTn>
                        </p:par>
                        <p:par>
                          <p:cTn id="8" fill="hold">
                            <p:stCondLst>
                              <p:cond delay="35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850"/>
                            </p:stCondLst>
                            <p:childTnLst>
                              <p:par>
                                <p:cTn id="13" presetID="1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par>
                          <p:cTn id="17" fill="hold">
                            <p:stCondLst>
                              <p:cond delay="1350"/>
                            </p:stCondLst>
                            <p:childTnLst>
                              <p:par>
                                <p:cTn id="18" presetID="22" presetClass="entr" presetSubtype="4"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down)">
                                      <p:cBhvr>
                                        <p:cTn id="20" dur="500"/>
                                        <p:tgtEl>
                                          <p:spTgt spid="10">
                                            <p:txEl>
                                              <p:pRg st="0" end="0"/>
                                            </p:txEl>
                                          </p:spTgt>
                                        </p:tgtEl>
                                      </p:cBhvr>
                                    </p:animEffect>
                                  </p:childTnLst>
                                </p:cTn>
                              </p:par>
                            </p:childTnLst>
                          </p:cTn>
                        </p:par>
                        <p:par>
                          <p:cTn id="21" fill="hold">
                            <p:stCondLst>
                              <p:cond delay="1850"/>
                            </p:stCondLst>
                            <p:childTnLst>
                              <p:par>
                                <p:cTn id="22" presetID="22" presetClass="entr" presetSubtype="4" fill="hold" grpId="0" nodeType="after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down)">
                                      <p:cBhvr>
                                        <p:cTn id="24" dur="500"/>
                                        <p:tgtEl>
                                          <p:spTgt spid="10">
                                            <p:txEl>
                                              <p:pRg st="1" end="1"/>
                                            </p:txEl>
                                          </p:spTgt>
                                        </p:tgtEl>
                                      </p:cBhvr>
                                    </p:animEffect>
                                  </p:childTnLst>
                                </p:cTn>
                              </p:par>
                            </p:childTnLst>
                          </p:cTn>
                        </p:par>
                        <p:par>
                          <p:cTn id="25" fill="hold">
                            <p:stCondLst>
                              <p:cond delay="2350"/>
                            </p:stCondLst>
                            <p:childTnLst>
                              <p:par>
                                <p:cTn id="26" presetID="22" presetClass="entr" presetSubtype="4" fill="hold" grpId="0" nodeType="after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par>
                          <p:cTn id="29" fill="hold">
                            <p:stCondLst>
                              <p:cond delay="2850"/>
                            </p:stCondLst>
                            <p:childTnLst>
                              <p:par>
                                <p:cTn id="30" presetID="22" presetClass="entr" presetSubtype="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400"/>
                                        <p:tgtEl>
                                          <p:spTgt spid="13"/>
                                        </p:tgtEl>
                                      </p:cBhvr>
                                    </p:animEffect>
                                  </p:childTnLst>
                                </p:cTn>
                              </p:par>
                            </p:childTnLst>
                          </p:cTn>
                        </p:par>
                        <p:par>
                          <p:cTn id="33" fill="hold">
                            <p:stCondLst>
                              <p:cond delay="3250"/>
                            </p:stCondLst>
                            <p:childTnLst>
                              <p:par>
                                <p:cTn id="34" presetID="22" presetClass="entr" presetSubtype="4"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350"/>
                                        <p:tgtEl>
                                          <p:spTgt spid="12"/>
                                        </p:tgtEl>
                                      </p:cBhvr>
                                    </p:animEffect>
                                  </p:childTnLst>
                                </p:cTn>
                              </p:par>
                            </p:childTnLst>
                          </p:cTn>
                        </p:par>
                        <p:par>
                          <p:cTn id="37" fill="hold">
                            <p:stCondLst>
                              <p:cond delay="3600"/>
                            </p:stCondLst>
                            <p:childTnLst>
                              <p:par>
                                <p:cTn id="38" presetID="22" presetClass="entr" presetSubtype="1"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build="p"/>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14514" y="2036285"/>
            <a:ext cx="12206514" cy="22497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24218" y="327662"/>
            <a:ext cx="5083782" cy="769441"/>
          </a:xfrm>
          <a:prstGeom prst="rect">
            <a:avLst/>
          </a:prstGeom>
          <a:noFill/>
        </p:spPr>
        <p:txBody>
          <a:bodyPr wrap="square" rtlCol="0">
            <a:spAutoFit/>
          </a:bodyPr>
          <a:lstStyle/>
          <a:p>
            <a:pPr algn="r"/>
            <a:r>
              <a:rPr lang="en-US" altLang="zh-CN" sz="4400" dirty="0" smtClean="0">
                <a:solidFill>
                  <a:schemeClr val="bg2">
                    <a:lumMod val="25000"/>
                  </a:schemeClr>
                </a:solidFill>
                <a:latin typeface="Impact" panose="020B0806030902050204" pitchFamily="34" charset="0"/>
              </a:rPr>
              <a:t>ABOUT OUR </a:t>
            </a:r>
            <a:r>
              <a:rPr lang="en-US" altLang="zh-CN" sz="4400" dirty="0" smtClean="0">
                <a:solidFill>
                  <a:srgbClr val="D70000"/>
                </a:solidFill>
                <a:latin typeface="Impact" panose="020B0806030902050204" pitchFamily="34" charset="0"/>
              </a:rPr>
              <a:t>TEAM</a:t>
            </a:r>
          </a:p>
        </p:txBody>
      </p:sp>
      <p:grpSp>
        <p:nvGrpSpPr>
          <p:cNvPr id="5" name="组合 4"/>
          <p:cNvGrpSpPr/>
          <p:nvPr/>
        </p:nvGrpSpPr>
        <p:grpSpPr>
          <a:xfrm>
            <a:off x="-14514" y="255662"/>
            <a:ext cx="5508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0" y="951141"/>
            <a:ext cx="5508000" cy="461665"/>
          </a:xfrm>
          <a:prstGeom prst="rect">
            <a:avLst/>
          </a:prstGeom>
          <a:noFill/>
        </p:spPr>
        <p:txBody>
          <a:bodyPr wrap="square" rtlCol="0">
            <a:spAutoFit/>
          </a:bodyPr>
          <a:lstStyle/>
          <a:p>
            <a:pPr algn="r"/>
            <a:r>
              <a:rPr lang="en-US" altLang="zh-CN" sz="12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lasting products of human effort. Temples and statues decay, but books survive.</a:t>
            </a:r>
          </a:p>
        </p:txBody>
      </p:sp>
      <p:sp>
        <p:nvSpPr>
          <p:cNvPr id="2" name="椭圆 1"/>
          <p:cNvSpPr/>
          <p:nvPr/>
        </p:nvSpPr>
        <p:spPr>
          <a:xfrm>
            <a:off x="1039500" y="2205035"/>
            <a:ext cx="1714500" cy="1714500"/>
          </a:xfrm>
          <a:prstGeom prst="ellipse">
            <a:avLst/>
          </a:prstGeom>
          <a:blipFill>
            <a:blip r:embed="rId3"/>
            <a:stretch>
              <a:fillRect/>
            </a:stretch>
          </a:blipFill>
          <a:ln w="19050">
            <a:solidFill>
              <a:srgbClr val="D7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3827888" y="2205035"/>
            <a:ext cx="1714500" cy="1714500"/>
          </a:xfrm>
          <a:prstGeom prst="ellipse">
            <a:avLst/>
          </a:prstGeom>
          <a:blipFill>
            <a:blip r:embed="rId4"/>
            <a:stretch>
              <a:fillRect/>
            </a:stretch>
          </a:blip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6616276" y="2205035"/>
            <a:ext cx="1714500" cy="1714500"/>
          </a:xfrm>
          <a:prstGeom prst="ellipse">
            <a:avLst/>
          </a:prstGeom>
          <a:blipFill>
            <a:blip r:embed="rId5"/>
            <a:stretch>
              <a:fillRect/>
            </a:stretch>
          </a:blipFill>
          <a:ln w="19050">
            <a:solidFill>
              <a:srgbClr val="D7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9404664" y="2205035"/>
            <a:ext cx="1714500" cy="1714500"/>
          </a:xfrm>
          <a:prstGeom prst="ellipse">
            <a:avLst/>
          </a:prstGeom>
          <a:blipFill>
            <a:blip r:embed="rId6"/>
            <a:stretch>
              <a:fillRect/>
            </a:stretch>
          </a:blip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a:off x="2866096" y="3050378"/>
            <a:ext cx="734354" cy="0"/>
          </a:xfrm>
          <a:prstGeom prst="line">
            <a:avLst/>
          </a:prstGeom>
          <a:ln>
            <a:solidFill>
              <a:schemeClr val="tx1">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728823" y="3050378"/>
            <a:ext cx="734354" cy="0"/>
          </a:xfrm>
          <a:prstGeom prst="line">
            <a:avLst/>
          </a:prstGeom>
          <a:ln>
            <a:solidFill>
              <a:schemeClr val="tx1">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8514886" y="3050378"/>
            <a:ext cx="734354" cy="0"/>
          </a:xfrm>
          <a:prstGeom prst="line">
            <a:avLst/>
          </a:prstGeom>
          <a:ln>
            <a:solidFill>
              <a:schemeClr val="tx1">
                <a:lumMod val="85000"/>
                <a:lumOff val="1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5" name="等腰三角形 14"/>
          <p:cNvSpPr/>
          <p:nvPr/>
        </p:nvSpPr>
        <p:spPr>
          <a:xfrm flipV="1">
            <a:off x="1803881" y="4022725"/>
            <a:ext cx="185737" cy="160118"/>
          </a:xfrm>
          <a:prstGeom prst="triangle">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flipV="1">
            <a:off x="4592269" y="4022725"/>
            <a:ext cx="185737" cy="16011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flipV="1">
            <a:off x="7380657" y="4048809"/>
            <a:ext cx="185737" cy="160118"/>
          </a:xfrm>
          <a:prstGeom prst="triangle">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flipV="1">
            <a:off x="10174970" y="4048809"/>
            <a:ext cx="185737" cy="160118"/>
          </a:xfrm>
          <a:prstGeom prst="triangl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187153" y="4286033"/>
            <a:ext cx="1604928" cy="400110"/>
          </a:xfrm>
          <a:prstGeom prst="rect">
            <a:avLst/>
          </a:prstGeom>
        </p:spPr>
        <p:txBody>
          <a:bodyPr wrap="none">
            <a:spAutoFit/>
          </a:bodyPr>
          <a:lstStyle/>
          <a:p>
            <a:pPr algn="ctr"/>
            <a:r>
              <a:rPr lang="en-US" altLang="zh-CN" sz="2000" b="1" dirty="0" smtClean="0">
                <a:solidFill>
                  <a:srgbClr val="D70000"/>
                </a:solidFill>
                <a:latin typeface="Agency FB" panose="020B0503020202020204" pitchFamily="34" charset="0"/>
                <a:cs typeface="Arial" panose="020B0604020202020204" pitchFamily="34" charset="0"/>
              </a:rPr>
              <a:t>ADD YOUR NAME</a:t>
            </a:r>
            <a:endParaRPr lang="zh-CN" altLang="en-US" sz="2000" b="1" dirty="0">
              <a:solidFill>
                <a:srgbClr val="D70000"/>
              </a:solidFill>
              <a:latin typeface="Agency FB" panose="020B0503020202020204" pitchFamily="34" charset="0"/>
              <a:cs typeface="Arial" panose="020B0604020202020204" pitchFamily="34" charset="0"/>
            </a:endParaRPr>
          </a:p>
        </p:txBody>
      </p:sp>
      <p:sp>
        <p:nvSpPr>
          <p:cNvPr id="20" name="矩形 19"/>
          <p:cNvSpPr/>
          <p:nvPr/>
        </p:nvSpPr>
        <p:spPr>
          <a:xfrm>
            <a:off x="772056" y="4645478"/>
            <a:ext cx="2435123" cy="1384995"/>
          </a:xfrm>
          <a:prstGeom prst="rect">
            <a:avLst/>
          </a:prstGeom>
        </p:spPr>
        <p:txBody>
          <a:bodyPr wrap="square">
            <a:spAutoFit/>
          </a:bodyPr>
          <a:lstStyle/>
          <a:p>
            <a:pPr algn="ctr"/>
            <a:r>
              <a:rPr lang="en-US" altLang="zh-CN" sz="1200" dirty="0" smtClean="0">
                <a:solidFill>
                  <a:schemeClr val="bg2">
                    <a:lumMod val="25000"/>
                  </a:schemeClr>
                </a:solidFill>
                <a:latin typeface="Arial" panose="020B0604020202020204" pitchFamily="34" charset="0"/>
                <a:cs typeface="Arial" panose="020B0604020202020204" pitchFamily="34" charset="0"/>
              </a:rPr>
              <a:t>You Can't Un-ring a Bell. No one can change what's already happened. Whatever is done is done. It's up to us whether we use the experience to learn or allow ourselves to be run by the </a:t>
            </a:r>
          </a:p>
          <a:p>
            <a:pPr algn="ctr"/>
            <a:r>
              <a:rPr lang="en-US" altLang="zh-CN" sz="1200" dirty="0" smtClean="0">
                <a:solidFill>
                  <a:schemeClr val="bg2">
                    <a:lumMod val="25000"/>
                  </a:schemeClr>
                </a:solidFill>
                <a:latin typeface="Arial" panose="020B0604020202020204" pitchFamily="34" charset="0"/>
                <a:cs typeface="Arial" panose="020B0604020202020204" pitchFamily="34" charset="0"/>
              </a:rPr>
              <a:t>experience.</a:t>
            </a:r>
            <a:endParaRPr lang="zh-CN" altLang="en-US" sz="1200" dirty="0">
              <a:solidFill>
                <a:schemeClr val="bg2">
                  <a:lumMod val="25000"/>
                </a:schemeClr>
              </a:solidFill>
              <a:latin typeface="Arial" panose="020B0604020202020204" pitchFamily="34" charset="0"/>
              <a:cs typeface="Arial" panose="020B0604020202020204" pitchFamily="34" charset="0"/>
            </a:endParaRPr>
          </a:p>
        </p:txBody>
      </p:sp>
      <p:sp>
        <p:nvSpPr>
          <p:cNvPr id="23" name="矩形 22"/>
          <p:cNvSpPr/>
          <p:nvPr/>
        </p:nvSpPr>
        <p:spPr>
          <a:xfrm>
            <a:off x="3944585" y="4286033"/>
            <a:ext cx="1604928" cy="400110"/>
          </a:xfrm>
          <a:prstGeom prst="rect">
            <a:avLst/>
          </a:prstGeom>
        </p:spPr>
        <p:txBody>
          <a:bodyPr wrap="none">
            <a:spAutoFit/>
          </a:bodyPr>
          <a:lstStyle/>
          <a:p>
            <a:pPr algn="ctr"/>
            <a:r>
              <a:rPr lang="en-US" altLang="zh-CN" sz="2000" b="1" dirty="0" smtClean="0">
                <a:solidFill>
                  <a:schemeClr val="bg2">
                    <a:lumMod val="25000"/>
                  </a:schemeClr>
                </a:solidFill>
                <a:latin typeface="Agency FB" panose="020B0503020202020204" pitchFamily="34" charset="0"/>
                <a:cs typeface="Arial" panose="020B0604020202020204" pitchFamily="34" charset="0"/>
              </a:rPr>
              <a:t>ADD YOUR NAME</a:t>
            </a:r>
            <a:endParaRPr lang="zh-CN" altLang="en-US" sz="2000" b="1" dirty="0">
              <a:solidFill>
                <a:schemeClr val="bg2">
                  <a:lumMod val="25000"/>
                </a:schemeClr>
              </a:solidFill>
              <a:latin typeface="Agency FB" panose="020B0503020202020204" pitchFamily="34" charset="0"/>
              <a:cs typeface="Arial" panose="020B0604020202020204" pitchFamily="34" charset="0"/>
            </a:endParaRPr>
          </a:p>
        </p:txBody>
      </p:sp>
      <p:sp>
        <p:nvSpPr>
          <p:cNvPr id="24" name="矩形 23"/>
          <p:cNvSpPr/>
          <p:nvPr/>
        </p:nvSpPr>
        <p:spPr>
          <a:xfrm>
            <a:off x="3529488" y="4645478"/>
            <a:ext cx="2435123" cy="1384995"/>
          </a:xfrm>
          <a:prstGeom prst="rect">
            <a:avLst/>
          </a:prstGeom>
        </p:spPr>
        <p:txBody>
          <a:bodyPr wrap="square">
            <a:spAutoFit/>
          </a:bodyPr>
          <a:lstStyle/>
          <a:p>
            <a:pPr algn="ctr"/>
            <a:r>
              <a:rPr lang="en-US" altLang="zh-CN" sz="1200" dirty="0" smtClean="0">
                <a:solidFill>
                  <a:schemeClr val="bg2">
                    <a:lumMod val="25000"/>
                  </a:schemeClr>
                </a:solidFill>
                <a:latin typeface="Arial" panose="020B0604020202020204" pitchFamily="34" charset="0"/>
                <a:cs typeface="Arial" panose="020B0604020202020204" pitchFamily="34" charset="0"/>
              </a:rPr>
              <a:t>You Can't Un-ring a Bell. No one can change what's already happened. Whatever is done is done. It's up to us whether we use the experience to learn or allow ourselves to be run by the </a:t>
            </a:r>
          </a:p>
          <a:p>
            <a:pPr algn="ctr"/>
            <a:r>
              <a:rPr lang="en-US" altLang="zh-CN" sz="1200" dirty="0" smtClean="0">
                <a:solidFill>
                  <a:schemeClr val="bg2">
                    <a:lumMod val="25000"/>
                  </a:schemeClr>
                </a:solidFill>
                <a:latin typeface="Arial" panose="020B0604020202020204" pitchFamily="34" charset="0"/>
                <a:cs typeface="Arial" panose="020B0604020202020204" pitchFamily="34" charset="0"/>
              </a:rPr>
              <a:t>experience.</a:t>
            </a:r>
            <a:endParaRPr lang="zh-CN" altLang="en-US" sz="1200" dirty="0">
              <a:solidFill>
                <a:schemeClr val="bg2">
                  <a:lumMod val="25000"/>
                </a:schemeClr>
              </a:solidFill>
              <a:latin typeface="Arial" panose="020B0604020202020204" pitchFamily="34" charset="0"/>
              <a:cs typeface="Arial" panose="020B0604020202020204" pitchFamily="34" charset="0"/>
            </a:endParaRPr>
          </a:p>
        </p:txBody>
      </p:sp>
      <p:sp>
        <p:nvSpPr>
          <p:cNvPr id="26" name="矩形 25"/>
          <p:cNvSpPr/>
          <p:nvPr/>
        </p:nvSpPr>
        <p:spPr>
          <a:xfrm>
            <a:off x="6702017" y="4286033"/>
            <a:ext cx="1604928" cy="400110"/>
          </a:xfrm>
          <a:prstGeom prst="rect">
            <a:avLst/>
          </a:prstGeom>
        </p:spPr>
        <p:txBody>
          <a:bodyPr wrap="none">
            <a:spAutoFit/>
          </a:bodyPr>
          <a:lstStyle/>
          <a:p>
            <a:pPr algn="ctr"/>
            <a:r>
              <a:rPr lang="en-US" altLang="zh-CN" sz="2000" b="1" dirty="0" smtClean="0">
                <a:solidFill>
                  <a:srgbClr val="D70000"/>
                </a:solidFill>
                <a:latin typeface="Agency FB" panose="020B0503020202020204" pitchFamily="34" charset="0"/>
                <a:cs typeface="Arial" panose="020B0604020202020204" pitchFamily="34" charset="0"/>
              </a:rPr>
              <a:t>ADD YOUR NAME</a:t>
            </a:r>
            <a:endParaRPr lang="zh-CN" altLang="en-US" sz="2000" b="1" dirty="0">
              <a:solidFill>
                <a:srgbClr val="D70000"/>
              </a:solidFill>
              <a:latin typeface="Agency FB" panose="020B0503020202020204" pitchFamily="34" charset="0"/>
              <a:cs typeface="Arial" panose="020B0604020202020204" pitchFamily="34" charset="0"/>
            </a:endParaRPr>
          </a:p>
        </p:txBody>
      </p:sp>
      <p:sp>
        <p:nvSpPr>
          <p:cNvPr id="27" name="矩形 26"/>
          <p:cNvSpPr/>
          <p:nvPr/>
        </p:nvSpPr>
        <p:spPr>
          <a:xfrm>
            <a:off x="6286920" y="4645478"/>
            <a:ext cx="2435123" cy="1384995"/>
          </a:xfrm>
          <a:prstGeom prst="rect">
            <a:avLst/>
          </a:prstGeom>
        </p:spPr>
        <p:txBody>
          <a:bodyPr wrap="square">
            <a:spAutoFit/>
          </a:bodyPr>
          <a:lstStyle/>
          <a:p>
            <a:pPr algn="ctr"/>
            <a:r>
              <a:rPr lang="en-US" altLang="zh-CN" sz="1200" dirty="0" smtClean="0">
                <a:solidFill>
                  <a:schemeClr val="bg2">
                    <a:lumMod val="25000"/>
                  </a:schemeClr>
                </a:solidFill>
                <a:latin typeface="Arial" panose="020B0604020202020204" pitchFamily="34" charset="0"/>
                <a:cs typeface="Arial" panose="020B0604020202020204" pitchFamily="34" charset="0"/>
              </a:rPr>
              <a:t>You Can't Un-ring a Bell. No one can change what's already happened. Whatever is done is done. It's up to us whether we use the experience to learn or allow ourselves to be run by the </a:t>
            </a:r>
          </a:p>
          <a:p>
            <a:pPr algn="ctr"/>
            <a:r>
              <a:rPr lang="en-US" altLang="zh-CN" sz="1200" dirty="0" smtClean="0">
                <a:solidFill>
                  <a:schemeClr val="bg2">
                    <a:lumMod val="25000"/>
                  </a:schemeClr>
                </a:solidFill>
                <a:latin typeface="Arial" panose="020B0604020202020204" pitchFamily="34" charset="0"/>
                <a:cs typeface="Arial" panose="020B0604020202020204" pitchFamily="34" charset="0"/>
              </a:rPr>
              <a:t>experience.</a:t>
            </a:r>
            <a:endParaRPr lang="zh-CN" altLang="en-US" sz="1200" dirty="0">
              <a:solidFill>
                <a:schemeClr val="bg2">
                  <a:lumMod val="25000"/>
                </a:schemeClr>
              </a:solidFill>
              <a:latin typeface="Arial" panose="020B0604020202020204" pitchFamily="34" charset="0"/>
              <a:cs typeface="Arial" panose="020B0604020202020204" pitchFamily="34" charset="0"/>
            </a:endParaRPr>
          </a:p>
        </p:txBody>
      </p:sp>
      <p:sp>
        <p:nvSpPr>
          <p:cNvPr id="29" name="矩形 28"/>
          <p:cNvSpPr/>
          <p:nvPr/>
        </p:nvSpPr>
        <p:spPr>
          <a:xfrm>
            <a:off x="9459449" y="4286033"/>
            <a:ext cx="1604928" cy="400110"/>
          </a:xfrm>
          <a:prstGeom prst="rect">
            <a:avLst/>
          </a:prstGeom>
        </p:spPr>
        <p:txBody>
          <a:bodyPr wrap="none">
            <a:spAutoFit/>
          </a:bodyPr>
          <a:lstStyle/>
          <a:p>
            <a:pPr algn="ctr"/>
            <a:r>
              <a:rPr lang="en-US" altLang="zh-CN" sz="2000" b="1" dirty="0" smtClean="0">
                <a:solidFill>
                  <a:schemeClr val="bg2">
                    <a:lumMod val="25000"/>
                  </a:schemeClr>
                </a:solidFill>
                <a:latin typeface="Agency FB" panose="020B0503020202020204" pitchFamily="34" charset="0"/>
                <a:cs typeface="Arial" panose="020B0604020202020204" pitchFamily="34" charset="0"/>
              </a:rPr>
              <a:t>ADD YOUR NAME</a:t>
            </a:r>
            <a:endParaRPr lang="zh-CN" altLang="en-US" sz="2000" b="1" dirty="0">
              <a:solidFill>
                <a:schemeClr val="bg2">
                  <a:lumMod val="25000"/>
                </a:schemeClr>
              </a:solidFill>
              <a:latin typeface="Agency FB" panose="020B0503020202020204" pitchFamily="34" charset="0"/>
              <a:cs typeface="Arial" panose="020B0604020202020204" pitchFamily="34" charset="0"/>
            </a:endParaRPr>
          </a:p>
        </p:txBody>
      </p:sp>
      <p:sp>
        <p:nvSpPr>
          <p:cNvPr id="30" name="矩形 29"/>
          <p:cNvSpPr/>
          <p:nvPr/>
        </p:nvSpPr>
        <p:spPr>
          <a:xfrm>
            <a:off x="9044352" y="4645478"/>
            <a:ext cx="2435123" cy="1384995"/>
          </a:xfrm>
          <a:prstGeom prst="rect">
            <a:avLst/>
          </a:prstGeom>
        </p:spPr>
        <p:txBody>
          <a:bodyPr wrap="square">
            <a:spAutoFit/>
          </a:bodyPr>
          <a:lstStyle/>
          <a:p>
            <a:pPr algn="ctr"/>
            <a:r>
              <a:rPr lang="en-US" altLang="zh-CN" sz="1200" dirty="0" smtClean="0">
                <a:solidFill>
                  <a:schemeClr val="bg2">
                    <a:lumMod val="25000"/>
                  </a:schemeClr>
                </a:solidFill>
                <a:latin typeface="Arial" panose="020B0604020202020204" pitchFamily="34" charset="0"/>
                <a:cs typeface="Arial" panose="020B0604020202020204" pitchFamily="34" charset="0"/>
              </a:rPr>
              <a:t>You Can't Un-ring a Bell. No one can change what's already happened. Whatever is done is done. It's up to us whether we use the experience to learn or allow ourselves to be run by the </a:t>
            </a:r>
          </a:p>
          <a:p>
            <a:pPr algn="ctr"/>
            <a:r>
              <a:rPr lang="en-US" altLang="zh-CN" sz="1200" dirty="0" smtClean="0">
                <a:solidFill>
                  <a:schemeClr val="bg2">
                    <a:lumMod val="25000"/>
                  </a:schemeClr>
                </a:solidFill>
                <a:latin typeface="Arial" panose="020B0604020202020204" pitchFamily="34" charset="0"/>
                <a:cs typeface="Arial" panose="020B0604020202020204" pitchFamily="34" charset="0"/>
              </a:rPr>
              <a:t>experience.</a:t>
            </a:r>
            <a:endParaRPr lang="zh-CN" altLang="en-US" sz="120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5833531"/>
      </p:ext>
    </p:extLst>
  </p:cSld>
  <p:clrMapOvr>
    <a:masterClrMapping/>
  </p:clrMapOvr>
  <mc:AlternateContent xmlns:mc="http://schemas.openxmlformats.org/markup-compatibility/2006" xmlns:p14="http://schemas.microsoft.com/office/powerpoint/2010/main">
    <mc:Choice Requires="p14">
      <p:transition spd="slow" p14:dur="1250" advClick="0" advTm="0">
        <p14:flip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2500"/>
                            </p:stCondLst>
                            <p:childTnLst>
                              <p:par>
                                <p:cTn id="27" presetID="12" presetClass="entr" presetSubtype="1"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250"/>
                                        <p:tgtEl>
                                          <p:spTgt spid="15"/>
                                        </p:tgtEl>
                                        <p:attrNameLst>
                                          <p:attrName>ppt_y</p:attrName>
                                        </p:attrNameLst>
                                      </p:cBhvr>
                                      <p:tavLst>
                                        <p:tav tm="0">
                                          <p:val>
                                            <p:strVal val="#ppt_y-#ppt_h*1.125000"/>
                                          </p:val>
                                        </p:tav>
                                        <p:tav tm="100000">
                                          <p:val>
                                            <p:strVal val="#ppt_y"/>
                                          </p:val>
                                        </p:tav>
                                      </p:tavLst>
                                    </p:anim>
                                    <p:animEffect transition="in" filter="wipe(down)">
                                      <p:cBhvr>
                                        <p:cTn id="30" dur="250"/>
                                        <p:tgtEl>
                                          <p:spTgt spid="15"/>
                                        </p:tgtEl>
                                      </p:cBhvr>
                                    </p:animEffect>
                                  </p:childTnLst>
                                </p:cTn>
                              </p:par>
                            </p:childTnLst>
                          </p:cTn>
                        </p:par>
                        <p:par>
                          <p:cTn id="31" fill="hold">
                            <p:stCondLst>
                              <p:cond delay="2750"/>
                            </p:stCondLst>
                            <p:childTnLst>
                              <p:par>
                                <p:cTn id="32" presetID="22" presetClass="entr" presetSubtype="4"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childTnLst>
                          </p:cTn>
                        </p:par>
                        <p:par>
                          <p:cTn id="35" fill="hold">
                            <p:stCondLst>
                              <p:cond delay="3250"/>
                            </p:stCondLst>
                            <p:childTnLst>
                              <p:par>
                                <p:cTn id="36" presetID="14" presetClass="entr" presetSubtype="1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750"/>
                                        <p:tgtEl>
                                          <p:spTgt spid="20"/>
                                        </p:tgtEl>
                                      </p:cBhvr>
                                    </p:animEffect>
                                  </p:childTnLst>
                                </p:cTn>
                              </p:par>
                            </p:childTnLst>
                          </p:cTn>
                        </p:par>
                        <p:par>
                          <p:cTn id="39" fill="hold">
                            <p:stCondLst>
                              <p:cond delay="4000"/>
                            </p:stCondLst>
                            <p:childTnLst>
                              <p:par>
                                <p:cTn id="40" presetID="22" presetClass="entr" presetSubtype="8"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par>
                          <p:cTn id="43" fill="hold">
                            <p:stCondLst>
                              <p:cond delay="4500"/>
                            </p:stCondLst>
                            <p:childTnLst>
                              <p:par>
                                <p:cTn id="44" presetID="53" presetClass="entr" presetSubtype="16"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fltVal val="0"/>
                                          </p:val>
                                        </p:tav>
                                        <p:tav tm="100000">
                                          <p:val>
                                            <p:strVal val="#ppt_h"/>
                                          </p:val>
                                        </p:tav>
                                      </p:tavLst>
                                    </p:anim>
                                    <p:animEffect transition="in" filter="fade">
                                      <p:cBhvr>
                                        <p:cTn id="48" dur="500"/>
                                        <p:tgtEl>
                                          <p:spTgt spid="9"/>
                                        </p:tgtEl>
                                      </p:cBhvr>
                                    </p:animEffect>
                                  </p:childTnLst>
                                </p:cTn>
                              </p:par>
                            </p:childTnLst>
                          </p:cTn>
                        </p:par>
                        <p:par>
                          <p:cTn id="49" fill="hold">
                            <p:stCondLst>
                              <p:cond delay="5000"/>
                            </p:stCondLst>
                            <p:childTnLst>
                              <p:par>
                                <p:cTn id="50" presetID="12" presetClass="entr" presetSubtype="1"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250"/>
                                        <p:tgtEl>
                                          <p:spTgt spid="16"/>
                                        </p:tgtEl>
                                        <p:attrNameLst>
                                          <p:attrName>ppt_y</p:attrName>
                                        </p:attrNameLst>
                                      </p:cBhvr>
                                      <p:tavLst>
                                        <p:tav tm="0">
                                          <p:val>
                                            <p:strVal val="#ppt_y-#ppt_h*1.125000"/>
                                          </p:val>
                                        </p:tav>
                                        <p:tav tm="100000">
                                          <p:val>
                                            <p:strVal val="#ppt_y"/>
                                          </p:val>
                                        </p:tav>
                                      </p:tavLst>
                                    </p:anim>
                                    <p:animEffect transition="in" filter="wipe(down)">
                                      <p:cBhvr>
                                        <p:cTn id="53" dur="250"/>
                                        <p:tgtEl>
                                          <p:spTgt spid="16"/>
                                        </p:tgtEl>
                                      </p:cBhvr>
                                    </p:animEffect>
                                  </p:childTnLst>
                                </p:cTn>
                              </p:par>
                            </p:childTnLst>
                          </p:cTn>
                        </p:par>
                        <p:par>
                          <p:cTn id="54" fill="hold">
                            <p:stCondLst>
                              <p:cond delay="5250"/>
                            </p:stCondLst>
                            <p:childTnLst>
                              <p:par>
                                <p:cTn id="55" presetID="22" presetClass="entr" presetSubtype="4"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par>
                          <p:cTn id="58" fill="hold">
                            <p:stCondLst>
                              <p:cond delay="5750"/>
                            </p:stCondLst>
                            <p:childTnLst>
                              <p:par>
                                <p:cTn id="59" presetID="14" presetClass="entr" presetSubtype="1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750"/>
                                        <p:tgtEl>
                                          <p:spTgt spid="24"/>
                                        </p:tgtEl>
                                      </p:cBhvr>
                                    </p:animEffect>
                                  </p:childTnLst>
                                </p:cTn>
                              </p:par>
                            </p:childTnLst>
                          </p:cTn>
                        </p:par>
                        <p:par>
                          <p:cTn id="62" fill="hold">
                            <p:stCondLst>
                              <p:cond delay="6500"/>
                            </p:stCondLst>
                            <p:childTnLst>
                              <p:par>
                                <p:cTn id="63" presetID="22" presetClass="entr" presetSubtype="8"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par>
                          <p:cTn id="66" fill="hold">
                            <p:stCondLst>
                              <p:cond delay="7000"/>
                            </p:stCondLst>
                            <p:childTnLst>
                              <p:par>
                                <p:cTn id="67" presetID="53" presetClass="entr" presetSubtype="16" fill="hold" grpId="0" nodeType="after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p:cTn id="69" dur="500" fill="hold"/>
                                        <p:tgtEl>
                                          <p:spTgt spid="10"/>
                                        </p:tgtEl>
                                        <p:attrNameLst>
                                          <p:attrName>ppt_w</p:attrName>
                                        </p:attrNameLst>
                                      </p:cBhvr>
                                      <p:tavLst>
                                        <p:tav tm="0">
                                          <p:val>
                                            <p:fltVal val="0"/>
                                          </p:val>
                                        </p:tav>
                                        <p:tav tm="100000">
                                          <p:val>
                                            <p:strVal val="#ppt_w"/>
                                          </p:val>
                                        </p:tav>
                                      </p:tavLst>
                                    </p:anim>
                                    <p:anim calcmode="lin" valueType="num">
                                      <p:cBhvr>
                                        <p:cTn id="70" dur="500" fill="hold"/>
                                        <p:tgtEl>
                                          <p:spTgt spid="10"/>
                                        </p:tgtEl>
                                        <p:attrNameLst>
                                          <p:attrName>ppt_h</p:attrName>
                                        </p:attrNameLst>
                                      </p:cBhvr>
                                      <p:tavLst>
                                        <p:tav tm="0">
                                          <p:val>
                                            <p:fltVal val="0"/>
                                          </p:val>
                                        </p:tav>
                                        <p:tav tm="100000">
                                          <p:val>
                                            <p:strVal val="#ppt_h"/>
                                          </p:val>
                                        </p:tav>
                                      </p:tavLst>
                                    </p:anim>
                                    <p:animEffect transition="in" filter="fade">
                                      <p:cBhvr>
                                        <p:cTn id="71" dur="500"/>
                                        <p:tgtEl>
                                          <p:spTgt spid="10"/>
                                        </p:tgtEl>
                                      </p:cBhvr>
                                    </p:animEffect>
                                  </p:childTnLst>
                                </p:cTn>
                              </p:par>
                            </p:childTnLst>
                          </p:cTn>
                        </p:par>
                        <p:par>
                          <p:cTn id="72" fill="hold">
                            <p:stCondLst>
                              <p:cond delay="7500"/>
                            </p:stCondLst>
                            <p:childTnLst>
                              <p:par>
                                <p:cTn id="73" presetID="12" presetClass="entr" presetSubtype="1"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250"/>
                                        <p:tgtEl>
                                          <p:spTgt spid="17"/>
                                        </p:tgtEl>
                                        <p:attrNameLst>
                                          <p:attrName>ppt_y</p:attrName>
                                        </p:attrNameLst>
                                      </p:cBhvr>
                                      <p:tavLst>
                                        <p:tav tm="0">
                                          <p:val>
                                            <p:strVal val="#ppt_y-#ppt_h*1.125000"/>
                                          </p:val>
                                        </p:tav>
                                        <p:tav tm="100000">
                                          <p:val>
                                            <p:strVal val="#ppt_y"/>
                                          </p:val>
                                        </p:tav>
                                      </p:tavLst>
                                    </p:anim>
                                    <p:animEffect transition="in" filter="wipe(down)">
                                      <p:cBhvr>
                                        <p:cTn id="76" dur="250"/>
                                        <p:tgtEl>
                                          <p:spTgt spid="17"/>
                                        </p:tgtEl>
                                      </p:cBhvr>
                                    </p:animEffect>
                                  </p:childTnLst>
                                </p:cTn>
                              </p:par>
                            </p:childTnLst>
                          </p:cTn>
                        </p:par>
                        <p:par>
                          <p:cTn id="77" fill="hold">
                            <p:stCondLst>
                              <p:cond delay="7750"/>
                            </p:stCondLst>
                            <p:childTnLst>
                              <p:par>
                                <p:cTn id="78" presetID="22" presetClass="entr" presetSubtype="4" fill="hold" grpId="0" nodeType="after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wipe(down)">
                                      <p:cBhvr>
                                        <p:cTn id="80" dur="500"/>
                                        <p:tgtEl>
                                          <p:spTgt spid="26"/>
                                        </p:tgtEl>
                                      </p:cBhvr>
                                    </p:animEffect>
                                  </p:childTnLst>
                                </p:cTn>
                              </p:par>
                            </p:childTnLst>
                          </p:cTn>
                        </p:par>
                        <p:par>
                          <p:cTn id="81" fill="hold">
                            <p:stCondLst>
                              <p:cond delay="8250"/>
                            </p:stCondLst>
                            <p:childTnLst>
                              <p:par>
                                <p:cTn id="82" presetID="14" presetClass="entr" presetSubtype="10"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randombar(horizontal)">
                                      <p:cBhvr>
                                        <p:cTn id="84" dur="750"/>
                                        <p:tgtEl>
                                          <p:spTgt spid="27"/>
                                        </p:tgtEl>
                                      </p:cBhvr>
                                    </p:animEffect>
                                  </p:childTnLst>
                                </p:cTn>
                              </p:par>
                            </p:childTnLst>
                          </p:cTn>
                        </p:par>
                        <p:par>
                          <p:cTn id="85" fill="hold">
                            <p:stCondLst>
                              <p:cond delay="9000"/>
                            </p:stCondLst>
                            <p:childTnLst>
                              <p:par>
                                <p:cTn id="86" presetID="22" presetClass="entr" presetSubtype="8" fill="hold"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wipe(left)">
                                      <p:cBhvr>
                                        <p:cTn id="88" dur="500"/>
                                        <p:tgtEl>
                                          <p:spTgt spid="14"/>
                                        </p:tgtEl>
                                      </p:cBhvr>
                                    </p:animEffect>
                                  </p:childTnLst>
                                </p:cTn>
                              </p:par>
                            </p:childTnLst>
                          </p:cTn>
                        </p:par>
                        <p:par>
                          <p:cTn id="89" fill="hold">
                            <p:stCondLst>
                              <p:cond delay="9500"/>
                            </p:stCondLst>
                            <p:childTnLst>
                              <p:par>
                                <p:cTn id="90" presetID="53" presetClass="entr" presetSubtype="16" fill="hold" grpId="0" nodeType="after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500" fill="hold"/>
                                        <p:tgtEl>
                                          <p:spTgt spid="11"/>
                                        </p:tgtEl>
                                        <p:attrNameLst>
                                          <p:attrName>ppt_w</p:attrName>
                                        </p:attrNameLst>
                                      </p:cBhvr>
                                      <p:tavLst>
                                        <p:tav tm="0">
                                          <p:val>
                                            <p:fltVal val="0"/>
                                          </p:val>
                                        </p:tav>
                                        <p:tav tm="100000">
                                          <p:val>
                                            <p:strVal val="#ppt_w"/>
                                          </p:val>
                                        </p:tav>
                                      </p:tavLst>
                                    </p:anim>
                                    <p:anim calcmode="lin" valueType="num">
                                      <p:cBhvr>
                                        <p:cTn id="93" dur="500" fill="hold"/>
                                        <p:tgtEl>
                                          <p:spTgt spid="11"/>
                                        </p:tgtEl>
                                        <p:attrNameLst>
                                          <p:attrName>ppt_h</p:attrName>
                                        </p:attrNameLst>
                                      </p:cBhvr>
                                      <p:tavLst>
                                        <p:tav tm="0">
                                          <p:val>
                                            <p:fltVal val="0"/>
                                          </p:val>
                                        </p:tav>
                                        <p:tav tm="100000">
                                          <p:val>
                                            <p:strVal val="#ppt_h"/>
                                          </p:val>
                                        </p:tav>
                                      </p:tavLst>
                                    </p:anim>
                                    <p:animEffect transition="in" filter="fade">
                                      <p:cBhvr>
                                        <p:cTn id="94" dur="500"/>
                                        <p:tgtEl>
                                          <p:spTgt spid="11"/>
                                        </p:tgtEl>
                                      </p:cBhvr>
                                    </p:animEffect>
                                  </p:childTnLst>
                                </p:cTn>
                              </p:par>
                            </p:childTnLst>
                          </p:cTn>
                        </p:par>
                        <p:par>
                          <p:cTn id="95" fill="hold">
                            <p:stCondLst>
                              <p:cond delay="10000"/>
                            </p:stCondLst>
                            <p:childTnLst>
                              <p:par>
                                <p:cTn id="96" presetID="12" presetClass="entr" presetSubtype="1" fill="hold" grpId="0"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additive="base">
                                        <p:cTn id="98" dur="250"/>
                                        <p:tgtEl>
                                          <p:spTgt spid="18"/>
                                        </p:tgtEl>
                                        <p:attrNameLst>
                                          <p:attrName>ppt_y</p:attrName>
                                        </p:attrNameLst>
                                      </p:cBhvr>
                                      <p:tavLst>
                                        <p:tav tm="0">
                                          <p:val>
                                            <p:strVal val="#ppt_y-#ppt_h*1.125000"/>
                                          </p:val>
                                        </p:tav>
                                        <p:tav tm="100000">
                                          <p:val>
                                            <p:strVal val="#ppt_y"/>
                                          </p:val>
                                        </p:tav>
                                      </p:tavLst>
                                    </p:anim>
                                    <p:animEffect transition="in" filter="wipe(down)">
                                      <p:cBhvr>
                                        <p:cTn id="99" dur="250"/>
                                        <p:tgtEl>
                                          <p:spTgt spid="18"/>
                                        </p:tgtEl>
                                      </p:cBhvr>
                                    </p:animEffect>
                                  </p:childTnLst>
                                </p:cTn>
                              </p:par>
                            </p:childTnLst>
                          </p:cTn>
                        </p:par>
                        <p:par>
                          <p:cTn id="100" fill="hold">
                            <p:stCondLst>
                              <p:cond delay="10250"/>
                            </p:stCondLst>
                            <p:childTnLst>
                              <p:par>
                                <p:cTn id="101" presetID="22" presetClass="entr" presetSubtype="4" fill="hold" grpId="0" nodeType="after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down)">
                                      <p:cBhvr>
                                        <p:cTn id="103" dur="500"/>
                                        <p:tgtEl>
                                          <p:spTgt spid="29"/>
                                        </p:tgtEl>
                                      </p:cBhvr>
                                    </p:animEffect>
                                  </p:childTnLst>
                                </p:cTn>
                              </p:par>
                            </p:childTnLst>
                          </p:cTn>
                        </p:par>
                        <p:par>
                          <p:cTn id="104" fill="hold">
                            <p:stCondLst>
                              <p:cond delay="10750"/>
                            </p:stCondLst>
                            <p:childTnLst>
                              <p:par>
                                <p:cTn id="105" presetID="14" presetClass="entr" presetSubtype="10" fill="hold" grpId="0" nodeType="after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randombar(horizontal)">
                                      <p:cBhvr>
                                        <p:cTn id="10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 grpId="0"/>
      <p:bldP spid="8" grpId="0"/>
      <p:bldP spid="2" grpId="0" animBg="1"/>
      <p:bldP spid="9" grpId="0" animBg="1"/>
      <p:bldP spid="10" grpId="0" animBg="1"/>
      <p:bldP spid="11" grpId="0" animBg="1"/>
      <p:bldP spid="15" grpId="0" animBg="1"/>
      <p:bldP spid="16" grpId="0" animBg="1"/>
      <p:bldP spid="17" grpId="0" animBg="1"/>
      <p:bldP spid="18" grpId="0" animBg="1"/>
      <p:bldP spid="19" grpId="0"/>
      <p:bldP spid="20" grpId="0"/>
      <p:bldP spid="23" grpId="0"/>
      <p:bldP spid="24" grpId="0"/>
      <p:bldP spid="26" grpId="0"/>
      <p:bldP spid="27"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24218" y="327662"/>
            <a:ext cx="5083782" cy="769441"/>
          </a:xfrm>
          <a:prstGeom prst="rect">
            <a:avLst/>
          </a:prstGeom>
          <a:noFill/>
        </p:spPr>
        <p:txBody>
          <a:bodyPr wrap="square" rtlCol="0">
            <a:spAutoFit/>
          </a:bodyPr>
          <a:lstStyle/>
          <a:p>
            <a:pPr algn="r"/>
            <a:r>
              <a:rPr lang="en-US" altLang="zh-CN" sz="4400" dirty="0" smtClean="0">
                <a:solidFill>
                  <a:schemeClr val="bg2">
                    <a:lumMod val="25000"/>
                  </a:schemeClr>
                </a:solidFill>
                <a:latin typeface="Impact" panose="020B0806030902050204" pitchFamily="34" charset="0"/>
              </a:rPr>
              <a:t>ABOUT OUR </a:t>
            </a:r>
            <a:r>
              <a:rPr lang="en-US" altLang="zh-CN" sz="4400" dirty="0" smtClean="0">
                <a:solidFill>
                  <a:srgbClr val="D70000"/>
                </a:solidFill>
                <a:latin typeface="Impact" panose="020B0806030902050204" pitchFamily="34" charset="0"/>
              </a:rPr>
              <a:t>TEAM</a:t>
            </a:r>
          </a:p>
        </p:txBody>
      </p:sp>
      <p:grpSp>
        <p:nvGrpSpPr>
          <p:cNvPr id="5" name="组合 4"/>
          <p:cNvGrpSpPr/>
          <p:nvPr/>
        </p:nvGrpSpPr>
        <p:grpSpPr>
          <a:xfrm>
            <a:off x="-14514" y="255662"/>
            <a:ext cx="5508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0" y="951141"/>
            <a:ext cx="5508000" cy="461665"/>
          </a:xfrm>
          <a:prstGeom prst="rect">
            <a:avLst/>
          </a:prstGeom>
          <a:noFill/>
        </p:spPr>
        <p:txBody>
          <a:bodyPr wrap="square" rtlCol="0">
            <a:spAutoFit/>
          </a:bodyPr>
          <a:lstStyle/>
          <a:p>
            <a:pPr algn="r"/>
            <a:r>
              <a:rPr lang="en-US" altLang="zh-CN" sz="12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lasting products of human effort. Temples and statues decay, but books survive.</a:t>
            </a:r>
          </a:p>
        </p:txBody>
      </p:sp>
      <p:pic>
        <p:nvPicPr>
          <p:cNvPr id="63" name="图片 62"/>
          <p:cNvPicPr>
            <a:picLocks noChangeAspect="1"/>
          </p:cNvPicPr>
          <p:nvPr/>
        </p:nvPicPr>
        <p:blipFill>
          <a:blip r:embed="rId3"/>
          <a:stretch>
            <a:fillRect/>
          </a:stretch>
        </p:blipFill>
        <p:spPr>
          <a:xfrm>
            <a:off x="441140" y="2010569"/>
            <a:ext cx="6387678" cy="3598862"/>
          </a:xfrm>
          <a:prstGeom prst="rect">
            <a:avLst/>
          </a:prstGeom>
        </p:spPr>
      </p:pic>
      <p:sp>
        <p:nvSpPr>
          <p:cNvPr id="64" name="矩形 63"/>
          <p:cNvSpPr/>
          <p:nvPr/>
        </p:nvSpPr>
        <p:spPr>
          <a:xfrm>
            <a:off x="4229100" y="3810000"/>
            <a:ext cx="8350250" cy="1587500"/>
          </a:xfrm>
          <a:prstGeom prst="rect">
            <a:avLst/>
          </a:prstGeom>
          <a:solidFill>
            <a:srgbClr val="C000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4"/>
          <p:cNvSpPr/>
          <p:nvPr/>
        </p:nvSpPr>
        <p:spPr>
          <a:xfrm>
            <a:off x="7043610" y="2090598"/>
            <a:ext cx="4703889" cy="830997"/>
          </a:xfrm>
          <a:prstGeom prst="rect">
            <a:avLst/>
          </a:prstGeom>
        </p:spPr>
        <p:txBody>
          <a:bodyPr wrap="square">
            <a:spAutoFit/>
          </a:bodyPr>
          <a:lstStyle/>
          <a:p>
            <a:pPr>
              <a:lnSpc>
                <a:spcPct val="110000"/>
              </a:lnSpc>
            </a:pPr>
            <a:r>
              <a:rPr lang="en-US" altLang="zh-CN" sz="1600" b="1" dirty="0" smtClean="0">
                <a:solidFill>
                  <a:schemeClr val="tx1">
                    <a:lumMod val="65000"/>
                    <a:lumOff val="35000"/>
                  </a:schemeClr>
                </a:solidFill>
                <a:latin typeface="Agency FB" panose="020B0503020202020204" pitchFamily="34" charset="0"/>
              </a:rPr>
              <a:t>sunshine </a:t>
            </a:r>
            <a:r>
              <a:rPr lang="en-US" altLang="zh-CN" sz="1600" b="1" dirty="0">
                <a:solidFill>
                  <a:schemeClr val="tx1">
                    <a:lumMod val="65000"/>
                    <a:lumOff val="35000"/>
                  </a:schemeClr>
                </a:solidFill>
                <a:latin typeface="Agency FB" panose="020B0503020202020204" pitchFamily="34" charset="0"/>
              </a:rPr>
              <a:t>without </a:t>
            </a:r>
            <a:r>
              <a:rPr lang="en-US" altLang="zh-CN" sz="1600" b="1" dirty="0" smtClean="0">
                <a:solidFill>
                  <a:schemeClr val="tx1">
                    <a:lumMod val="65000"/>
                    <a:lumOff val="35000"/>
                  </a:schemeClr>
                </a:solidFill>
                <a:latin typeface="Agency FB" panose="020B0503020202020204" pitchFamily="34" charset="0"/>
              </a:rPr>
              <a:t>shade</a:t>
            </a:r>
          </a:p>
          <a:p>
            <a:pPr>
              <a:lnSpc>
                <a:spcPct val="80000"/>
              </a:lnSpc>
            </a:pPr>
            <a:r>
              <a:rPr lang="en-US" altLang="zh-CN" sz="1100" dirty="0" smtClean="0">
                <a:solidFill>
                  <a:schemeClr val="tx1">
                    <a:lumMod val="65000"/>
                    <a:lumOff val="35000"/>
                  </a:schemeClr>
                </a:solidFill>
                <a:latin typeface="Agency FB" panose="020B0503020202020204" pitchFamily="34" charset="0"/>
              </a:rPr>
              <a:t>all </a:t>
            </a:r>
            <a:r>
              <a:rPr lang="en-US" altLang="zh-CN" sz="1100" dirty="0">
                <a:solidFill>
                  <a:schemeClr val="tx1">
                    <a:lumMod val="65000"/>
                    <a:lumOff val="35000"/>
                  </a:schemeClr>
                </a:solidFill>
                <a:latin typeface="Agency FB" panose="020B0503020202020204" pitchFamily="34" charset="0"/>
              </a:rPr>
              <a:t>pleasure without pain, is not life at all</a:t>
            </a:r>
            <a:r>
              <a:rPr lang="en-US" altLang="zh-CN" sz="1100" dirty="0" smtClean="0">
                <a:solidFill>
                  <a:schemeClr val="tx1">
                    <a:lumMod val="65000"/>
                    <a:lumOff val="35000"/>
                  </a:schemeClr>
                </a:solidFill>
                <a:latin typeface="Agency FB" panose="020B0503020202020204" pitchFamily="34" charset="0"/>
              </a:rPr>
              <a:t>. Take </a:t>
            </a:r>
            <a:r>
              <a:rPr lang="en-US" altLang="zh-CN" sz="1100" dirty="0">
                <a:solidFill>
                  <a:schemeClr val="tx1">
                    <a:lumMod val="65000"/>
                    <a:lumOff val="35000"/>
                  </a:schemeClr>
                </a:solidFill>
                <a:latin typeface="Agency FB" panose="020B0503020202020204" pitchFamily="34" charset="0"/>
              </a:rPr>
              <a:t>the lot of the happiest - it is a tangled yarn</a:t>
            </a:r>
            <a:r>
              <a:rPr lang="en-US" altLang="zh-CN" sz="1100" dirty="0" smtClean="0">
                <a:solidFill>
                  <a:schemeClr val="tx1">
                    <a:lumMod val="65000"/>
                    <a:lumOff val="35000"/>
                  </a:schemeClr>
                </a:solidFill>
                <a:latin typeface="Agency FB" panose="020B0503020202020204" pitchFamily="34" charset="0"/>
              </a:rPr>
              <a:t>. </a:t>
            </a:r>
            <a:r>
              <a:rPr lang="en-US" altLang="zh-CN" sz="1100" dirty="0">
                <a:solidFill>
                  <a:schemeClr val="tx1">
                    <a:lumMod val="65000"/>
                    <a:lumOff val="35000"/>
                  </a:schemeClr>
                </a:solidFill>
                <a:latin typeface="Agency FB" panose="020B0503020202020204" pitchFamily="34" charset="0"/>
              </a:rPr>
              <a:t>pleasure without pain, is not life at all. Take the lot of the happiest - it is a tangled yarn. </a:t>
            </a:r>
            <a:endParaRPr lang="zh-CN" altLang="en-US" sz="1100" dirty="0">
              <a:solidFill>
                <a:schemeClr val="tx1">
                  <a:lumMod val="65000"/>
                  <a:lumOff val="35000"/>
                </a:schemeClr>
              </a:solidFill>
              <a:latin typeface="Agency FB" panose="020B0503020202020204" pitchFamily="34" charset="0"/>
            </a:endParaRPr>
          </a:p>
          <a:p>
            <a:pPr>
              <a:lnSpc>
                <a:spcPct val="80000"/>
              </a:lnSpc>
            </a:pPr>
            <a:endParaRPr lang="zh-CN" altLang="en-US" sz="1600" dirty="0">
              <a:solidFill>
                <a:schemeClr val="tx1">
                  <a:lumMod val="65000"/>
                  <a:lumOff val="35000"/>
                </a:schemeClr>
              </a:solidFill>
              <a:latin typeface="Agency FB" panose="020B0503020202020204" pitchFamily="34" charset="0"/>
            </a:endParaRPr>
          </a:p>
        </p:txBody>
      </p:sp>
      <p:sp>
        <p:nvSpPr>
          <p:cNvPr id="66" name="矩形 65"/>
          <p:cNvSpPr/>
          <p:nvPr/>
        </p:nvSpPr>
        <p:spPr>
          <a:xfrm>
            <a:off x="7043610" y="2820848"/>
            <a:ext cx="4703889" cy="830997"/>
          </a:xfrm>
          <a:prstGeom prst="rect">
            <a:avLst/>
          </a:prstGeom>
        </p:spPr>
        <p:txBody>
          <a:bodyPr wrap="square">
            <a:spAutoFit/>
          </a:bodyPr>
          <a:lstStyle/>
          <a:p>
            <a:pPr>
              <a:lnSpc>
                <a:spcPct val="110000"/>
              </a:lnSpc>
            </a:pPr>
            <a:r>
              <a:rPr lang="en-US" altLang="zh-CN" sz="1600" b="1" dirty="0" smtClean="0">
                <a:solidFill>
                  <a:schemeClr val="tx1">
                    <a:lumMod val="65000"/>
                    <a:lumOff val="35000"/>
                  </a:schemeClr>
                </a:solidFill>
                <a:latin typeface="Agency FB" panose="020B0503020202020204" pitchFamily="34" charset="0"/>
              </a:rPr>
              <a:t>sunshine </a:t>
            </a:r>
            <a:r>
              <a:rPr lang="en-US" altLang="zh-CN" sz="1600" b="1" dirty="0">
                <a:solidFill>
                  <a:schemeClr val="tx1">
                    <a:lumMod val="65000"/>
                    <a:lumOff val="35000"/>
                  </a:schemeClr>
                </a:solidFill>
                <a:latin typeface="Agency FB" panose="020B0503020202020204" pitchFamily="34" charset="0"/>
              </a:rPr>
              <a:t>without </a:t>
            </a:r>
            <a:r>
              <a:rPr lang="en-US" altLang="zh-CN" sz="1600" b="1" dirty="0" smtClean="0">
                <a:solidFill>
                  <a:schemeClr val="tx1">
                    <a:lumMod val="65000"/>
                    <a:lumOff val="35000"/>
                  </a:schemeClr>
                </a:solidFill>
                <a:latin typeface="Agency FB" panose="020B0503020202020204" pitchFamily="34" charset="0"/>
              </a:rPr>
              <a:t>shade</a:t>
            </a:r>
          </a:p>
          <a:p>
            <a:pPr>
              <a:lnSpc>
                <a:spcPct val="80000"/>
              </a:lnSpc>
            </a:pPr>
            <a:r>
              <a:rPr lang="en-US" altLang="zh-CN" sz="1100" dirty="0" smtClean="0">
                <a:solidFill>
                  <a:schemeClr val="tx1">
                    <a:lumMod val="65000"/>
                    <a:lumOff val="35000"/>
                  </a:schemeClr>
                </a:solidFill>
                <a:latin typeface="Agency FB" panose="020B0503020202020204" pitchFamily="34" charset="0"/>
              </a:rPr>
              <a:t>all </a:t>
            </a:r>
            <a:r>
              <a:rPr lang="en-US" altLang="zh-CN" sz="1100" dirty="0">
                <a:solidFill>
                  <a:schemeClr val="tx1">
                    <a:lumMod val="65000"/>
                    <a:lumOff val="35000"/>
                  </a:schemeClr>
                </a:solidFill>
                <a:latin typeface="Agency FB" panose="020B0503020202020204" pitchFamily="34" charset="0"/>
              </a:rPr>
              <a:t>pleasure without pain, is not life at all</a:t>
            </a:r>
            <a:r>
              <a:rPr lang="en-US" altLang="zh-CN" sz="1100" dirty="0" smtClean="0">
                <a:solidFill>
                  <a:schemeClr val="tx1">
                    <a:lumMod val="65000"/>
                    <a:lumOff val="35000"/>
                  </a:schemeClr>
                </a:solidFill>
                <a:latin typeface="Agency FB" panose="020B0503020202020204" pitchFamily="34" charset="0"/>
              </a:rPr>
              <a:t>. Take </a:t>
            </a:r>
            <a:r>
              <a:rPr lang="en-US" altLang="zh-CN" sz="1100" dirty="0">
                <a:solidFill>
                  <a:schemeClr val="tx1">
                    <a:lumMod val="65000"/>
                    <a:lumOff val="35000"/>
                  </a:schemeClr>
                </a:solidFill>
                <a:latin typeface="Agency FB" panose="020B0503020202020204" pitchFamily="34" charset="0"/>
              </a:rPr>
              <a:t>the lot of the happiest - it is a tangled yarn</a:t>
            </a:r>
            <a:r>
              <a:rPr lang="en-US" altLang="zh-CN" sz="1100" dirty="0" smtClean="0">
                <a:solidFill>
                  <a:schemeClr val="tx1">
                    <a:lumMod val="65000"/>
                    <a:lumOff val="35000"/>
                  </a:schemeClr>
                </a:solidFill>
                <a:latin typeface="Agency FB" panose="020B0503020202020204" pitchFamily="34" charset="0"/>
              </a:rPr>
              <a:t>. </a:t>
            </a:r>
            <a:r>
              <a:rPr lang="en-US" altLang="zh-CN" sz="1100" dirty="0">
                <a:solidFill>
                  <a:schemeClr val="tx1">
                    <a:lumMod val="65000"/>
                    <a:lumOff val="35000"/>
                  </a:schemeClr>
                </a:solidFill>
                <a:latin typeface="Agency FB" panose="020B0503020202020204" pitchFamily="34" charset="0"/>
              </a:rPr>
              <a:t>pleasure without pain, is not life at all. Take the lot of the happiest - it is a tangled yarn. </a:t>
            </a:r>
            <a:endParaRPr lang="zh-CN" altLang="en-US" sz="1100" dirty="0">
              <a:solidFill>
                <a:schemeClr val="tx1">
                  <a:lumMod val="65000"/>
                  <a:lumOff val="35000"/>
                </a:schemeClr>
              </a:solidFill>
              <a:latin typeface="Agency FB" panose="020B0503020202020204" pitchFamily="34" charset="0"/>
            </a:endParaRPr>
          </a:p>
          <a:p>
            <a:pPr>
              <a:lnSpc>
                <a:spcPct val="80000"/>
              </a:lnSpc>
            </a:pPr>
            <a:endParaRPr lang="zh-CN" altLang="en-US" sz="1600" dirty="0">
              <a:solidFill>
                <a:schemeClr val="tx1">
                  <a:lumMod val="65000"/>
                  <a:lumOff val="35000"/>
                </a:schemeClr>
              </a:solidFill>
              <a:latin typeface="Agency FB" panose="020B0503020202020204" pitchFamily="34" charset="0"/>
            </a:endParaRPr>
          </a:p>
        </p:txBody>
      </p:sp>
      <p:grpSp>
        <p:nvGrpSpPr>
          <p:cNvPr id="67" name="组合 66"/>
          <p:cNvGrpSpPr/>
          <p:nvPr/>
        </p:nvGrpSpPr>
        <p:grpSpPr>
          <a:xfrm>
            <a:off x="7131744" y="4276388"/>
            <a:ext cx="880369" cy="696694"/>
            <a:chOff x="7624315" y="4340225"/>
            <a:chExt cx="880369" cy="696694"/>
          </a:xfrm>
        </p:grpSpPr>
        <p:sp>
          <p:nvSpPr>
            <p:cNvPr id="68" name="Freeform 341"/>
            <p:cNvSpPr>
              <a:spLocks noEditPoints="1"/>
            </p:cNvSpPr>
            <p:nvPr/>
          </p:nvSpPr>
          <p:spPr bwMode="auto">
            <a:xfrm>
              <a:off x="7847013" y="4340225"/>
              <a:ext cx="341313" cy="263525"/>
            </a:xfrm>
            <a:custGeom>
              <a:avLst/>
              <a:gdLst>
                <a:gd name="T0" fmla="*/ 33 w 97"/>
                <a:gd name="T1" fmla="*/ 75 h 75"/>
                <a:gd name="T2" fmla="*/ 44 w 97"/>
                <a:gd name="T3" fmla="*/ 75 h 75"/>
                <a:gd name="T4" fmla="*/ 47 w 97"/>
                <a:gd name="T5" fmla="*/ 73 h 75"/>
                <a:gd name="T6" fmla="*/ 47 w 97"/>
                <a:gd name="T7" fmla="*/ 49 h 75"/>
                <a:gd name="T8" fmla="*/ 39 w 97"/>
                <a:gd name="T9" fmla="*/ 45 h 75"/>
                <a:gd name="T10" fmla="*/ 30 w 97"/>
                <a:gd name="T11" fmla="*/ 50 h 75"/>
                <a:gd name="T12" fmla="*/ 30 w 97"/>
                <a:gd name="T13" fmla="*/ 73 h 75"/>
                <a:gd name="T14" fmla="*/ 33 w 97"/>
                <a:gd name="T15" fmla="*/ 75 h 75"/>
                <a:gd name="T16" fmla="*/ 0 w 97"/>
                <a:gd name="T17" fmla="*/ 49 h 75"/>
                <a:gd name="T18" fmla="*/ 37 w 97"/>
                <a:gd name="T19" fmla="*/ 28 h 75"/>
                <a:gd name="T20" fmla="*/ 39 w 97"/>
                <a:gd name="T21" fmla="*/ 26 h 75"/>
                <a:gd name="T22" fmla="*/ 41 w 97"/>
                <a:gd name="T23" fmla="*/ 28 h 75"/>
                <a:gd name="T24" fmla="*/ 52 w 97"/>
                <a:gd name="T25" fmla="*/ 34 h 75"/>
                <a:gd name="T26" fmla="*/ 81 w 97"/>
                <a:gd name="T27" fmla="*/ 9 h 75"/>
                <a:gd name="T28" fmla="*/ 77 w 97"/>
                <a:gd name="T29" fmla="*/ 4 h 75"/>
                <a:gd name="T30" fmla="*/ 87 w 97"/>
                <a:gd name="T31" fmla="*/ 2 h 75"/>
                <a:gd name="T32" fmla="*/ 97 w 97"/>
                <a:gd name="T33" fmla="*/ 0 h 75"/>
                <a:gd name="T34" fmla="*/ 94 w 97"/>
                <a:gd name="T35" fmla="*/ 10 h 75"/>
                <a:gd name="T36" fmla="*/ 91 w 97"/>
                <a:gd name="T37" fmla="*/ 19 h 75"/>
                <a:gd name="T38" fmla="*/ 87 w 97"/>
                <a:gd name="T39" fmla="*/ 15 h 75"/>
                <a:gd name="T40" fmla="*/ 55 w 97"/>
                <a:gd name="T41" fmla="*/ 42 h 75"/>
                <a:gd name="T42" fmla="*/ 53 w 97"/>
                <a:gd name="T43" fmla="*/ 44 h 75"/>
                <a:gd name="T44" fmla="*/ 50 w 97"/>
                <a:gd name="T45" fmla="*/ 43 h 75"/>
                <a:gd name="T46" fmla="*/ 39 w 97"/>
                <a:gd name="T47" fmla="*/ 36 h 75"/>
                <a:gd name="T48" fmla="*/ 5 w 97"/>
                <a:gd name="T49" fmla="*/ 57 h 75"/>
                <a:gd name="T50" fmla="*/ 0 w 97"/>
                <a:gd name="T51" fmla="*/ 49 h 75"/>
                <a:gd name="T52" fmla="*/ 10 w 97"/>
                <a:gd name="T53" fmla="*/ 75 h 75"/>
                <a:gd name="T54" fmla="*/ 21 w 97"/>
                <a:gd name="T55" fmla="*/ 75 h 75"/>
                <a:gd name="T56" fmla="*/ 23 w 97"/>
                <a:gd name="T57" fmla="*/ 73 h 75"/>
                <a:gd name="T58" fmla="*/ 23 w 97"/>
                <a:gd name="T59" fmla="*/ 54 h 75"/>
                <a:gd name="T60" fmla="*/ 7 w 97"/>
                <a:gd name="T61" fmla="*/ 64 h 75"/>
                <a:gd name="T62" fmla="*/ 7 w 97"/>
                <a:gd name="T63" fmla="*/ 73 h 75"/>
                <a:gd name="T64" fmla="*/ 10 w 97"/>
                <a:gd name="T65" fmla="*/ 75 h 75"/>
                <a:gd name="T66" fmla="*/ 56 w 97"/>
                <a:gd name="T67" fmla="*/ 75 h 75"/>
                <a:gd name="T68" fmla="*/ 67 w 97"/>
                <a:gd name="T69" fmla="*/ 75 h 75"/>
                <a:gd name="T70" fmla="*/ 70 w 97"/>
                <a:gd name="T71" fmla="*/ 73 h 75"/>
                <a:gd name="T72" fmla="*/ 70 w 97"/>
                <a:gd name="T73" fmla="*/ 39 h 75"/>
                <a:gd name="T74" fmla="*/ 70 w 97"/>
                <a:gd name="T75" fmla="*/ 39 h 75"/>
                <a:gd name="T76" fmla="*/ 54 w 97"/>
                <a:gd name="T77" fmla="*/ 53 h 75"/>
                <a:gd name="T78" fmla="*/ 53 w 97"/>
                <a:gd name="T79" fmla="*/ 52 h 75"/>
                <a:gd name="T80" fmla="*/ 53 w 97"/>
                <a:gd name="T81" fmla="*/ 73 h 75"/>
                <a:gd name="T82" fmla="*/ 56 w 97"/>
                <a:gd name="T83" fmla="*/ 75 h 75"/>
                <a:gd name="T84" fmla="*/ 79 w 97"/>
                <a:gd name="T85" fmla="*/ 75 h 75"/>
                <a:gd name="T86" fmla="*/ 90 w 97"/>
                <a:gd name="T87" fmla="*/ 75 h 75"/>
                <a:gd name="T88" fmla="*/ 93 w 97"/>
                <a:gd name="T89" fmla="*/ 73 h 75"/>
                <a:gd name="T90" fmla="*/ 93 w 97"/>
                <a:gd name="T91" fmla="*/ 32 h 75"/>
                <a:gd name="T92" fmla="*/ 86 w 97"/>
                <a:gd name="T93" fmla="*/ 24 h 75"/>
                <a:gd name="T94" fmla="*/ 77 w 97"/>
                <a:gd name="T95" fmla="*/ 33 h 75"/>
                <a:gd name="T96" fmla="*/ 77 w 97"/>
                <a:gd name="T97" fmla="*/ 73 h 75"/>
                <a:gd name="T98" fmla="*/ 79 w 97"/>
                <a:gd name="T9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7" h="75">
                  <a:moveTo>
                    <a:pt x="33" y="75"/>
                  </a:moveTo>
                  <a:cubicBezTo>
                    <a:pt x="37" y="75"/>
                    <a:pt x="40" y="75"/>
                    <a:pt x="44" y="75"/>
                  </a:cubicBezTo>
                  <a:cubicBezTo>
                    <a:pt x="45" y="75"/>
                    <a:pt x="47" y="74"/>
                    <a:pt x="47" y="73"/>
                  </a:cubicBezTo>
                  <a:cubicBezTo>
                    <a:pt x="47" y="49"/>
                    <a:pt x="47" y="49"/>
                    <a:pt x="47" y="49"/>
                  </a:cubicBezTo>
                  <a:cubicBezTo>
                    <a:pt x="39" y="45"/>
                    <a:pt x="39" y="45"/>
                    <a:pt x="39" y="45"/>
                  </a:cubicBezTo>
                  <a:cubicBezTo>
                    <a:pt x="30" y="50"/>
                    <a:pt x="30" y="50"/>
                    <a:pt x="30" y="50"/>
                  </a:cubicBezTo>
                  <a:cubicBezTo>
                    <a:pt x="30" y="73"/>
                    <a:pt x="30" y="73"/>
                    <a:pt x="30" y="73"/>
                  </a:cubicBezTo>
                  <a:cubicBezTo>
                    <a:pt x="30" y="74"/>
                    <a:pt x="31" y="75"/>
                    <a:pt x="33" y="75"/>
                  </a:cubicBezTo>
                  <a:close/>
                  <a:moveTo>
                    <a:pt x="0" y="49"/>
                  </a:moveTo>
                  <a:cubicBezTo>
                    <a:pt x="37" y="28"/>
                    <a:pt x="37" y="28"/>
                    <a:pt x="37" y="28"/>
                  </a:cubicBezTo>
                  <a:cubicBezTo>
                    <a:pt x="39" y="26"/>
                    <a:pt x="39" y="26"/>
                    <a:pt x="39" y="26"/>
                  </a:cubicBezTo>
                  <a:cubicBezTo>
                    <a:pt x="41" y="28"/>
                    <a:pt x="41" y="28"/>
                    <a:pt x="41" y="28"/>
                  </a:cubicBezTo>
                  <a:cubicBezTo>
                    <a:pt x="52" y="34"/>
                    <a:pt x="52" y="34"/>
                    <a:pt x="52" y="34"/>
                  </a:cubicBezTo>
                  <a:cubicBezTo>
                    <a:pt x="81" y="9"/>
                    <a:pt x="81" y="9"/>
                    <a:pt x="81" y="9"/>
                  </a:cubicBezTo>
                  <a:cubicBezTo>
                    <a:pt x="77" y="4"/>
                    <a:pt x="77" y="4"/>
                    <a:pt x="77" y="4"/>
                  </a:cubicBezTo>
                  <a:cubicBezTo>
                    <a:pt x="87" y="2"/>
                    <a:pt x="87" y="2"/>
                    <a:pt x="87" y="2"/>
                  </a:cubicBezTo>
                  <a:cubicBezTo>
                    <a:pt x="97" y="0"/>
                    <a:pt x="97" y="0"/>
                    <a:pt x="97" y="0"/>
                  </a:cubicBezTo>
                  <a:cubicBezTo>
                    <a:pt x="94" y="10"/>
                    <a:pt x="94" y="10"/>
                    <a:pt x="94" y="10"/>
                  </a:cubicBezTo>
                  <a:cubicBezTo>
                    <a:pt x="91" y="19"/>
                    <a:pt x="91" y="19"/>
                    <a:pt x="91" y="19"/>
                  </a:cubicBezTo>
                  <a:cubicBezTo>
                    <a:pt x="87" y="15"/>
                    <a:pt x="87" y="15"/>
                    <a:pt x="87" y="15"/>
                  </a:cubicBezTo>
                  <a:cubicBezTo>
                    <a:pt x="55" y="42"/>
                    <a:pt x="55" y="42"/>
                    <a:pt x="55" y="42"/>
                  </a:cubicBezTo>
                  <a:cubicBezTo>
                    <a:pt x="53" y="44"/>
                    <a:pt x="53" y="44"/>
                    <a:pt x="53" y="44"/>
                  </a:cubicBezTo>
                  <a:cubicBezTo>
                    <a:pt x="50" y="43"/>
                    <a:pt x="50" y="43"/>
                    <a:pt x="50" y="43"/>
                  </a:cubicBezTo>
                  <a:cubicBezTo>
                    <a:pt x="39" y="36"/>
                    <a:pt x="39" y="36"/>
                    <a:pt x="39" y="36"/>
                  </a:cubicBezTo>
                  <a:cubicBezTo>
                    <a:pt x="5" y="57"/>
                    <a:pt x="5" y="57"/>
                    <a:pt x="5" y="57"/>
                  </a:cubicBezTo>
                  <a:cubicBezTo>
                    <a:pt x="0" y="49"/>
                    <a:pt x="0" y="49"/>
                    <a:pt x="0" y="49"/>
                  </a:cubicBezTo>
                  <a:close/>
                  <a:moveTo>
                    <a:pt x="10" y="75"/>
                  </a:moveTo>
                  <a:cubicBezTo>
                    <a:pt x="21" y="75"/>
                    <a:pt x="21" y="75"/>
                    <a:pt x="21" y="75"/>
                  </a:cubicBezTo>
                  <a:cubicBezTo>
                    <a:pt x="22" y="75"/>
                    <a:pt x="23" y="74"/>
                    <a:pt x="23" y="73"/>
                  </a:cubicBezTo>
                  <a:cubicBezTo>
                    <a:pt x="23" y="54"/>
                    <a:pt x="23" y="54"/>
                    <a:pt x="23" y="54"/>
                  </a:cubicBezTo>
                  <a:cubicBezTo>
                    <a:pt x="7" y="64"/>
                    <a:pt x="7" y="64"/>
                    <a:pt x="7" y="64"/>
                  </a:cubicBezTo>
                  <a:cubicBezTo>
                    <a:pt x="7" y="73"/>
                    <a:pt x="7" y="73"/>
                    <a:pt x="7" y="73"/>
                  </a:cubicBezTo>
                  <a:cubicBezTo>
                    <a:pt x="7" y="74"/>
                    <a:pt x="8" y="75"/>
                    <a:pt x="10" y="75"/>
                  </a:cubicBezTo>
                  <a:close/>
                  <a:moveTo>
                    <a:pt x="56" y="75"/>
                  </a:moveTo>
                  <a:cubicBezTo>
                    <a:pt x="60" y="75"/>
                    <a:pt x="63" y="75"/>
                    <a:pt x="67" y="75"/>
                  </a:cubicBezTo>
                  <a:cubicBezTo>
                    <a:pt x="69" y="75"/>
                    <a:pt x="70" y="74"/>
                    <a:pt x="70" y="73"/>
                  </a:cubicBezTo>
                  <a:cubicBezTo>
                    <a:pt x="70" y="62"/>
                    <a:pt x="70" y="50"/>
                    <a:pt x="70" y="39"/>
                  </a:cubicBezTo>
                  <a:cubicBezTo>
                    <a:pt x="70" y="39"/>
                    <a:pt x="70" y="39"/>
                    <a:pt x="70" y="39"/>
                  </a:cubicBezTo>
                  <a:cubicBezTo>
                    <a:pt x="54" y="53"/>
                    <a:pt x="54" y="53"/>
                    <a:pt x="54" y="53"/>
                  </a:cubicBezTo>
                  <a:cubicBezTo>
                    <a:pt x="53" y="52"/>
                    <a:pt x="53" y="52"/>
                    <a:pt x="53" y="52"/>
                  </a:cubicBezTo>
                  <a:cubicBezTo>
                    <a:pt x="53" y="73"/>
                    <a:pt x="53" y="73"/>
                    <a:pt x="53" y="73"/>
                  </a:cubicBezTo>
                  <a:cubicBezTo>
                    <a:pt x="53" y="74"/>
                    <a:pt x="55" y="75"/>
                    <a:pt x="56" y="75"/>
                  </a:cubicBezTo>
                  <a:close/>
                  <a:moveTo>
                    <a:pt x="79" y="75"/>
                  </a:moveTo>
                  <a:cubicBezTo>
                    <a:pt x="90" y="75"/>
                    <a:pt x="90" y="75"/>
                    <a:pt x="90" y="75"/>
                  </a:cubicBezTo>
                  <a:cubicBezTo>
                    <a:pt x="92" y="75"/>
                    <a:pt x="93" y="74"/>
                    <a:pt x="93" y="73"/>
                  </a:cubicBezTo>
                  <a:cubicBezTo>
                    <a:pt x="93" y="32"/>
                    <a:pt x="93" y="32"/>
                    <a:pt x="93" y="32"/>
                  </a:cubicBezTo>
                  <a:cubicBezTo>
                    <a:pt x="86" y="24"/>
                    <a:pt x="86" y="24"/>
                    <a:pt x="86" y="24"/>
                  </a:cubicBezTo>
                  <a:cubicBezTo>
                    <a:pt x="77" y="33"/>
                    <a:pt x="77" y="33"/>
                    <a:pt x="77" y="33"/>
                  </a:cubicBezTo>
                  <a:cubicBezTo>
                    <a:pt x="77" y="73"/>
                    <a:pt x="77" y="73"/>
                    <a:pt x="77" y="73"/>
                  </a:cubicBezTo>
                  <a:cubicBezTo>
                    <a:pt x="77" y="74"/>
                    <a:pt x="78" y="75"/>
                    <a:pt x="79" y="75"/>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9" name="矩形 68"/>
            <p:cNvSpPr/>
            <p:nvPr/>
          </p:nvSpPr>
          <p:spPr>
            <a:xfrm>
              <a:off x="7624315" y="4667587"/>
              <a:ext cx="880369" cy="369332"/>
            </a:xfrm>
            <a:prstGeom prst="rect">
              <a:avLst/>
            </a:prstGeom>
          </p:spPr>
          <p:txBody>
            <a:bodyPr wrap="none">
              <a:spAutoFit/>
            </a:bodyPr>
            <a:lstStyle/>
            <a:p>
              <a:r>
                <a:rPr lang="en-US" altLang="zh-CN" b="1" dirty="0" smtClean="0">
                  <a:solidFill>
                    <a:schemeClr val="bg1"/>
                  </a:solidFill>
                  <a:latin typeface="Agency FB" panose="020B0503020202020204" pitchFamily="34" charset="0"/>
                </a:rPr>
                <a:t>sunshine</a:t>
              </a:r>
              <a:endParaRPr lang="zh-CN" altLang="en-US" dirty="0">
                <a:solidFill>
                  <a:schemeClr val="bg1"/>
                </a:solidFill>
              </a:endParaRPr>
            </a:p>
          </p:txBody>
        </p:sp>
      </p:grpSp>
      <p:grpSp>
        <p:nvGrpSpPr>
          <p:cNvPr id="70" name="组合 69"/>
          <p:cNvGrpSpPr/>
          <p:nvPr/>
        </p:nvGrpSpPr>
        <p:grpSpPr>
          <a:xfrm>
            <a:off x="8307915" y="4261187"/>
            <a:ext cx="880369" cy="711895"/>
            <a:chOff x="8622926" y="4324687"/>
            <a:chExt cx="880369" cy="711895"/>
          </a:xfrm>
        </p:grpSpPr>
        <p:sp>
          <p:nvSpPr>
            <p:cNvPr id="71" name="Freeform 274"/>
            <p:cNvSpPr>
              <a:spLocks noEditPoints="1"/>
            </p:cNvSpPr>
            <p:nvPr/>
          </p:nvSpPr>
          <p:spPr bwMode="auto">
            <a:xfrm>
              <a:off x="8892455" y="4324687"/>
              <a:ext cx="341313" cy="342900"/>
            </a:xfrm>
            <a:custGeom>
              <a:avLst/>
              <a:gdLst>
                <a:gd name="T0" fmla="*/ 49 w 97"/>
                <a:gd name="T1" fmla="*/ 0 h 97"/>
                <a:gd name="T2" fmla="*/ 83 w 97"/>
                <a:gd name="T3" fmla="*/ 14 h 97"/>
                <a:gd name="T4" fmla="*/ 97 w 97"/>
                <a:gd name="T5" fmla="*/ 49 h 97"/>
                <a:gd name="T6" fmla="*/ 83 w 97"/>
                <a:gd name="T7" fmla="*/ 83 h 97"/>
                <a:gd name="T8" fmla="*/ 49 w 97"/>
                <a:gd name="T9" fmla="*/ 97 h 97"/>
                <a:gd name="T10" fmla="*/ 14 w 97"/>
                <a:gd name="T11" fmla="*/ 83 h 97"/>
                <a:gd name="T12" fmla="*/ 0 w 97"/>
                <a:gd name="T13" fmla="*/ 49 h 97"/>
                <a:gd name="T14" fmla="*/ 14 w 97"/>
                <a:gd name="T15" fmla="*/ 14 h 97"/>
                <a:gd name="T16" fmla="*/ 49 w 97"/>
                <a:gd name="T17" fmla="*/ 0 h 97"/>
                <a:gd name="T18" fmla="*/ 55 w 97"/>
                <a:gd name="T19" fmla="*/ 47 h 97"/>
                <a:gd name="T20" fmla="*/ 54 w 97"/>
                <a:gd name="T21" fmla="*/ 45 h 97"/>
                <a:gd name="T22" fmla="*/ 68 w 97"/>
                <a:gd name="T23" fmla="*/ 24 h 97"/>
                <a:gd name="T24" fmla="*/ 65 w 97"/>
                <a:gd name="T25" fmla="*/ 21 h 97"/>
                <a:gd name="T26" fmla="*/ 50 w 97"/>
                <a:gd name="T27" fmla="*/ 43 h 97"/>
                <a:gd name="T28" fmla="*/ 45 w 97"/>
                <a:gd name="T29" fmla="*/ 43 h 97"/>
                <a:gd name="T30" fmla="*/ 42 w 97"/>
                <a:gd name="T31" fmla="*/ 52 h 97"/>
                <a:gd name="T32" fmla="*/ 51 w 97"/>
                <a:gd name="T33" fmla="*/ 56 h 97"/>
                <a:gd name="T34" fmla="*/ 52 w 97"/>
                <a:gd name="T35" fmla="*/ 55 h 97"/>
                <a:gd name="T36" fmla="*/ 69 w 97"/>
                <a:gd name="T37" fmla="*/ 61 h 97"/>
                <a:gd name="T38" fmla="*/ 71 w 97"/>
                <a:gd name="T39" fmla="*/ 56 h 97"/>
                <a:gd name="T40" fmla="*/ 55 w 97"/>
                <a:gd name="T41" fmla="*/ 50 h 97"/>
                <a:gd name="T42" fmla="*/ 55 w 97"/>
                <a:gd name="T43" fmla="*/ 47 h 97"/>
                <a:gd name="T44" fmla="*/ 74 w 97"/>
                <a:gd name="T45" fmla="*/ 24 h 97"/>
                <a:gd name="T46" fmla="*/ 49 w 97"/>
                <a:gd name="T47" fmla="*/ 13 h 97"/>
                <a:gd name="T48" fmla="*/ 23 w 97"/>
                <a:gd name="T49" fmla="*/ 24 h 97"/>
                <a:gd name="T50" fmla="*/ 13 w 97"/>
                <a:gd name="T51" fmla="*/ 49 h 97"/>
                <a:gd name="T52" fmla="*/ 23 w 97"/>
                <a:gd name="T53" fmla="*/ 74 h 97"/>
                <a:gd name="T54" fmla="*/ 49 w 97"/>
                <a:gd name="T55" fmla="*/ 84 h 97"/>
                <a:gd name="T56" fmla="*/ 74 w 97"/>
                <a:gd name="T57" fmla="*/ 74 h 97"/>
                <a:gd name="T58" fmla="*/ 84 w 97"/>
                <a:gd name="T59" fmla="*/ 49 h 97"/>
                <a:gd name="T60" fmla="*/ 74 w 97"/>
                <a:gd name="T6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7" h="97">
                  <a:moveTo>
                    <a:pt x="49" y="0"/>
                  </a:moveTo>
                  <a:cubicBezTo>
                    <a:pt x="62" y="0"/>
                    <a:pt x="74" y="5"/>
                    <a:pt x="83" y="14"/>
                  </a:cubicBezTo>
                  <a:cubicBezTo>
                    <a:pt x="92" y="23"/>
                    <a:pt x="97" y="35"/>
                    <a:pt x="97" y="49"/>
                  </a:cubicBezTo>
                  <a:cubicBezTo>
                    <a:pt x="97" y="62"/>
                    <a:pt x="92" y="74"/>
                    <a:pt x="83" y="83"/>
                  </a:cubicBezTo>
                  <a:cubicBezTo>
                    <a:pt x="74" y="92"/>
                    <a:pt x="62" y="97"/>
                    <a:pt x="49" y="97"/>
                  </a:cubicBezTo>
                  <a:cubicBezTo>
                    <a:pt x="35" y="97"/>
                    <a:pt x="23" y="92"/>
                    <a:pt x="14" y="83"/>
                  </a:cubicBezTo>
                  <a:cubicBezTo>
                    <a:pt x="5" y="74"/>
                    <a:pt x="0" y="62"/>
                    <a:pt x="0" y="49"/>
                  </a:cubicBezTo>
                  <a:cubicBezTo>
                    <a:pt x="0" y="35"/>
                    <a:pt x="5" y="23"/>
                    <a:pt x="14" y="14"/>
                  </a:cubicBezTo>
                  <a:cubicBezTo>
                    <a:pt x="23" y="5"/>
                    <a:pt x="35" y="0"/>
                    <a:pt x="49" y="0"/>
                  </a:cubicBezTo>
                  <a:close/>
                  <a:moveTo>
                    <a:pt x="55" y="47"/>
                  </a:moveTo>
                  <a:cubicBezTo>
                    <a:pt x="54" y="46"/>
                    <a:pt x="54" y="45"/>
                    <a:pt x="54" y="45"/>
                  </a:cubicBezTo>
                  <a:cubicBezTo>
                    <a:pt x="59" y="38"/>
                    <a:pt x="64" y="31"/>
                    <a:pt x="68" y="24"/>
                  </a:cubicBezTo>
                  <a:cubicBezTo>
                    <a:pt x="67" y="23"/>
                    <a:pt x="66" y="22"/>
                    <a:pt x="65" y="21"/>
                  </a:cubicBezTo>
                  <a:cubicBezTo>
                    <a:pt x="59" y="28"/>
                    <a:pt x="54" y="35"/>
                    <a:pt x="50" y="43"/>
                  </a:cubicBezTo>
                  <a:cubicBezTo>
                    <a:pt x="48" y="42"/>
                    <a:pt x="47" y="43"/>
                    <a:pt x="45" y="43"/>
                  </a:cubicBezTo>
                  <a:cubicBezTo>
                    <a:pt x="42" y="45"/>
                    <a:pt x="40" y="49"/>
                    <a:pt x="42" y="52"/>
                  </a:cubicBezTo>
                  <a:cubicBezTo>
                    <a:pt x="43" y="56"/>
                    <a:pt x="47" y="58"/>
                    <a:pt x="51" y="56"/>
                  </a:cubicBezTo>
                  <a:cubicBezTo>
                    <a:pt x="51" y="56"/>
                    <a:pt x="52" y="56"/>
                    <a:pt x="52" y="55"/>
                  </a:cubicBezTo>
                  <a:cubicBezTo>
                    <a:pt x="58" y="58"/>
                    <a:pt x="63" y="60"/>
                    <a:pt x="69" y="61"/>
                  </a:cubicBezTo>
                  <a:cubicBezTo>
                    <a:pt x="70" y="59"/>
                    <a:pt x="71" y="58"/>
                    <a:pt x="71" y="56"/>
                  </a:cubicBezTo>
                  <a:cubicBezTo>
                    <a:pt x="66" y="54"/>
                    <a:pt x="61" y="51"/>
                    <a:pt x="55" y="50"/>
                  </a:cubicBezTo>
                  <a:cubicBezTo>
                    <a:pt x="55" y="49"/>
                    <a:pt x="55" y="48"/>
                    <a:pt x="55" y="47"/>
                  </a:cubicBezTo>
                  <a:close/>
                  <a:moveTo>
                    <a:pt x="74" y="24"/>
                  </a:moveTo>
                  <a:cubicBezTo>
                    <a:pt x="67" y="17"/>
                    <a:pt x="58" y="13"/>
                    <a:pt x="49" y="13"/>
                  </a:cubicBezTo>
                  <a:cubicBezTo>
                    <a:pt x="39" y="13"/>
                    <a:pt x="30" y="17"/>
                    <a:pt x="23" y="24"/>
                  </a:cubicBezTo>
                  <a:cubicBezTo>
                    <a:pt x="17" y="30"/>
                    <a:pt x="13" y="39"/>
                    <a:pt x="13" y="49"/>
                  </a:cubicBezTo>
                  <a:cubicBezTo>
                    <a:pt x="13" y="58"/>
                    <a:pt x="17" y="67"/>
                    <a:pt x="23" y="74"/>
                  </a:cubicBezTo>
                  <a:cubicBezTo>
                    <a:pt x="30" y="80"/>
                    <a:pt x="39" y="84"/>
                    <a:pt x="49" y="84"/>
                  </a:cubicBezTo>
                  <a:cubicBezTo>
                    <a:pt x="58" y="84"/>
                    <a:pt x="67" y="80"/>
                    <a:pt x="74" y="74"/>
                  </a:cubicBezTo>
                  <a:cubicBezTo>
                    <a:pt x="80" y="67"/>
                    <a:pt x="84" y="58"/>
                    <a:pt x="84" y="49"/>
                  </a:cubicBezTo>
                  <a:cubicBezTo>
                    <a:pt x="84" y="39"/>
                    <a:pt x="80" y="30"/>
                    <a:pt x="74" y="2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2" name="矩形 71"/>
            <p:cNvSpPr/>
            <p:nvPr/>
          </p:nvSpPr>
          <p:spPr>
            <a:xfrm>
              <a:off x="8622926" y="4667250"/>
              <a:ext cx="880369" cy="369332"/>
            </a:xfrm>
            <a:prstGeom prst="rect">
              <a:avLst/>
            </a:prstGeom>
          </p:spPr>
          <p:txBody>
            <a:bodyPr wrap="none">
              <a:spAutoFit/>
            </a:bodyPr>
            <a:lstStyle/>
            <a:p>
              <a:r>
                <a:rPr lang="en-US" altLang="zh-CN" b="1" dirty="0" smtClean="0">
                  <a:solidFill>
                    <a:schemeClr val="bg1"/>
                  </a:solidFill>
                  <a:latin typeface="Agency FB" panose="020B0503020202020204" pitchFamily="34" charset="0"/>
                </a:rPr>
                <a:t>sunshine</a:t>
              </a:r>
              <a:endParaRPr lang="zh-CN" altLang="en-US" dirty="0">
                <a:solidFill>
                  <a:schemeClr val="bg1"/>
                </a:solidFill>
              </a:endParaRPr>
            </a:p>
          </p:txBody>
        </p:sp>
      </p:grpSp>
      <p:grpSp>
        <p:nvGrpSpPr>
          <p:cNvPr id="73" name="组合 72"/>
          <p:cNvGrpSpPr/>
          <p:nvPr/>
        </p:nvGrpSpPr>
        <p:grpSpPr>
          <a:xfrm>
            <a:off x="9484086" y="4272072"/>
            <a:ext cx="880369" cy="693131"/>
            <a:chOff x="9661647" y="4335572"/>
            <a:chExt cx="880369" cy="693131"/>
          </a:xfrm>
        </p:grpSpPr>
        <p:sp>
          <p:nvSpPr>
            <p:cNvPr id="74" name="Freeform 329"/>
            <p:cNvSpPr>
              <a:spLocks noEditPoints="1"/>
            </p:cNvSpPr>
            <p:nvPr/>
          </p:nvSpPr>
          <p:spPr bwMode="auto">
            <a:xfrm>
              <a:off x="9937897" y="4335572"/>
              <a:ext cx="352425" cy="249238"/>
            </a:xfrm>
            <a:custGeom>
              <a:avLst/>
              <a:gdLst>
                <a:gd name="T0" fmla="*/ 18 w 222"/>
                <a:gd name="T1" fmla="*/ 113 h 157"/>
                <a:gd name="T2" fmla="*/ 94 w 222"/>
                <a:gd name="T3" fmla="*/ 113 h 157"/>
                <a:gd name="T4" fmla="*/ 107 w 222"/>
                <a:gd name="T5" fmla="*/ 157 h 157"/>
                <a:gd name="T6" fmla="*/ 5 w 222"/>
                <a:gd name="T7" fmla="*/ 157 h 157"/>
                <a:gd name="T8" fmla="*/ 18 w 222"/>
                <a:gd name="T9" fmla="*/ 113 h 157"/>
                <a:gd name="T10" fmla="*/ 18 w 222"/>
                <a:gd name="T11" fmla="*/ 113 h 157"/>
                <a:gd name="T12" fmla="*/ 209 w 222"/>
                <a:gd name="T13" fmla="*/ 73 h 157"/>
                <a:gd name="T14" fmla="*/ 209 w 222"/>
                <a:gd name="T15" fmla="*/ 86 h 157"/>
                <a:gd name="T16" fmla="*/ 220 w 222"/>
                <a:gd name="T17" fmla="*/ 95 h 157"/>
                <a:gd name="T18" fmla="*/ 207 w 222"/>
                <a:gd name="T19" fmla="*/ 95 h 157"/>
                <a:gd name="T20" fmla="*/ 200 w 222"/>
                <a:gd name="T21" fmla="*/ 106 h 157"/>
                <a:gd name="T22" fmla="*/ 200 w 222"/>
                <a:gd name="T23" fmla="*/ 93 h 157"/>
                <a:gd name="T24" fmla="*/ 187 w 222"/>
                <a:gd name="T25" fmla="*/ 84 h 157"/>
                <a:gd name="T26" fmla="*/ 200 w 222"/>
                <a:gd name="T27" fmla="*/ 86 h 157"/>
                <a:gd name="T28" fmla="*/ 209 w 222"/>
                <a:gd name="T29" fmla="*/ 73 h 157"/>
                <a:gd name="T30" fmla="*/ 209 w 222"/>
                <a:gd name="T31" fmla="*/ 73 h 157"/>
                <a:gd name="T32" fmla="*/ 20 w 222"/>
                <a:gd name="T33" fmla="*/ 84 h 157"/>
                <a:gd name="T34" fmla="*/ 14 w 222"/>
                <a:gd name="T35" fmla="*/ 95 h 157"/>
                <a:gd name="T36" fmla="*/ 0 w 222"/>
                <a:gd name="T37" fmla="*/ 95 h 157"/>
                <a:gd name="T38" fmla="*/ 11 w 222"/>
                <a:gd name="T39" fmla="*/ 102 h 157"/>
                <a:gd name="T40" fmla="*/ 11 w 222"/>
                <a:gd name="T41" fmla="*/ 115 h 157"/>
                <a:gd name="T42" fmla="*/ 18 w 222"/>
                <a:gd name="T43" fmla="*/ 104 h 157"/>
                <a:gd name="T44" fmla="*/ 34 w 222"/>
                <a:gd name="T45" fmla="*/ 104 h 157"/>
                <a:gd name="T46" fmla="*/ 20 w 222"/>
                <a:gd name="T47" fmla="*/ 97 h 157"/>
                <a:gd name="T48" fmla="*/ 20 w 222"/>
                <a:gd name="T49" fmla="*/ 84 h 157"/>
                <a:gd name="T50" fmla="*/ 20 w 222"/>
                <a:gd name="T51" fmla="*/ 84 h 157"/>
                <a:gd name="T52" fmla="*/ 82 w 222"/>
                <a:gd name="T53" fmla="*/ 0 h 157"/>
                <a:gd name="T54" fmla="*/ 80 w 222"/>
                <a:gd name="T55" fmla="*/ 26 h 157"/>
                <a:gd name="T56" fmla="*/ 105 w 222"/>
                <a:gd name="T57" fmla="*/ 42 h 157"/>
                <a:gd name="T58" fmla="*/ 78 w 222"/>
                <a:gd name="T59" fmla="*/ 39 h 157"/>
                <a:gd name="T60" fmla="*/ 62 w 222"/>
                <a:gd name="T61" fmla="*/ 64 h 157"/>
                <a:gd name="T62" fmla="*/ 65 w 222"/>
                <a:gd name="T63" fmla="*/ 37 h 157"/>
                <a:gd name="T64" fmla="*/ 40 w 222"/>
                <a:gd name="T65" fmla="*/ 22 h 157"/>
                <a:gd name="T66" fmla="*/ 67 w 222"/>
                <a:gd name="T67" fmla="*/ 22 h 157"/>
                <a:gd name="T68" fmla="*/ 82 w 222"/>
                <a:gd name="T69" fmla="*/ 0 h 157"/>
                <a:gd name="T70" fmla="*/ 82 w 222"/>
                <a:gd name="T71" fmla="*/ 0 h 157"/>
                <a:gd name="T72" fmla="*/ 133 w 222"/>
                <a:gd name="T73" fmla="*/ 113 h 157"/>
                <a:gd name="T74" fmla="*/ 209 w 222"/>
                <a:gd name="T75" fmla="*/ 113 h 157"/>
                <a:gd name="T76" fmla="*/ 222 w 222"/>
                <a:gd name="T77" fmla="*/ 157 h 157"/>
                <a:gd name="T78" fmla="*/ 120 w 222"/>
                <a:gd name="T79" fmla="*/ 157 h 157"/>
                <a:gd name="T80" fmla="*/ 133 w 222"/>
                <a:gd name="T81" fmla="*/ 113 h 157"/>
                <a:gd name="T82" fmla="*/ 133 w 222"/>
                <a:gd name="T83" fmla="*/ 113 h 157"/>
                <a:gd name="T84" fmla="*/ 74 w 222"/>
                <a:gd name="T85" fmla="*/ 55 h 157"/>
                <a:gd name="T86" fmla="*/ 60 w 222"/>
                <a:gd name="T87" fmla="*/ 99 h 157"/>
                <a:gd name="T88" fmla="*/ 162 w 222"/>
                <a:gd name="T89" fmla="*/ 99 h 157"/>
                <a:gd name="T90" fmla="*/ 149 w 222"/>
                <a:gd name="T91" fmla="*/ 55 h 157"/>
                <a:gd name="T92" fmla="*/ 74 w 222"/>
                <a:gd name="T93" fmla="*/ 5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2" h="157">
                  <a:moveTo>
                    <a:pt x="18" y="113"/>
                  </a:moveTo>
                  <a:lnTo>
                    <a:pt x="94" y="113"/>
                  </a:lnTo>
                  <a:lnTo>
                    <a:pt x="107" y="157"/>
                  </a:lnTo>
                  <a:lnTo>
                    <a:pt x="5" y="157"/>
                  </a:lnTo>
                  <a:lnTo>
                    <a:pt x="18" y="113"/>
                  </a:lnTo>
                  <a:lnTo>
                    <a:pt x="18" y="113"/>
                  </a:lnTo>
                  <a:close/>
                  <a:moveTo>
                    <a:pt x="209" y="73"/>
                  </a:moveTo>
                  <a:lnTo>
                    <a:pt x="209" y="86"/>
                  </a:lnTo>
                  <a:lnTo>
                    <a:pt x="220" y="95"/>
                  </a:lnTo>
                  <a:lnTo>
                    <a:pt x="207" y="95"/>
                  </a:lnTo>
                  <a:lnTo>
                    <a:pt x="200" y="106"/>
                  </a:lnTo>
                  <a:lnTo>
                    <a:pt x="200" y="93"/>
                  </a:lnTo>
                  <a:lnTo>
                    <a:pt x="187" y="84"/>
                  </a:lnTo>
                  <a:lnTo>
                    <a:pt x="200" y="86"/>
                  </a:lnTo>
                  <a:lnTo>
                    <a:pt x="209" y="73"/>
                  </a:lnTo>
                  <a:lnTo>
                    <a:pt x="209" y="73"/>
                  </a:lnTo>
                  <a:close/>
                  <a:moveTo>
                    <a:pt x="20" y="84"/>
                  </a:moveTo>
                  <a:lnTo>
                    <a:pt x="14" y="95"/>
                  </a:lnTo>
                  <a:lnTo>
                    <a:pt x="0" y="95"/>
                  </a:lnTo>
                  <a:lnTo>
                    <a:pt x="11" y="102"/>
                  </a:lnTo>
                  <a:lnTo>
                    <a:pt x="11" y="115"/>
                  </a:lnTo>
                  <a:lnTo>
                    <a:pt x="18" y="104"/>
                  </a:lnTo>
                  <a:lnTo>
                    <a:pt x="34" y="104"/>
                  </a:lnTo>
                  <a:lnTo>
                    <a:pt x="20" y="97"/>
                  </a:lnTo>
                  <a:lnTo>
                    <a:pt x="20" y="84"/>
                  </a:lnTo>
                  <a:lnTo>
                    <a:pt x="20" y="84"/>
                  </a:lnTo>
                  <a:close/>
                  <a:moveTo>
                    <a:pt x="82" y="0"/>
                  </a:moveTo>
                  <a:lnTo>
                    <a:pt x="80" y="26"/>
                  </a:lnTo>
                  <a:lnTo>
                    <a:pt x="105" y="42"/>
                  </a:lnTo>
                  <a:lnTo>
                    <a:pt x="78" y="39"/>
                  </a:lnTo>
                  <a:lnTo>
                    <a:pt x="62" y="64"/>
                  </a:lnTo>
                  <a:lnTo>
                    <a:pt x="65" y="37"/>
                  </a:lnTo>
                  <a:lnTo>
                    <a:pt x="40" y="22"/>
                  </a:lnTo>
                  <a:lnTo>
                    <a:pt x="67" y="22"/>
                  </a:lnTo>
                  <a:lnTo>
                    <a:pt x="82" y="0"/>
                  </a:lnTo>
                  <a:lnTo>
                    <a:pt x="82" y="0"/>
                  </a:lnTo>
                  <a:close/>
                  <a:moveTo>
                    <a:pt x="133" y="113"/>
                  </a:moveTo>
                  <a:lnTo>
                    <a:pt x="209" y="113"/>
                  </a:lnTo>
                  <a:lnTo>
                    <a:pt x="222" y="157"/>
                  </a:lnTo>
                  <a:lnTo>
                    <a:pt x="120" y="157"/>
                  </a:lnTo>
                  <a:lnTo>
                    <a:pt x="133" y="113"/>
                  </a:lnTo>
                  <a:lnTo>
                    <a:pt x="133" y="113"/>
                  </a:lnTo>
                  <a:close/>
                  <a:moveTo>
                    <a:pt x="74" y="55"/>
                  </a:moveTo>
                  <a:lnTo>
                    <a:pt x="60" y="99"/>
                  </a:lnTo>
                  <a:lnTo>
                    <a:pt x="162" y="99"/>
                  </a:lnTo>
                  <a:lnTo>
                    <a:pt x="149" y="55"/>
                  </a:lnTo>
                  <a:lnTo>
                    <a:pt x="74" y="5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5" name="矩形 74"/>
            <p:cNvSpPr/>
            <p:nvPr/>
          </p:nvSpPr>
          <p:spPr>
            <a:xfrm>
              <a:off x="9661647" y="4659371"/>
              <a:ext cx="880369" cy="369332"/>
            </a:xfrm>
            <a:prstGeom prst="rect">
              <a:avLst/>
            </a:prstGeom>
          </p:spPr>
          <p:txBody>
            <a:bodyPr wrap="none">
              <a:spAutoFit/>
            </a:bodyPr>
            <a:lstStyle/>
            <a:p>
              <a:r>
                <a:rPr lang="en-US" altLang="zh-CN" b="1" dirty="0" smtClean="0">
                  <a:solidFill>
                    <a:schemeClr val="bg1"/>
                  </a:solidFill>
                  <a:latin typeface="Agency FB" panose="020B0503020202020204" pitchFamily="34" charset="0"/>
                </a:rPr>
                <a:t>sunshine</a:t>
              </a:r>
              <a:endParaRPr lang="zh-CN" altLang="en-US" dirty="0">
                <a:solidFill>
                  <a:schemeClr val="bg1"/>
                </a:solidFill>
              </a:endParaRPr>
            </a:p>
          </p:txBody>
        </p:sp>
      </p:grpSp>
      <p:grpSp>
        <p:nvGrpSpPr>
          <p:cNvPr id="76" name="组合 75"/>
          <p:cNvGrpSpPr/>
          <p:nvPr/>
        </p:nvGrpSpPr>
        <p:grpSpPr>
          <a:xfrm>
            <a:off x="10660258" y="4241005"/>
            <a:ext cx="880369" cy="723861"/>
            <a:chOff x="10660258" y="4304505"/>
            <a:chExt cx="880369" cy="723861"/>
          </a:xfrm>
        </p:grpSpPr>
        <p:sp>
          <p:nvSpPr>
            <p:cNvPr id="77" name="Freeform 264"/>
            <p:cNvSpPr>
              <a:spLocks noEditPoints="1"/>
            </p:cNvSpPr>
            <p:nvPr/>
          </p:nvSpPr>
          <p:spPr bwMode="auto">
            <a:xfrm>
              <a:off x="10994452" y="4304505"/>
              <a:ext cx="298450" cy="334963"/>
            </a:xfrm>
            <a:custGeom>
              <a:avLst/>
              <a:gdLst>
                <a:gd name="T0" fmla="*/ 50 w 85"/>
                <a:gd name="T1" fmla="*/ 91 h 95"/>
                <a:gd name="T2" fmla="*/ 58 w 85"/>
                <a:gd name="T3" fmla="*/ 80 h 95"/>
                <a:gd name="T4" fmla="*/ 57 w 85"/>
                <a:gd name="T5" fmla="*/ 74 h 95"/>
                <a:gd name="T6" fmla="*/ 44 w 85"/>
                <a:gd name="T7" fmla="*/ 62 h 95"/>
                <a:gd name="T8" fmla="*/ 38 w 85"/>
                <a:gd name="T9" fmla="*/ 61 h 95"/>
                <a:gd name="T10" fmla="*/ 30 w 85"/>
                <a:gd name="T11" fmla="*/ 66 h 95"/>
                <a:gd name="T12" fmla="*/ 18 w 85"/>
                <a:gd name="T13" fmla="*/ 35 h 95"/>
                <a:gd name="T14" fmla="*/ 26 w 85"/>
                <a:gd name="T15" fmla="*/ 30 h 95"/>
                <a:gd name="T16" fmla="*/ 28 w 85"/>
                <a:gd name="T17" fmla="*/ 24 h 95"/>
                <a:gd name="T18" fmla="*/ 23 w 85"/>
                <a:gd name="T19" fmla="*/ 7 h 95"/>
                <a:gd name="T20" fmla="*/ 19 w 85"/>
                <a:gd name="T21" fmla="*/ 4 h 95"/>
                <a:gd name="T22" fmla="*/ 5 w 85"/>
                <a:gd name="T23" fmla="*/ 5 h 95"/>
                <a:gd name="T24" fmla="*/ 0 w 85"/>
                <a:gd name="T25" fmla="*/ 10 h 95"/>
                <a:gd name="T26" fmla="*/ 43 w 85"/>
                <a:gd name="T27" fmla="*/ 93 h 95"/>
                <a:gd name="T28" fmla="*/ 50 w 85"/>
                <a:gd name="T29" fmla="*/ 91 h 95"/>
                <a:gd name="T30" fmla="*/ 46 w 85"/>
                <a:gd name="T31" fmla="*/ 52 h 95"/>
                <a:gd name="T32" fmla="*/ 32 w 85"/>
                <a:gd name="T33" fmla="*/ 52 h 95"/>
                <a:gd name="T34" fmla="*/ 33 w 85"/>
                <a:gd name="T35" fmla="*/ 49 h 95"/>
                <a:gd name="T36" fmla="*/ 41 w 85"/>
                <a:gd name="T37" fmla="*/ 37 h 95"/>
                <a:gd name="T38" fmla="*/ 42 w 85"/>
                <a:gd name="T39" fmla="*/ 31 h 95"/>
                <a:gd name="T40" fmla="*/ 41 w 85"/>
                <a:gd name="T41" fmla="*/ 29 h 95"/>
                <a:gd name="T42" fmla="*/ 40 w 85"/>
                <a:gd name="T43" fmla="*/ 31 h 95"/>
                <a:gd name="T44" fmla="*/ 39 w 85"/>
                <a:gd name="T45" fmla="*/ 35 h 95"/>
                <a:gd name="T46" fmla="*/ 34 w 85"/>
                <a:gd name="T47" fmla="*/ 35 h 95"/>
                <a:gd name="T48" fmla="*/ 35 w 85"/>
                <a:gd name="T49" fmla="*/ 30 h 95"/>
                <a:gd name="T50" fmla="*/ 42 w 85"/>
                <a:gd name="T51" fmla="*/ 25 h 95"/>
                <a:gd name="T52" fmla="*/ 47 w 85"/>
                <a:gd name="T53" fmla="*/ 27 h 95"/>
                <a:gd name="T54" fmla="*/ 48 w 85"/>
                <a:gd name="T55" fmla="*/ 33 h 95"/>
                <a:gd name="T56" fmla="*/ 47 w 85"/>
                <a:gd name="T57" fmla="*/ 36 h 95"/>
                <a:gd name="T58" fmla="*/ 39 w 85"/>
                <a:gd name="T59" fmla="*/ 49 h 95"/>
                <a:gd name="T60" fmla="*/ 46 w 85"/>
                <a:gd name="T61" fmla="*/ 49 h 95"/>
                <a:gd name="T62" fmla="*/ 46 w 85"/>
                <a:gd name="T63" fmla="*/ 52 h 95"/>
                <a:gd name="T64" fmla="*/ 63 w 85"/>
                <a:gd name="T65" fmla="*/ 49 h 95"/>
                <a:gd name="T66" fmla="*/ 60 w 85"/>
                <a:gd name="T67" fmla="*/ 49 h 95"/>
                <a:gd name="T68" fmla="*/ 60 w 85"/>
                <a:gd name="T69" fmla="*/ 52 h 95"/>
                <a:gd name="T70" fmla="*/ 54 w 85"/>
                <a:gd name="T71" fmla="*/ 52 h 95"/>
                <a:gd name="T72" fmla="*/ 55 w 85"/>
                <a:gd name="T73" fmla="*/ 49 h 95"/>
                <a:gd name="T74" fmla="*/ 47 w 85"/>
                <a:gd name="T75" fmla="*/ 49 h 95"/>
                <a:gd name="T76" fmla="*/ 47 w 85"/>
                <a:gd name="T77" fmla="*/ 45 h 95"/>
                <a:gd name="T78" fmla="*/ 55 w 85"/>
                <a:gd name="T79" fmla="*/ 26 h 95"/>
                <a:gd name="T80" fmla="*/ 63 w 85"/>
                <a:gd name="T81" fmla="*/ 26 h 95"/>
                <a:gd name="T82" fmla="*/ 61 w 85"/>
                <a:gd name="T83" fmla="*/ 45 h 95"/>
                <a:gd name="T84" fmla="*/ 64 w 85"/>
                <a:gd name="T85" fmla="*/ 45 h 95"/>
                <a:gd name="T86" fmla="*/ 63 w 85"/>
                <a:gd name="T87" fmla="*/ 49 h 95"/>
                <a:gd name="T88" fmla="*/ 55 w 85"/>
                <a:gd name="T89" fmla="*/ 45 h 95"/>
                <a:gd name="T90" fmla="*/ 52 w 85"/>
                <a:gd name="T91" fmla="*/ 45 h 95"/>
                <a:gd name="T92" fmla="*/ 56 w 85"/>
                <a:gd name="T93" fmla="*/ 34 h 95"/>
                <a:gd name="T94" fmla="*/ 55 w 85"/>
                <a:gd name="T95" fmla="*/ 45 h 95"/>
                <a:gd name="T96" fmla="*/ 43 w 85"/>
                <a:gd name="T97" fmla="*/ 0 h 95"/>
                <a:gd name="T98" fmla="*/ 72 w 85"/>
                <a:gd name="T99" fmla="*/ 12 h 95"/>
                <a:gd name="T100" fmla="*/ 85 w 85"/>
                <a:gd name="T101" fmla="*/ 41 h 95"/>
                <a:gd name="T102" fmla="*/ 72 w 85"/>
                <a:gd name="T103" fmla="*/ 70 h 95"/>
                <a:gd name="T104" fmla="*/ 65 w 85"/>
                <a:gd name="T105" fmla="*/ 75 h 95"/>
                <a:gd name="T106" fmla="*/ 64 w 85"/>
                <a:gd name="T107" fmla="*/ 72 h 95"/>
                <a:gd name="T108" fmla="*/ 59 w 85"/>
                <a:gd name="T109" fmla="*/ 68 h 95"/>
                <a:gd name="T110" fmla="*/ 66 w 85"/>
                <a:gd name="T111" fmla="*/ 63 h 95"/>
                <a:gd name="T112" fmla="*/ 75 w 85"/>
                <a:gd name="T113" fmla="*/ 41 h 95"/>
                <a:gd name="T114" fmla="*/ 66 w 85"/>
                <a:gd name="T115" fmla="*/ 18 h 95"/>
                <a:gd name="T116" fmla="*/ 43 w 85"/>
                <a:gd name="T117" fmla="*/ 9 h 95"/>
                <a:gd name="T118" fmla="*/ 31 w 85"/>
                <a:gd name="T119" fmla="*/ 11 h 95"/>
                <a:gd name="T120" fmla="*/ 30 w 85"/>
                <a:gd name="T121" fmla="*/ 5 h 95"/>
                <a:gd name="T122" fmla="*/ 28 w 85"/>
                <a:gd name="T123" fmla="*/ 2 h 95"/>
                <a:gd name="T124" fmla="*/ 43 w 85"/>
                <a:gd name="T12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5" h="95">
                  <a:moveTo>
                    <a:pt x="50" y="91"/>
                  </a:moveTo>
                  <a:cubicBezTo>
                    <a:pt x="53" y="87"/>
                    <a:pt x="55" y="83"/>
                    <a:pt x="58" y="80"/>
                  </a:cubicBezTo>
                  <a:cubicBezTo>
                    <a:pt x="59" y="78"/>
                    <a:pt x="58" y="76"/>
                    <a:pt x="57" y="74"/>
                  </a:cubicBezTo>
                  <a:cubicBezTo>
                    <a:pt x="52" y="70"/>
                    <a:pt x="48" y="66"/>
                    <a:pt x="44" y="62"/>
                  </a:cubicBezTo>
                  <a:cubicBezTo>
                    <a:pt x="42" y="60"/>
                    <a:pt x="40" y="60"/>
                    <a:pt x="38" y="61"/>
                  </a:cubicBezTo>
                  <a:cubicBezTo>
                    <a:pt x="36" y="62"/>
                    <a:pt x="33" y="64"/>
                    <a:pt x="30" y="66"/>
                  </a:cubicBezTo>
                  <a:cubicBezTo>
                    <a:pt x="21" y="52"/>
                    <a:pt x="20" y="45"/>
                    <a:pt x="18" y="35"/>
                  </a:cubicBezTo>
                  <a:cubicBezTo>
                    <a:pt x="20" y="33"/>
                    <a:pt x="23" y="31"/>
                    <a:pt x="26" y="30"/>
                  </a:cubicBezTo>
                  <a:cubicBezTo>
                    <a:pt x="28" y="29"/>
                    <a:pt x="28" y="27"/>
                    <a:pt x="28" y="24"/>
                  </a:cubicBezTo>
                  <a:cubicBezTo>
                    <a:pt x="26" y="19"/>
                    <a:pt x="24" y="13"/>
                    <a:pt x="23" y="7"/>
                  </a:cubicBezTo>
                  <a:cubicBezTo>
                    <a:pt x="22" y="5"/>
                    <a:pt x="21" y="3"/>
                    <a:pt x="19" y="4"/>
                  </a:cubicBezTo>
                  <a:cubicBezTo>
                    <a:pt x="14" y="4"/>
                    <a:pt x="9" y="4"/>
                    <a:pt x="5" y="5"/>
                  </a:cubicBezTo>
                  <a:cubicBezTo>
                    <a:pt x="1" y="5"/>
                    <a:pt x="0" y="7"/>
                    <a:pt x="0" y="10"/>
                  </a:cubicBezTo>
                  <a:cubicBezTo>
                    <a:pt x="2" y="45"/>
                    <a:pt x="15" y="77"/>
                    <a:pt x="43" y="93"/>
                  </a:cubicBezTo>
                  <a:cubicBezTo>
                    <a:pt x="46" y="95"/>
                    <a:pt x="48" y="95"/>
                    <a:pt x="50" y="91"/>
                  </a:cubicBezTo>
                  <a:close/>
                  <a:moveTo>
                    <a:pt x="46" y="52"/>
                  </a:moveTo>
                  <a:cubicBezTo>
                    <a:pt x="32" y="52"/>
                    <a:pt x="32" y="52"/>
                    <a:pt x="32" y="52"/>
                  </a:cubicBezTo>
                  <a:cubicBezTo>
                    <a:pt x="33" y="49"/>
                    <a:pt x="33" y="49"/>
                    <a:pt x="33" y="49"/>
                  </a:cubicBezTo>
                  <a:cubicBezTo>
                    <a:pt x="41" y="37"/>
                    <a:pt x="41" y="37"/>
                    <a:pt x="41" y="37"/>
                  </a:cubicBezTo>
                  <a:cubicBezTo>
                    <a:pt x="41" y="35"/>
                    <a:pt x="42" y="34"/>
                    <a:pt x="42" y="31"/>
                  </a:cubicBezTo>
                  <a:cubicBezTo>
                    <a:pt x="42" y="30"/>
                    <a:pt x="42" y="29"/>
                    <a:pt x="41" y="29"/>
                  </a:cubicBezTo>
                  <a:cubicBezTo>
                    <a:pt x="41" y="29"/>
                    <a:pt x="40" y="30"/>
                    <a:pt x="40" y="31"/>
                  </a:cubicBezTo>
                  <a:cubicBezTo>
                    <a:pt x="39" y="35"/>
                    <a:pt x="39" y="35"/>
                    <a:pt x="39" y="35"/>
                  </a:cubicBezTo>
                  <a:cubicBezTo>
                    <a:pt x="34" y="35"/>
                    <a:pt x="34" y="35"/>
                    <a:pt x="34" y="35"/>
                  </a:cubicBezTo>
                  <a:cubicBezTo>
                    <a:pt x="35" y="30"/>
                    <a:pt x="35" y="30"/>
                    <a:pt x="35" y="30"/>
                  </a:cubicBezTo>
                  <a:cubicBezTo>
                    <a:pt x="35" y="27"/>
                    <a:pt x="38" y="25"/>
                    <a:pt x="42" y="25"/>
                  </a:cubicBezTo>
                  <a:cubicBezTo>
                    <a:pt x="45" y="25"/>
                    <a:pt x="46" y="26"/>
                    <a:pt x="47" y="27"/>
                  </a:cubicBezTo>
                  <a:cubicBezTo>
                    <a:pt x="48" y="28"/>
                    <a:pt x="48" y="31"/>
                    <a:pt x="48" y="33"/>
                  </a:cubicBezTo>
                  <a:cubicBezTo>
                    <a:pt x="48" y="35"/>
                    <a:pt x="47" y="36"/>
                    <a:pt x="47" y="36"/>
                  </a:cubicBezTo>
                  <a:cubicBezTo>
                    <a:pt x="39" y="49"/>
                    <a:pt x="39" y="49"/>
                    <a:pt x="39" y="49"/>
                  </a:cubicBezTo>
                  <a:cubicBezTo>
                    <a:pt x="46" y="49"/>
                    <a:pt x="46" y="49"/>
                    <a:pt x="46" y="49"/>
                  </a:cubicBezTo>
                  <a:cubicBezTo>
                    <a:pt x="46" y="52"/>
                    <a:pt x="46" y="52"/>
                    <a:pt x="46" y="52"/>
                  </a:cubicBezTo>
                  <a:close/>
                  <a:moveTo>
                    <a:pt x="63" y="49"/>
                  </a:moveTo>
                  <a:cubicBezTo>
                    <a:pt x="60" y="49"/>
                    <a:pt x="60" y="49"/>
                    <a:pt x="60" y="49"/>
                  </a:cubicBezTo>
                  <a:cubicBezTo>
                    <a:pt x="60" y="52"/>
                    <a:pt x="60" y="52"/>
                    <a:pt x="60" y="52"/>
                  </a:cubicBezTo>
                  <a:cubicBezTo>
                    <a:pt x="54" y="52"/>
                    <a:pt x="54" y="52"/>
                    <a:pt x="54" y="52"/>
                  </a:cubicBezTo>
                  <a:cubicBezTo>
                    <a:pt x="55" y="49"/>
                    <a:pt x="55" y="49"/>
                    <a:pt x="55" y="49"/>
                  </a:cubicBezTo>
                  <a:cubicBezTo>
                    <a:pt x="47" y="49"/>
                    <a:pt x="47" y="49"/>
                    <a:pt x="47" y="49"/>
                  </a:cubicBezTo>
                  <a:cubicBezTo>
                    <a:pt x="47" y="45"/>
                    <a:pt x="47" y="45"/>
                    <a:pt x="47" y="45"/>
                  </a:cubicBezTo>
                  <a:cubicBezTo>
                    <a:pt x="55" y="26"/>
                    <a:pt x="55" y="26"/>
                    <a:pt x="55" y="26"/>
                  </a:cubicBezTo>
                  <a:cubicBezTo>
                    <a:pt x="63" y="26"/>
                    <a:pt x="63" y="26"/>
                    <a:pt x="63" y="26"/>
                  </a:cubicBezTo>
                  <a:cubicBezTo>
                    <a:pt x="61" y="45"/>
                    <a:pt x="61" y="45"/>
                    <a:pt x="61" y="45"/>
                  </a:cubicBezTo>
                  <a:cubicBezTo>
                    <a:pt x="64" y="45"/>
                    <a:pt x="64" y="45"/>
                    <a:pt x="64" y="45"/>
                  </a:cubicBezTo>
                  <a:cubicBezTo>
                    <a:pt x="63" y="49"/>
                    <a:pt x="63" y="49"/>
                    <a:pt x="63" y="49"/>
                  </a:cubicBezTo>
                  <a:close/>
                  <a:moveTo>
                    <a:pt x="55" y="45"/>
                  </a:moveTo>
                  <a:cubicBezTo>
                    <a:pt x="52" y="45"/>
                    <a:pt x="52" y="45"/>
                    <a:pt x="52" y="45"/>
                  </a:cubicBezTo>
                  <a:cubicBezTo>
                    <a:pt x="56" y="34"/>
                    <a:pt x="56" y="34"/>
                    <a:pt x="56" y="34"/>
                  </a:cubicBezTo>
                  <a:cubicBezTo>
                    <a:pt x="55" y="45"/>
                    <a:pt x="55" y="45"/>
                    <a:pt x="55" y="45"/>
                  </a:cubicBezTo>
                  <a:close/>
                  <a:moveTo>
                    <a:pt x="43" y="0"/>
                  </a:moveTo>
                  <a:cubicBezTo>
                    <a:pt x="55" y="0"/>
                    <a:pt x="65" y="4"/>
                    <a:pt x="72" y="12"/>
                  </a:cubicBezTo>
                  <a:cubicBezTo>
                    <a:pt x="80" y="19"/>
                    <a:pt x="85" y="29"/>
                    <a:pt x="85" y="41"/>
                  </a:cubicBezTo>
                  <a:cubicBezTo>
                    <a:pt x="85" y="52"/>
                    <a:pt x="80" y="62"/>
                    <a:pt x="72" y="70"/>
                  </a:cubicBezTo>
                  <a:cubicBezTo>
                    <a:pt x="70" y="72"/>
                    <a:pt x="68" y="74"/>
                    <a:pt x="65" y="75"/>
                  </a:cubicBezTo>
                  <a:cubicBezTo>
                    <a:pt x="65" y="74"/>
                    <a:pt x="65" y="73"/>
                    <a:pt x="64" y="72"/>
                  </a:cubicBezTo>
                  <a:cubicBezTo>
                    <a:pt x="59" y="68"/>
                    <a:pt x="59" y="68"/>
                    <a:pt x="59" y="68"/>
                  </a:cubicBezTo>
                  <a:cubicBezTo>
                    <a:pt x="62" y="67"/>
                    <a:pt x="64" y="65"/>
                    <a:pt x="66" y="63"/>
                  </a:cubicBezTo>
                  <a:cubicBezTo>
                    <a:pt x="72" y="57"/>
                    <a:pt x="75" y="49"/>
                    <a:pt x="75" y="41"/>
                  </a:cubicBezTo>
                  <a:cubicBezTo>
                    <a:pt x="75" y="32"/>
                    <a:pt x="72" y="24"/>
                    <a:pt x="66" y="18"/>
                  </a:cubicBezTo>
                  <a:cubicBezTo>
                    <a:pt x="60" y="12"/>
                    <a:pt x="52" y="9"/>
                    <a:pt x="43" y="9"/>
                  </a:cubicBezTo>
                  <a:cubicBezTo>
                    <a:pt x="39" y="9"/>
                    <a:pt x="35" y="10"/>
                    <a:pt x="31" y="11"/>
                  </a:cubicBezTo>
                  <a:cubicBezTo>
                    <a:pt x="30" y="5"/>
                    <a:pt x="30" y="5"/>
                    <a:pt x="30" y="5"/>
                  </a:cubicBezTo>
                  <a:cubicBezTo>
                    <a:pt x="29" y="4"/>
                    <a:pt x="29" y="3"/>
                    <a:pt x="28" y="2"/>
                  </a:cubicBezTo>
                  <a:cubicBezTo>
                    <a:pt x="33" y="1"/>
                    <a:pt x="38" y="0"/>
                    <a:pt x="43"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8" name="矩形 77"/>
            <p:cNvSpPr/>
            <p:nvPr/>
          </p:nvSpPr>
          <p:spPr>
            <a:xfrm>
              <a:off x="10660258" y="4659034"/>
              <a:ext cx="880369" cy="369332"/>
            </a:xfrm>
            <a:prstGeom prst="rect">
              <a:avLst/>
            </a:prstGeom>
          </p:spPr>
          <p:txBody>
            <a:bodyPr wrap="none">
              <a:spAutoFit/>
            </a:bodyPr>
            <a:lstStyle/>
            <a:p>
              <a:r>
                <a:rPr lang="en-US" altLang="zh-CN" b="1" dirty="0" smtClean="0">
                  <a:solidFill>
                    <a:schemeClr val="bg1"/>
                  </a:solidFill>
                  <a:latin typeface="Agency FB" panose="020B0503020202020204" pitchFamily="34" charset="0"/>
                </a:rPr>
                <a:t>sunshine</a:t>
              </a:r>
              <a:endParaRPr lang="zh-CN" altLang="en-US" dirty="0">
                <a:solidFill>
                  <a:schemeClr val="bg1"/>
                </a:solidFill>
              </a:endParaRPr>
            </a:p>
          </p:txBody>
        </p:sp>
      </p:grpSp>
    </p:spTree>
    <p:extLst>
      <p:ext uri="{BB962C8B-B14F-4D97-AF65-F5344CB8AC3E}">
        <p14:creationId xmlns:p14="http://schemas.microsoft.com/office/powerpoint/2010/main" val="218092307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p:cTn id="19" dur="500" fill="hold"/>
                                        <p:tgtEl>
                                          <p:spTgt spid="63"/>
                                        </p:tgtEl>
                                        <p:attrNameLst>
                                          <p:attrName>ppt_w</p:attrName>
                                        </p:attrNameLst>
                                      </p:cBhvr>
                                      <p:tavLst>
                                        <p:tav tm="0">
                                          <p:val>
                                            <p:fltVal val="0"/>
                                          </p:val>
                                        </p:tav>
                                        <p:tav tm="100000">
                                          <p:val>
                                            <p:strVal val="#ppt_w"/>
                                          </p:val>
                                        </p:tav>
                                      </p:tavLst>
                                    </p:anim>
                                    <p:anim calcmode="lin" valueType="num">
                                      <p:cBhvr>
                                        <p:cTn id="20" dur="500" fill="hold"/>
                                        <p:tgtEl>
                                          <p:spTgt spid="63"/>
                                        </p:tgtEl>
                                        <p:attrNameLst>
                                          <p:attrName>ppt_h</p:attrName>
                                        </p:attrNameLst>
                                      </p:cBhvr>
                                      <p:tavLst>
                                        <p:tav tm="0">
                                          <p:val>
                                            <p:fltVal val="0"/>
                                          </p:val>
                                        </p:tav>
                                        <p:tav tm="100000">
                                          <p:val>
                                            <p:strVal val="#ppt_h"/>
                                          </p:val>
                                        </p:tav>
                                      </p:tavLst>
                                    </p:anim>
                                    <p:animEffect transition="in" filter="fade">
                                      <p:cBhvr>
                                        <p:cTn id="21" dur="500"/>
                                        <p:tgtEl>
                                          <p:spTgt spid="63"/>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64"/>
                                        </p:tgtEl>
                                        <p:attrNameLst>
                                          <p:attrName>style.visibility</p:attrName>
                                        </p:attrNameLst>
                                      </p:cBhvr>
                                      <p:to>
                                        <p:strVal val="visible"/>
                                      </p:to>
                                    </p:set>
                                    <p:anim calcmode="lin" valueType="num">
                                      <p:cBhvr>
                                        <p:cTn id="25" dur="500" fill="hold"/>
                                        <p:tgtEl>
                                          <p:spTgt spid="64"/>
                                        </p:tgtEl>
                                        <p:attrNameLst>
                                          <p:attrName>ppt_w</p:attrName>
                                        </p:attrNameLst>
                                      </p:cBhvr>
                                      <p:tavLst>
                                        <p:tav tm="0">
                                          <p:val>
                                            <p:fltVal val="0"/>
                                          </p:val>
                                        </p:tav>
                                        <p:tav tm="100000">
                                          <p:val>
                                            <p:strVal val="#ppt_w"/>
                                          </p:val>
                                        </p:tav>
                                      </p:tavLst>
                                    </p:anim>
                                    <p:anim calcmode="lin" valueType="num">
                                      <p:cBhvr>
                                        <p:cTn id="26" dur="500" fill="hold"/>
                                        <p:tgtEl>
                                          <p:spTgt spid="64"/>
                                        </p:tgtEl>
                                        <p:attrNameLst>
                                          <p:attrName>ppt_h</p:attrName>
                                        </p:attrNameLst>
                                      </p:cBhvr>
                                      <p:tavLst>
                                        <p:tav tm="0">
                                          <p:val>
                                            <p:fltVal val="0"/>
                                          </p:val>
                                        </p:tav>
                                        <p:tav tm="100000">
                                          <p:val>
                                            <p:strVal val="#ppt_h"/>
                                          </p:val>
                                        </p:tav>
                                      </p:tavLst>
                                    </p:anim>
                                    <p:animEffect transition="in" filter="fade">
                                      <p:cBhvr>
                                        <p:cTn id="27" dur="500"/>
                                        <p:tgtEl>
                                          <p:spTgt spid="64"/>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p:cTn id="31" dur="500" fill="hold"/>
                                        <p:tgtEl>
                                          <p:spTgt spid="67"/>
                                        </p:tgtEl>
                                        <p:attrNameLst>
                                          <p:attrName>ppt_w</p:attrName>
                                        </p:attrNameLst>
                                      </p:cBhvr>
                                      <p:tavLst>
                                        <p:tav tm="0">
                                          <p:val>
                                            <p:fltVal val="0"/>
                                          </p:val>
                                        </p:tav>
                                        <p:tav tm="100000">
                                          <p:val>
                                            <p:strVal val="#ppt_w"/>
                                          </p:val>
                                        </p:tav>
                                      </p:tavLst>
                                    </p:anim>
                                    <p:anim calcmode="lin" valueType="num">
                                      <p:cBhvr>
                                        <p:cTn id="32" dur="500" fill="hold"/>
                                        <p:tgtEl>
                                          <p:spTgt spid="67"/>
                                        </p:tgtEl>
                                        <p:attrNameLst>
                                          <p:attrName>ppt_h</p:attrName>
                                        </p:attrNameLst>
                                      </p:cBhvr>
                                      <p:tavLst>
                                        <p:tav tm="0">
                                          <p:val>
                                            <p:fltVal val="0"/>
                                          </p:val>
                                        </p:tav>
                                        <p:tav tm="100000">
                                          <p:val>
                                            <p:strVal val="#ppt_h"/>
                                          </p:val>
                                        </p:tav>
                                      </p:tavLst>
                                    </p:anim>
                                    <p:animEffect transition="in" filter="fade">
                                      <p:cBhvr>
                                        <p:cTn id="33" dur="500"/>
                                        <p:tgtEl>
                                          <p:spTgt spid="67"/>
                                        </p:tgtEl>
                                      </p:cBhvr>
                                    </p:animEffect>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p:cTn id="37" dur="500" fill="hold"/>
                                        <p:tgtEl>
                                          <p:spTgt spid="70"/>
                                        </p:tgtEl>
                                        <p:attrNameLst>
                                          <p:attrName>ppt_w</p:attrName>
                                        </p:attrNameLst>
                                      </p:cBhvr>
                                      <p:tavLst>
                                        <p:tav tm="0">
                                          <p:val>
                                            <p:fltVal val="0"/>
                                          </p:val>
                                        </p:tav>
                                        <p:tav tm="100000">
                                          <p:val>
                                            <p:strVal val="#ppt_w"/>
                                          </p:val>
                                        </p:tav>
                                      </p:tavLst>
                                    </p:anim>
                                    <p:anim calcmode="lin" valueType="num">
                                      <p:cBhvr>
                                        <p:cTn id="38" dur="500" fill="hold"/>
                                        <p:tgtEl>
                                          <p:spTgt spid="70"/>
                                        </p:tgtEl>
                                        <p:attrNameLst>
                                          <p:attrName>ppt_h</p:attrName>
                                        </p:attrNameLst>
                                      </p:cBhvr>
                                      <p:tavLst>
                                        <p:tav tm="0">
                                          <p:val>
                                            <p:fltVal val="0"/>
                                          </p:val>
                                        </p:tav>
                                        <p:tav tm="100000">
                                          <p:val>
                                            <p:strVal val="#ppt_h"/>
                                          </p:val>
                                        </p:tav>
                                      </p:tavLst>
                                    </p:anim>
                                    <p:animEffect transition="in" filter="fade">
                                      <p:cBhvr>
                                        <p:cTn id="39" dur="500"/>
                                        <p:tgtEl>
                                          <p:spTgt spid="70"/>
                                        </p:tgtEl>
                                      </p:cBhvr>
                                    </p:animEffect>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73"/>
                                        </p:tgtEl>
                                        <p:attrNameLst>
                                          <p:attrName>style.visibility</p:attrName>
                                        </p:attrNameLst>
                                      </p:cBhvr>
                                      <p:to>
                                        <p:strVal val="visible"/>
                                      </p:to>
                                    </p:set>
                                    <p:anim calcmode="lin" valueType="num">
                                      <p:cBhvr>
                                        <p:cTn id="43" dur="500" fill="hold"/>
                                        <p:tgtEl>
                                          <p:spTgt spid="73"/>
                                        </p:tgtEl>
                                        <p:attrNameLst>
                                          <p:attrName>ppt_w</p:attrName>
                                        </p:attrNameLst>
                                      </p:cBhvr>
                                      <p:tavLst>
                                        <p:tav tm="0">
                                          <p:val>
                                            <p:fltVal val="0"/>
                                          </p:val>
                                        </p:tav>
                                        <p:tav tm="100000">
                                          <p:val>
                                            <p:strVal val="#ppt_w"/>
                                          </p:val>
                                        </p:tav>
                                      </p:tavLst>
                                    </p:anim>
                                    <p:anim calcmode="lin" valueType="num">
                                      <p:cBhvr>
                                        <p:cTn id="44" dur="500" fill="hold"/>
                                        <p:tgtEl>
                                          <p:spTgt spid="73"/>
                                        </p:tgtEl>
                                        <p:attrNameLst>
                                          <p:attrName>ppt_h</p:attrName>
                                        </p:attrNameLst>
                                      </p:cBhvr>
                                      <p:tavLst>
                                        <p:tav tm="0">
                                          <p:val>
                                            <p:fltVal val="0"/>
                                          </p:val>
                                        </p:tav>
                                        <p:tav tm="100000">
                                          <p:val>
                                            <p:strVal val="#ppt_h"/>
                                          </p:val>
                                        </p:tav>
                                      </p:tavLst>
                                    </p:anim>
                                    <p:animEffect transition="in" filter="fade">
                                      <p:cBhvr>
                                        <p:cTn id="45" dur="500"/>
                                        <p:tgtEl>
                                          <p:spTgt spid="73"/>
                                        </p:tgtEl>
                                      </p:cBhvr>
                                    </p:animEffect>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76"/>
                                        </p:tgtEl>
                                        <p:attrNameLst>
                                          <p:attrName>style.visibility</p:attrName>
                                        </p:attrNameLst>
                                      </p:cBhvr>
                                      <p:to>
                                        <p:strVal val="visible"/>
                                      </p:to>
                                    </p:set>
                                    <p:anim calcmode="lin" valueType="num">
                                      <p:cBhvr>
                                        <p:cTn id="49" dur="500" fill="hold"/>
                                        <p:tgtEl>
                                          <p:spTgt spid="76"/>
                                        </p:tgtEl>
                                        <p:attrNameLst>
                                          <p:attrName>ppt_w</p:attrName>
                                        </p:attrNameLst>
                                      </p:cBhvr>
                                      <p:tavLst>
                                        <p:tav tm="0">
                                          <p:val>
                                            <p:fltVal val="0"/>
                                          </p:val>
                                        </p:tav>
                                        <p:tav tm="100000">
                                          <p:val>
                                            <p:strVal val="#ppt_w"/>
                                          </p:val>
                                        </p:tav>
                                      </p:tavLst>
                                    </p:anim>
                                    <p:anim calcmode="lin" valueType="num">
                                      <p:cBhvr>
                                        <p:cTn id="50" dur="500" fill="hold"/>
                                        <p:tgtEl>
                                          <p:spTgt spid="76"/>
                                        </p:tgtEl>
                                        <p:attrNameLst>
                                          <p:attrName>ppt_h</p:attrName>
                                        </p:attrNameLst>
                                      </p:cBhvr>
                                      <p:tavLst>
                                        <p:tav tm="0">
                                          <p:val>
                                            <p:fltVal val="0"/>
                                          </p:val>
                                        </p:tav>
                                        <p:tav tm="100000">
                                          <p:val>
                                            <p:strVal val="#ppt_h"/>
                                          </p:val>
                                        </p:tav>
                                      </p:tavLst>
                                    </p:anim>
                                    <p:animEffect transition="in" filter="fade">
                                      <p:cBhvr>
                                        <p:cTn id="51" dur="500"/>
                                        <p:tgtEl>
                                          <p:spTgt spid="76"/>
                                        </p:tgtEl>
                                      </p:cBhvr>
                                    </p:animEffect>
                                  </p:childTnLst>
                                </p:cTn>
                              </p:par>
                            </p:childTnLst>
                          </p:cTn>
                        </p:par>
                        <p:par>
                          <p:cTn id="52" fill="hold">
                            <p:stCondLst>
                              <p:cond delay="4500"/>
                            </p:stCondLst>
                            <p:childTnLst>
                              <p:par>
                                <p:cTn id="53" presetID="10" presetClass="entr" presetSubtype="0" fill="hold" grpId="0" nodeType="after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fade">
                                      <p:cBhvr>
                                        <p:cTn id="55" dur="500"/>
                                        <p:tgtEl>
                                          <p:spTgt spid="65"/>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64" grpId="0" animBg="1"/>
      <p:bldP spid="65" grpId="0"/>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24218" y="327662"/>
            <a:ext cx="5083782" cy="769441"/>
          </a:xfrm>
          <a:prstGeom prst="rect">
            <a:avLst/>
          </a:prstGeom>
          <a:noFill/>
        </p:spPr>
        <p:txBody>
          <a:bodyPr wrap="square" rtlCol="0">
            <a:spAutoFit/>
          </a:bodyPr>
          <a:lstStyle/>
          <a:p>
            <a:pPr algn="r"/>
            <a:r>
              <a:rPr lang="en-US" altLang="zh-CN" sz="4400" dirty="0" smtClean="0">
                <a:solidFill>
                  <a:schemeClr val="bg2">
                    <a:lumMod val="25000"/>
                  </a:schemeClr>
                </a:solidFill>
                <a:latin typeface="Impact" panose="020B0806030902050204" pitchFamily="34" charset="0"/>
              </a:rPr>
              <a:t>ABOUT OUR </a:t>
            </a:r>
            <a:r>
              <a:rPr lang="en-US" altLang="zh-CN" sz="4400" dirty="0" smtClean="0">
                <a:solidFill>
                  <a:srgbClr val="D70000"/>
                </a:solidFill>
                <a:latin typeface="Impact" panose="020B0806030902050204" pitchFamily="34" charset="0"/>
              </a:rPr>
              <a:t>Team</a:t>
            </a:r>
          </a:p>
        </p:txBody>
      </p:sp>
      <p:grpSp>
        <p:nvGrpSpPr>
          <p:cNvPr id="5" name="组合 4"/>
          <p:cNvGrpSpPr/>
          <p:nvPr/>
        </p:nvGrpSpPr>
        <p:grpSpPr>
          <a:xfrm>
            <a:off x="-14514" y="255662"/>
            <a:ext cx="5508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0" y="951141"/>
            <a:ext cx="5508000" cy="461665"/>
          </a:xfrm>
          <a:prstGeom prst="rect">
            <a:avLst/>
          </a:prstGeom>
          <a:noFill/>
        </p:spPr>
        <p:txBody>
          <a:bodyPr wrap="square" rtlCol="0">
            <a:spAutoFit/>
          </a:bodyPr>
          <a:lstStyle/>
          <a:p>
            <a:pPr algn="r"/>
            <a:r>
              <a:rPr lang="en-US" altLang="zh-CN" sz="12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lasting products of human effort. Temples and statues decay, but books survive.</a:t>
            </a:r>
          </a:p>
        </p:txBody>
      </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t="907" b="3996"/>
          <a:stretch/>
        </p:blipFill>
        <p:spPr>
          <a:xfrm>
            <a:off x="1122135" y="1801511"/>
            <a:ext cx="4098471" cy="2612571"/>
          </a:xfrm>
          <a:prstGeom prst="rect">
            <a:avLst/>
          </a:prstGeom>
        </p:spPr>
      </p:pic>
      <p:grpSp>
        <p:nvGrpSpPr>
          <p:cNvPr id="24" name="组合 23"/>
          <p:cNvGrpSpPr/>
          <p:nvPr/>
        </p:nvGrpSpPr>
        <p:grpSpPr>
          <a:xfrm>
            <a:off x="1122134" y="4891435"/>
            <a:ext cx="2957376" cy="276999"/>
            <a:chOff x="1077684" y="4610168"/>
            <a:chExt cx="2957376" cy="276999"/>
          </a:xfrm>
        </p:grpSpPr>
        <p:grpSp>
          <p:nvGrpSpPr>
            <p:cNvPr id="25" name="组合 24"/>
            <p:cNvGrpSpPr/>
            <p:nvPr/>
          </p:nvGrpSpPr>
          <p:grpSpPr>
            <a:xfrm>
              <a:off x="1077684" y="4610168"/>
              <a:ext cx="2535466" cy="276999"/>
              <a:chOff x="1077684" y="4610641"/>
              <a:chExt cx="2535466" cy="276999"/>
            </a:xfrm>
          </p:grpSpPr>
          <p:sp>
            <p:nvSpPr>
              <p:cNvPr id="27" name="矩形 26"/>
              <p:cNvSpPr/>
              <p:nvPr/>
            </p:nvSpPr>
            <p:spPr>
              <a:xfrm>
                <a:off x="1077684" y="4644366"/>
                <a:ext cx="2535466" cy="209550"/>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29" name="文本框 28"/>
              <p:cNvSpPr txBox="1"/>
              <p:nvPr/>
            </p:nvSpPr>
            <p:spPr>
              <a:xfrm>
                <a:off x="1077685" y="4610641"/>
                <a:ext cx="598241" cy="276999"/>
              </a:xfrm>
              <a:prstGeom prst="rect">
                <a:avLst/>
              </a:prstGeom>
              <a:noFill/>
            </p:spPr>
            <p:txBody>
              <a:bodyPr wrap="none" rtlCol="0">
                <a:spAutoFit/>
              </a:bodyPr>
              <a:lstStyle/>
              <a:p>
                <a:r>
                  <a:rPr lang="en-US" altLang="zh-CN" sz="1200" b="1" dirty="0" smtClean="0">
                    <a:solidFill>
                      <a:schemeClr val="bg1"/>
                    </a:solidFill>
                    <a:latin typeface="Agency FB" panose="020B0503020202020204" pitchFamily="34" charset="0"/>
                    <a:cs typeface="Arial" panose="020B0604020202020204" pitchFamily="34" charset="0"/>
                  </a:rPr>
                  <a:t>DESIGN </a:t>
                </a:r>
                <a:endParaRPr lang="zh-CN" altLang="en-US" sz="1200" b="1" dirty="0">
                  <a:solidFill>
                    <a:schemeClr val="bg1"/>
                  </a:solidFill>
                  <a:latin typeface="Agency FB" panose="020B0503020202020204" pitchFamily="34" charset="0"/>
                  <a:cs typeface="Arial" panose="020B0604020202020204" pitchFamily="34" charset="0"/>
                </a:endParaRPr>
              </a:p>
            </p:txBody>
          </p:sp>
        </p:grpSp>
        <p:sp>
          <p:nvSpPr>
            <p:cNvPr id="26" name="文本框 25"/>
            <p:cNvSpPr txBox="1"/>
            <p:nvPr/>
          </p:nvSpPr>
          <p:spPr>
            <a:xfrm>
              <a:off x="3613150" y="4610168"/>
              <a:ext cx="421910"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76%</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30" name="组合 29"/>
          <p:cNvGrpSpPr/>
          <p:nvPr/>
        </p:nvGrpSpPr>
        <p:grpSpPr>
          <a:xfrm>
            <a:off x="1122134" y="5168915"/>
            <a:ext cx="2558929" cy="276999"/>
            <a:chOff x="1077684" y="4868909"/>
            <a:chExt cx="2558929" cy="276999"/>
          </a:xfrm>
        </p:grpSpPr>
        <p:grpSp>
          <p:nvGrpSpPr>
            <p:cNvPr id="31" name="组合 30"/>
            <p:cNvGrpSpPr/>
            <p:nvPr/>
          </p:nvGrpSpPr>
          <p:grpSpPr>
            <a:xfrm>
              <a:off x="1077684" y="4868909"/>
              <a:ext cx="2135415" cy="276999"/>
              <a:chOff x="1077684" y="4866942"/>
              <a:chExt cx="2135415" cy="276999"/>
            </a:xfrm>
          </p:grpSpPr>
          <p:sp>
            <p:nvSpPr>
              <p:cNvPr id="48" name="矩形 47"/>
              <p:cNvSpPr/>
              <p:nvPr/>
            </p:nvSpPr>
            <p:spPr>
              <a:xfrm>
                <a:off x="1077684" y="4902020"/>
                <a:ext cx="2135415" cy="209550"/>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49" name="文本框 48"/>
              <p:cNvSpPr txBox="1"/>
              <p:nvPr/>
            </p:nvSpPr>
            <p:spPr>
              <a:xfrm>
                <a:off x="1077685" y="4866942"/>
                <a:ext cx="580608" cy="276999"/>
              </a:xfrm>
              <a:prstGeom prst="rect">
                <a:avLst/>
              </a:prstGeom>
              <a:noFill/>
            </p:spPr>
            <p:txBody>
              <a:bodyPr wrap="none" rtlCol="0">
                <a:spAutoFit/>
              </a:bodyPr>
              <a:lstStyle/>
              <a:p>
                <a:r>
                  <a:rPr lang="en-US" altLang="zh-CN" sz="1200" b="1" dirty="0" smtClean="0">
                    <a:solidFill>
                      <a:schemeClr val="bg1"/>
                    </a:solidFill>
                    <a:latin typeface="Agency FB" panose="020B0503020202020204" pitchFamily="34" charset="0"/>
                    <a:cs typeface="Arial" panose="020B0604020202020204" pitchFamily="34" charset="0"/>
                  </a:rPr>
                  <a:t>CODING</a:t>
                </a:r>
                <a:endParaRPr lang="zh-CN" altLang="en-US" sz="1200" b="1" dirty="0">
                  <a:solidFill>
                    <a:schemeClr val="bg1"/>
                  </a:solidFill>
                  <a:latin typeface="Agency FB" panose="020B0503020202020204" pitchFamily="34" charset="0"/>
                  <a:cs typeface="Arial" panose="020B0604020202020204" pitchFamily="34" charset="0"/>
                </a:endParaRPr>
              </a:p>
            </p:txBody>
          </p:sp>
        </p:grpSp>
        <p:sp>
          <p:nvSpPr>
            <p:cNvPr id="47" name="文本框 46"/>
            <p:cNvSpPr txBox="1"/>
            <p:nvPr/>
          </p:nvSpPr>
          <p:spPr>
            <a:xfrm>
              <a:off x="3213099" y="4868909"/>
              <a:ext cx="423514"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70%</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50" name="组合 49"/>
          <p:cNvGrpSpPr/>
          <p:nvPr/>
        </p:nvGrpSpPr>
        <p:grpSpPr>
          <a:xfrm>
            <a:off x="1122135" y="5446395"/>
            <a:ext cx="1809142" cy="276999"/>
            <a:chOff x="1077685" y="5118035"/>
            <a:chExt cx="1809142" cy="276999"/>
          </a:xfrm>
        </p:grpSpPr>
        <p:grpSp>
          <p:nvGrpSpPr>
            <p:cNvPr id="51" name="组合 50"/>
            <p:cNvGrpSpPr/>
            <p:nvPr/>
          </p:nvGrpSpPr>
          <p:grpSpPr>
            <a:xfrm>
              <a:off x="1077685" y="5118035"/>
              <a:ext cx="1379765" cy="276999"/>
              <a:chOff x="1077685" y="5118612"/>
              <a:chExt cx="1379765" cy="276999"/>
            </a:xfrm>
          </p:grpSpPr>
          <p:sp>
            <p:nvSpPr>
              <p:cNvPr id="53" name="矩形 52"/>
              <p:cNvSpPr/>
              <p:nvPr/>
            </p:nvSpPr>
            <p:spPr>
              <a:xfrm>
                <a:off x="1077685" y="5152336"/>
                <a:ext cx="1379765" cy="209550"/>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54" name="文本框 53"/>
              <p:cNvSpPr txBox="1"/>
              <p:nvPr/>
            </p:nvSpPr>
            <p:spPr>
              <a:xfrm>
                <a:off x="1077685" y="5118612"/>
                <a:ext cx="845103" cy="276999"/>
              </a:xfrm>
              <a:prstGeom prst="rect">
                <a:avLst/>
              </a:prstGeom>
              <a:noFill/>
            </p:spPr>
            <p:txBody>
              <a:bodyPr wrap="none" rtlCol="0">
                <a:spAutoFit/>
              </a:bodyPr>
              <a:lstStyle/>
              <a:p>
                <a:r>
                  <a:rPr lang="en-US" altLang="zh-CN" sz="1200" b="1" dirty="0" smtClean="0">
                    <a:solidFill>
                      <a:schemeClr val="bg1"/>
                    </a:solidFill>
                    <a:latin typeface="Agency FB" panose="020B0503020202020204" pitchFamily="34" charset="0"/>
                    <a:cs typeface="Arial" panose="020B0604020202020204" pitchFamily="34" charset="0"/>
                  </a:rPr>
                  <a:t>CONCEPTION</a:t>
                </a:r>
                <a:endParaRPr lang="zh-CN" altLang="en-US" sz="1200" b="1" dirty="0">
                  <a:solidFill>
                    <a:schemeClr val="bg1"/>
                  </a:solidFill>
                  <a:latin typeface="Agency FB" panose="020B0503020202020204" pitchFamily="34" charset="0"/>
                  <a:cs typeface="Arial" panose="020B0604020202020204" pitchFamily="34" charset="0"/>
                </a:endParaRPr>
              </a:p>
            </p:txBody>
          </p:sp>
        </p:grpSp>
        <p:sp>
          <p:nvSpPr>
            <p:cNvPr id="52" name="文本框 51"/>
            <p:cNvSpPr txBox="1"/>
            <p:nvPr/>
          </p:nvSpPr>
          <p:spPr>
            <a:xfrm>
              <a:off x="2458505" y="5118035"/>
              <a:ext cx="428322"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50%</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55" name="组合 54"/>
          <p:cNvGrpSpPr/>
          <p:nvPr/>
        </p:nvGrpSpPr>
        <p:grpSpPr>
          <a:xfrm>
            <a:off x="1122135" y="5723875"/>
            <a:ext cx="3335646" cy="276999"/>
            <a:chOff x="1077685" y="5387033"/>
            <a:chExt cx="3335646" cy="276999"/>
          </a:xfrm>
        </p:grpSpPr>
        <p:grpSp>
          <p:nvGrpSpPr>
            <p:cNvPr id="56" name="组合 55"/>
            <p:cNvGrpSpPr/>
            <p:nvPr/>
          </p:nvGrpSpPr>
          <p:grpSpPr>
            <a:xfrm>
              <a:off x="1077685" y="5387033"/>
              <a:ext cx="2905720" cy="276999"/>
              <a:chOff x="1077685" y="5388274"/>
              <a:chExt cx="2905720" cy="276999"/>
            </a:xfrm>
          </p:grpSpPr>
          <p:sp>
            <p:nvSpPr>
              <p:cNvPr id="58" name="矩形 57"/>
              <p:cNvSpPr/>
              <p:nvPr/>
            </p:nvSpPr>
            <p:spPr>
              <a:xfrm>
                <a:off x="1077685" y="5421998"/>
                <a:ext cx="2905720" cy="209550"/>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59" name="文本框 58"/>
              <p:cNvSpPr txBox="1"/>
              <p:nvPr/>
            </p:nvSpPr>
            <p:spPr>
              <a:xfrm>
                <a:off x="1077685" y="5388274"/>
                <a:ext cx="772969" cy="276999"/>
              </a:xfrm>
              <a:prstGeom prst="rect">
                <a:avLst/>
              </a:prstGeom>
              <a:noFill/>
            </p:spPr>
            <p:txBody>
              <a:bodyPr wrap="none" rtlCol="0">
                <a:spAutoFit/>
              </a:bodyPr>
              <a:lstStyle/>
              <a:p>
                <a:r>
                  <a:rPr lang="en-US" altLang="zh-CN" sz="1200" b="1" dirty="0" smtClean="0">
                    <a:solidFill>
                      <a:schemeClr val="bg1"/>
                    </a:solidFill>
                    <a:latin typeface="Agency FB" panose="020B0503020202020204" pitchFamily="34" charset="0"/>
                    <a:cs typeface="Arial" panose="020B0604020202020204" pitchFamily="34" charset="0"/>
                  </a:rPr>
                  <a:t>MARKETING</a:t>
                </a:r>
                <a:endParaRPr lang="zh-CN" altLang="en-US" sz="1200" b="1" dirty="0">
                  <a:solidFill>
                    <a:schemeClr val="bg1"/>
                  </a:solidFill>
                  <a:latin typeface="Agency FB" panose="020B0503020202020204" pitchFamily="34" charset="0"/>
                  <a:cs typeface="Arial" panose="020B0604020202020204" pitchFamily="34" charset="0"/>
                </a:endParaRPr>
              </a:p>
            </p:txBody>
          </p:sp>
        </p:grpSp>
        <p:sp>
          <p:nvSpPr>
            <p:cNvPr id="57" name="文本框 56"/>
            <p:cNvSpPr txBox="1"/>
            <p:nvPr/>
          </p:nvSpPr>
          <p:spPr>
            <a:xfrm>
              <a:off x="3983405" y="5387033"/>
              <a:ext cx="429926"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80%</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60" name="组合 59"/>
          <p:cNvGrpSpPr/>
          <p:nvPr/>
        </p:nvGrpSpPr>
        <p:grpSpPr>
          <a:xfrm>
            <a:off x="1122135" y="6001355"/>
            <a:ext cx="3705166" cy="276999"/>
            <a:chOff x="1077685" y="5641258"/>
            <a:chExt cx="3705166" cy="276999"/>
          </a:xfrm>
        </p:grpSpPr>
        <p:grpSp>
          <p:nvGrpSpPr>
            <p:cNvPr id="61" name="组合 60"/>
            <p:cNvGrpSpPr/>
            <p:nvPr/>
          </p:nvGrpSpPr>
          <p:grpSpPr>
            <a:xfrm>
              <a:off x="1077685" y="5641258"/>
              <a:ext cx="3275240" cy="276999"/>
              <a:chOff x="1077685" y="5641258"/>
              <a:chExt cx="3275240" cy="276999"/>
            </a:xfrm>
          </p:grpSpPr>
          <p:sp>
            <p:nvSpPr>
              <p:cNvPr id="63" name="矩形 62"/>
              <p:cNvSpPr/>
              <p:nvPr/>
            </p:nvSpPr>
            <p:spPr>
              <a:xfrm>
                <a:off x="1077685" y="5674982"/>
                <a:ext cx="3275240" cy="209550"/>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64" name="文本框 63"/>
              <p:cNvSpPr txBox="1"/>
              <p:nvPr/>
            </p:nvSpPr>
            <p:spPr>
              <a:xfrm>
                <a:off x="1077685" y="5641258"/>
                <a:ext cx="1178528" cy="276999"/>
              </a:xfrm>
              <a:prstGeom prst="rect">
                <a:avLst/>
              </a:prstGeom>
              <a:noFill/>
            </p:spPr>
            <p:txBody>
              <a:bodyPr wrap="none" rtlCol="0">
                <a:spAutoFit/>
              </a:bodyPr>
              <a:lstStyle/>
              <a:p>
                <a:r>
                  <a:rPr lang="en-US" altLang="zh-CN" sz="1200" b="1" dirty="0" smtClean="0">
                    <a:solidFill>
                      <a:schemeClr val="bg1"/>
                    </a:solidFill>
                    <a:latin typeface="Agency FB" panose="020B0503020202020204" pitchFamily="34" charset="0"/>
                    <a:cs typeface="Arial" panose="020B0604020202020204" pitchFamily="34" charset="0"/>
                  </a:rPr>
                  <a:t>SOCIAL MARKETING</a:t>
                </a:r>
                <a:endParaRPr lang="zh-CN" altLang="en-US" sz="1200" b="1" dirty="0">
                  <a:solidFill>
                    <a:schemeClr val="bg1"/>
                  </a:solidFill>
                  <a:latin typeface="Agency FB" panose="020B0503020202020204" pitchFamily="34" charset="0"/>
                  <a:cs typeface="Arial" panose="020B0604020202020204" pitchFamily="34" charset="0"/>
                </a:endParaRPr>
              </a:p>
            </p:txBody>
          </p:sp>
        </p:grpSp>
        <p:sp>
          <p:nvSpPr>
            <p:cNvPr id="62" name="文本框 61"/>
            <p:cNvSpPr txBox="1"/>
            <p:nvPr/>
          </p:nvSpPr>
          <p:spPr>
            <a:xfrm>
              <a:off x="4352925" y="5641258"/>
              <a:ext cx="429926" cy="276999"/>
            </a:xfrm>
            <a:prstGeom prst="rect">
              <a:avLst/>
            </a:prstGeom>
            <a:noFill/>
          </p:spPr>
          <p:txBody>
            <a:bodyPr wrap="none" rtlCol="0">
              <a:spAutoFit/>
            </a:bodyPr>
            <a:lstStyle/>
            <a:p>
              <a:r>
                <a:rPr lang="en-US" altLang="zh-CN" sz="1200" b="1" dirty="0" smtClean="0">
                  <a:solidFill>
                    <a:schemeClr val="tx1">
                      <a:lumMod val="65000"/>
                      <a:lumOff val="35000"/>
                    </a:schemeClr>
                  </a:solidFill>
                  <a:latin typeface="Agency FB" panose="020B0503020202020204" pitchFamily="34" charset="0"/>
                  <a:cs typeface="Arial" panose="020B0604020202020204" pitchFamily="34" charset="0"/>
                </a:rPr>
                <a:t>88%</a:t>
              </a:r>
              <a:endParaRPr lang="zh-CN" altLang="en-US" sz="1200" b="1"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65" name="组合 64"/>
          <p:cNvGrpSpPr/>
          <p:nvPr/>
        </p:nvGrpSpPr>
        <p:grpSpPr>
          <a:xfrm>
            <a:off x="5861334" y="5805870"/>
            <a:ext cx="574574" cy="574574"/>
            <a:chOff x="7073233" y="6727758"/>
            <a:chExt cx="574574" cy="574574"/>
          </a:xfrm>
        </p:grpSpPr>
        <p:sp>
          <p:nvSpPr>
            <p:cNvPr id="66" name="矩形 65"/>
            <p:cNvSpPr/>
            <p:nvPr/>
          </p:nvSpPr>
          <p:spPr>
            <a:xfrm rot="2700000">
              <a:off x="7073233" y="6727758"/>
              <a:ext cx="574574" cy="574574"/>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67" name="Freeform 12"/>
            <p:cNvSpPr>
              <a:spLocks noEditPoints="1"/>
            </p:cNvSpPr>
            <p:nvPr/>
          </p:nvSpPr>
          <p:spPr bwMode="auto">
            <a:xfrm>
              <a:off x="7173157" y="6839794"/>
              <a:ext cx="374727" cy="350502"/>
            </a:xfrm>
            <a:custGeom>
              <a:avLst/>
              <a:gdLst>
                <a:gd name="T0" fmla="*/ 495 w 495"/>
                <a:gd name="T1" fmla="*/ 378 h 463"/>
                <a:gd name="T2" fmla="*/ 495 w 495"/>
                <a:gd name="T3" fmla="*/ 0 h 463"/>
                <a:gd name="T4" fmla="*/ 0 w 495"/>
                <a:gd name="T5" fmla="*/ 0 h 463"/>
                <a:gd name="T6" fmla="*/ 0 w 495"/>
                <a:gd name="T7" fmla="*/ 378 h 463"/>
                <a:gd name="T8" fmla="*/ 230 w 495"/>
                <a:gd name="T9" fmla="*/ 378 h 463"/>
                <a:gd name="T10" fmla="*/ 230 w 495"/>
                <a:gd name="T11" fmla="*/ 425 h 463"/>
                <a:gd name="T12" fmla="*/ 71 w 495"/>
                <a:gd name="T13" fmla="*/ 425 h 463"/>
                <a:gd name="T14" fmla="*/ 71 w 495"/>
                <a:gd name="T15" fmla="*/ 463 h 463"/>
                <a:gd name="T16" fmla="*/ 424 w 495"/>
                <a:gd name="T17" fmla="*/ 463 h 463"/>
                <a:gd name="T18" fmla="*/ 424 w 495"/>
                <a:gd name="T19" fmla="*/ 425 h 463"/>
                <a:gd name="T20" fmla="*/ 268 w 495"/>
                <a:gd name="T21" fmla="*/ 425 h 463"/>
                <a:gd name="T22" fmla="*/ 268 w 495"/>
                <a:gd name="T23" fmla="*/ 378 h 463"/>
                <a:gd name="T24" fmla="*/ 495 w 495"/>
                <a:gd name="T25" fmla="*/ 378 h 463"/>
                <a:gd name="T26" fmla="*/ 38 w 495"/>
                <a:gd name="T27" fmla="*/ 38 h 463"/>
                <a:gd name="T28" fmla="*/ 457 w 495"/>
                <a:gd name="T29" fmla="*/ 38 h 463"/>
                <a:gd name="T30" fmla="*/ 457 w 495"/>
                <a:gd name="T31" fmla="*/ 224 h 463"/>
                <a:gd name="T32" fmla="*/ 38 w 495"/>
                <a:gd name="T33" fmla="*/ 224 h 463"/>
                <a:gd name="T34" fmla="*/ 38 w 495"/>
                <a:gd name="T35" fmla="*/ 38 h 463"/>
                <a:gd name="T36" fmla="*/ 38 w 495"/>
                <a:gd name="T37" fmla="*/ 340 h 463"/>
                <a:gd name="T38" fmla="*/ 38 w 495"/>
                <a:gd name="T39" fmla="*/ 262 h 463"/>
                <a:gd name="T40" fmla="*/ 457 w 495"/>
                <a:gd name="T41" fmla="*/ 262 h 463"/>
                <a:gd name="T42" fmla="*/ 457 w 495"/>
                <a:gd name="T43" fmla="*/ 340 h 463"/>
                <a:gd name="T44" fmla="*/ 38 w 495"/>
                <a:gd name="T45" fmla="*/ 34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5" h="463">
                  <a:moveTo>
                    <a:pt x="495" y="378"/>
                  </a:moveTo>
                  <a:lnTo>
                    <a:pt x="495" y="0"/>
                  </a:lnTo>
                  <a:lnTo>
                    <a:pt x="0" y="0"/>
                  </a:lnTo>
                  <a:lnTo>
                    <a:pt x="0" y="378"/>
                  </a:lnTo>
                  <a:lnTo>
                    <a:pt x="230" y="378"/>
                  </a:lnTo>
                  <a:lnTo>
                    <a:pt x="230" y="425"/>
                  </a:lnTo>
                  <a:lnTo>
                    <a:pt x="71" y="425"/>
                  </a:lnTo>
                  <a:lnTo>
                    <a:pt x="71" y="463"/>
                  </a:lnTo>
                  <a:lnTo>
                    <a:pt x="424" y="463"/>
                  </a:lnTo>
                  <a:lnTo>
                    <a:pt x="424" y="425"/>
                  </a:lnTo>
                  <a:lnTo>
                    <a:pt x="268" y="425"/>
                  </a:lnTo>
                  <a:lnTo>
                    <a:pt x="268" y="378"/>
                  </a:lnTo>
                  <a:lnTo>
                    <a:pt x="495" y="378"/>
                  </a:lnTo>
                  <a:close/>
                  <a:moveTo>
                    <a:pt x="38" y="38"/>
                  </a:moveTo>
                  <a:lnTo>
                    <a:pt x="457" y="38"/>
                  </a:lnTo>
                  <a:lnTo>
                    <a:pt x="457" y="224"/>
                  </a:lnTo>
                  <a:lnTo>
                    <a:pt x="38" y="224"/>
                  </a:lnTo>
                  <a:lnTo>
                    <a:pt x="38" y="38"/>
                  </a:lnTo>
                  <a:close/>
                  <a:moveTo>
                    <a:pt x="38" y="340"/>
                  </a:moveTo>
                  <a:lnTo>
                    <a:pt x="38" y="262"/>
                  </a:lnTo>
                  <a:lnTo>
                    <a:pt x="457" y="262"/>
                  </a:lnTo>
                  <a:lnTo>
                    <a:pt x="457" y="340"/>
                  </a:lnTo>
                  <a:lnTo>
                    <a:pt x="38" y="3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grpSp>
      <p:grpSp>
        <p:nvGrpSpPr>
          <p:cNvPr id="68" name="组合 67"/>
          <p:cNvGrpSpPr/>
          <p:nvPr/>
        </p:nvGrpSpPr>
        <p:grpSpPr>
          <a:xfrm>
            <a:off x="5861334" y="1839581"/>
            <a:ext cx="574574" cy="574574"/>
            <a:chOff x="8474014" y="4952597"/>
            <a:chExt cx="574574" cy="574574"/>
          </a:xfrm>
        </p:grpSpPr>
        <p:sp>
          <p:nvSpPr>
            <p:cNvPr id="69" name="矩形 68"/>
            <p:cNvSpPr/>
            <p:nvPr/>
          </p:nvSpPr>
          <p:spPr>
            <a:xfrm rot="2700000">
              <a:off x="8474014" y="4952597"/>
              <a:ext cx="574574" cy="574574"/>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sp>
          <p:nvSpPr>
            <p:cNvPr id="70" name="Freeform 13"/>
            <p:cNvSpPr>
              <a:spLocks noEditPoints="1"/>
            </p:cNvSpPr>
            <p:nvPr/>
          </p:nvSpPr>
          <p:spPr bwMode="auto">
            <a:xfrm>
              <a:off x="8586051" y="5064255"/>
              <a:ext cx="350501" cy="351258"/>
            </a:xfrm>
            <a:custGeom>
              <a:avLst/>
              <a:gdLst>
                <a:gd name="T0" fmla="*/ 98 w 196"/>
                <a:gd name="T1" fmla="*/ 0 h 196"/>
                <a:gd name="T2" fmla="*/ 0 w 196"/>
                <a:gd name="T3" fmla="*/ 98 h 196"/>
                <a:gd name="T4" fmla="*/ 98 w 196"/>
                <a:gd name="T5" fmla="*/ 196 h 196"/>
                <a:gd name="T6" fmla="*/ 196 w 196"/>
                <a:gd name="T7" fmla="*/ 98 h 196"/>
                <a:gd name="T8" fmla="*/ 98 w 196"/>
                <a:gd name="T9" fmla="*/ 0 h 196"/>
                <a:gd name="T10" fmla="*/ 98 w 196"/>
                <a:gd name="T11" fmla="*/ 16 h 196"/>
                <a:gd name="T12" fmla="*/ 175 w 196"/>
                <a:gd name="T13" fmla="*/ 70 h 196"/>
                <a:gd name="T14" fmla="*/ 139 w 196"/>
                <a:gd name="T15" fmla="*/ 70 h 196"/>
                <a:gd name="T16" fmla="*/ 139 w 196"/>
                <a:gd name="T17" fmla="*/ 120 h 196"/>
                <a:gd name="T18" fmla="*/ 106 w 196"/>
                <a:gd name="T19" fmla="*/ 120 h 196"/>
                <a:gd name="T20" fmla="*/ 106 w 196"/>
                <a:gd name="T21" fmla="*/ 87 h 196"/>
                <a:gd name="T22" fmla="*/ 124 w 196"/>
                <a:gd name="T23" fmla="*/ 66 h 196"/>
                <a:gd name="T24" fmla="*/ 124 w 196"/>
                <a:gd name="T25" fmla="*/ 30 h 196"/>
                <a:gd name="T26" fmla="*/ 59 w 196"/>
                <a:gd name="T27" fmla="*/ 30 h 196"/>
                <a:gd name="T28" fmla="*/ 42 w 196"/>
                <a:gd name="T29" fmla="*/ 61 h 196"/>
                <a:gd name="T30" fmla="*/ 25 w 196"/>
                <a:gd name="T31" fmla="*/ 61 h 196"/>
                <a:gd name="T32" fmla="*/ 98 w 196"/>
                <a:gd name="T33" fmla="*/ 16 h 196"/>
                <a:gd name="T34" fmla="*/ 58 w 196"/>
                <a:gd name="T35" fmla="*/ 169 h 196"/>
                <a:gd name="T36" fmla="*/ 68 w 196"/>
                <a:gd name="T37" fmla="*/ 153 h 196"/>
                <a:gd name="T38" fmla="*/ 75 w 196"/>
                <a:gd name="T39" fmla="*/ 171 h 196"/>
                <a:gd name="T40" fmla="*/ 115 w 196"/>
                <a:gd name="T41" fmla="*/ 171 h 196"/>
                <a:gd name="T42" fmla="*/ 121 w 196"/>
                <a:gd name="T43" fmla="*/ 176 h 196"/>
                <a:gd name="T44" fmla="*/ 98 w 196"/>
                <a:gd name="T45" fmla="*/ 180 h 196"/>
                <a:gd name="T46" fmla="*/ 58 w 196"/>
                <a:gd name="T47" fmla="*/ 169 h 196"/>
                <a:gd name="T48" fmla="*/ 137 w 196"/>
                <a:gd name="T49" fmla="*/ 170 h 196"/>
                <a:gd name="T50" fmla="*/ 122 w 196"/>
                <a:gd name="T51" fmla="*/ 155 h 196"/>
                <a:gd name="T52" fmla="*/ 86 w 196"/>
                <a:gd name="T53" fmla="*/ 155 h 196"/>
                <a:gd name="T54" fmla="*/ 71 w 196"/>
                <a:gd name="T55" fmla="*/ 115 h 196"/>
                <a:gd name="T56" fmla="*/ 45 w 196"/>
                <a:gd name="T57" fmla="*/ 160 h 196"/>
                <a:gd name="T58" fmla="*/ 16 w 196"/>
                <a:gd name="T59" fmla="*/ 98 h 196"/>
                <a:gd name="T60" fmla="*/ 18 w 196"/>
                <a:gd name="T61" fmla="*/ 77 h 196"/>
                <a:gd name="T62" fmla="*/ 52 w 196"/>
                <a:gd name="T63" fmla="*/ 77 h 196"/>
                <a:gd name="T64" fmla="*/ 69 w 196"/>
                <a:gd name="T65" fmla="*/ 46 h 196"/>
                <a:gd name="T66" fmla="*/ 108 w 196"/>
                <a:gd name="T67" fmla="*/ 46 h 196"/>
                <a:gd name="T68" fmla="*/ 108 w 196"/>
                <a:gd name="T69" fmla="*/ 60 h 196"/>
                <a:gd name="T70" fmla="*/ 90 w 196"/>
                <a:gd name="T71" fmla="*/ 80 h 196"/>
                <a:gd name="T72" fmla="*/ 90 w 196"/>
                <a:gd name="T73" fmla="*/ 136 h 196"/>
                <a:gd name="T74" fmla="*/ 155 w 196"/>
                <a:gd name="T75" fmla="*/ 136 h 196"/>
                <a:gd name="T76" fmla="*/ 155 w 196"/>
                <a:gd name="T77" fmla="*/ 86 h 196"/>
                <a:gd name="T78" fmla="*/ 179 w 196"/>
                <a:gd name="T79" fmla="*/ 86 h 196"/>
                <a:gd name="T80" fmla="*/ 180 w 196"/>
                <a:gd name="T81" fmla="*/ 98 h 196"/>
                <a:gd name="T82" fmla="*/ 137 w 196"/>
                <a:gd name="T83" fmla="*/ 17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96">
                  <a:moveTo>
                    <a:pt x="98" y="0"/>
                  </a:moveTo>
                  <a:cubicBezTo>
                    <a:pt x="44" y="0"/>
                    <a:pt x="0" y="44"/>
                    <a:pt x="0" y="98"/>
                  </a:cubicBezTo>
                  <a:cubicBezTo>
                    <a:pt x="0" y="152"/>
                    <a:pt x="44" y="196"/>
                    <a:pt x="98" y="196"/>
                  </a:cubicBezTo>
                  <a:cubicBezTo>
                    <a:pt x="152" y="196"/>
                    <a:pt x="196" y="152"/>
                    <a:pt x="196" y="98"/>
                  </a:cubicBezTo>
                  <a:cubicBezTo>
                    <a:pt x="196" y="44"/>
                    <a:pt x="152" y="0"/>
                    <a:pt x="98" y="0"/>
                  </a:cubicBezTo>
                  <a:close/>
                  <a:moveTo>
                    <a:pt x="98" y="16"/>
                  </a:moveTo>
                  <a:cubicBezTo>
                    <a:pt x="133" y="16"/>
                    <a:pt x="164" y="39"/>
                    <a:pt x="175" y="70"/>
                  </a:cubicBezTo>
                  <a:cubicBezTo>
                    <a:pt x="139" y="70"/>
                    <a:pt x="139" y="70"/>
                    <a:pt x="139" y="70"/>
                  </a:cubicBezTo>
                  <a:cubicBezTo>
                    <a:pt x="139" y="120"/>
                    <a:pt x="139" y="120"/>
                    <a:pt x="139" y="120"/>
                  </a:cubicBezTo>
                  <a:cubicBezTo>
                    <a:pt x="106" y="120"/>
                    <a:pt x="106" y="120"/>
                    <a:pt x="106" y="120"/>
                  </a:cubicBezTo>
                  <a:cubicBezTo>
                    <a:pt x="106" y="87"/>
                    <a:pt x="106" y="87"/>
                    <a:pt x="106" y="87"/>
                  </a:cubicBezTo>
                  <a:cubicBezTo>
                    <a:pt x="124" y="66"/>
                    <a:pt x="124" y="66"/>
                    <a:pt x="124" y="66"/>
                  </a:cubicBezTo>
                  <a:cubicBezTo>
                    <a:pt x="124" y="30"/>
                    <a:pt x="124" y="30"/>
                    <a:pt x="124" y="30"/>
                  </a:cubicBezTo>
                  <a:cubicBezTo>
                    <a:pt x="59" y="30"/>
                    <a:pt x="59" y="30"/>
                    <a:pt x="59" y="30"/>
                  </a:cubicBezTo>
                  <a:cubicBezTo>
                    <a:pt x="42" y="61"/>
                    <a:pt x="42" y="61"/>
                    <a:pt x="42" y="61"/>
                  </a:cubicBezTo>
                  <a:cubicBezTo>
                    <a:pt x="25" y="61"/>
                    <a:pt x="25" y="61"/>
                    <a:pt x="25" y="61"/>
                  </a:cubicBezTo>
                  <a:cubicBezTo>
                    <a:pt x="38" y="34"/>
                    <a:pt x="66" y="16"/>
                    <a:pt x="98" y="16"/>
                  </a:cubicBezTo>
                  <a:close/>
                  <a:moveTo>
                    <a:pt x="58" y="169"/>
                  </a:moveTo>
                  <a:cubicBezTo>
                    <a:pt x="68" y="153"/>
                    <a:pt x="68" y="153"/>
                    <a:pt x="68" y="153"/>
                  </a:cubicBezTo>
                  <a:cubicBezTo>
                    <a:pt x="75" y="171"/>
                    <a:pt x="75" y="171"/>
                    <a:pt x="75" y="171"/>
                  </a:cubicBezTo>
                  <a:cubicBezTo>
                    <a:pt x="115" y="171"/>
                    <a:pt x="115" y="171"/>
                    <a:pt x="115" y="171"/>
                  </a:cubicBezTo>
                  <a:cubicBezTo>
                    <a:pt x="121" y="176"/>
                    <a:pt x="121" y="176"/>
                    <a:pt x="121" y="176"/>
                  </a:cubicBezTo>
                  <a:cubicBezTo>
                    <a:pt x="114" y="179"/>
                    <a:pt x="106" y="180"/>
                    <a:pt x="98" y="180"/>
                  </a:cubicBezTo>
                  <a:cubicBezTo>
                    <a:pt x="83" y="180"/>
                    <a:pt x="70" y="176"/>
                    <a:pt x="58" y="169"/>
                  </a:cubicBezTo>
                  <a:close/>
                  <a:moveTo>
                    <a:pt x="137" y="170"/>
                  </a:moveTo>
                  <a:cubicBezTo>
                    <a:pt x="122" y="155"/>
                    <a:pt x="122" y="155"/>
                    <a:pt x="122" y="155"/>
                  </a:cubicBezTo>
                  <a:cubicBezTo>
                    <a:pt x="86" y="155"/>
                    <a:pt x="86" y="155"/>
                    <a:pt x="86" y="155"/>
                  </a:cubicBezTo>
                  <a:cubicBezTo>
                    <a:pt x="71" y="115"/>
                    <a:pt x="71" y="115"/>
                    <a:pt x="71" y="115"/>
                  </a:cubicBezTo>
                  <a:cubicBezTo>
                    <a:pt x="45" y="160"/>
                    <a:pt x="45" y="160"/>
                    <a:pt x="45" y="160"/>
                  </a:cubicBezTo>
                  <a:cubicBezTo>
                    <a:pt x="27" y="145"/>
                    <a:pt x="16" y="123"/>
                    <a:pt x="16" y="98"/>
                  </a:cubicBezTo>
                  <a:cubicBezTo>
                    <a:pt x="16" y="90"/>
                    <a:pt x="17" y="83"/>
                    <a:pt x="18" y="77"/>
                  </a:cubicBezTo>
                  <a:cubicBezTo>
                    <a:pt x="52" y="77"/>
                    <a:pt x="52" y="77"/>
                    <a:pt x="52" y="77"/>
                  </a:cubicBezTo>
                  <a:cubicBezTo>
                    <a:pt x="69" y="46"/>
                    <a:pt x="69" y="46"/>
                    <a:pt x="69" y="46"/>
                  </a:cubicBezTo>
                  <a:cubicBezTo>
                    <a:pt x="108" y="46"/>
                    <a:pt x="108" y="46"/>
                    <a:pt x="108" y="46"/>
                  </a:cubicBezTo>
                  <a:cubicBezTo>
                    <a:pt x="108" y="60"/>
                    <a:pt x="108" y="60"/>
                    <a:pt x="108" y="60"/>
                  </a:cubicBezTo>
                  <a:cubicBezTo>
                    <a:pt x="90" y="80"/>
                    <a:pt x="90" y="80"/>
                    <a:pt x="90" y="80"/>
                  </a:cubicBezTo>
                  <a:cubicBezTo>
                    <a:pt x="90" y="136"/>
                    <a:pt x="90" y="136"/>
                    <a:pt x="90" y="136"/>
                  </a:cubicBezTo>
                  <a:cubicBezTo>
                    <a:pt x="155" y="136"/>
                    <a:pt x="155" y="136"/>
                    <a:pt x="155" y="136"/>
                  </a:cubicBezTo>
                  <a:cubicBezTo>
                    <a:pt x="155" y="86"/>
                    <a:pt x="155" y="86"/>
                    <a:pt x="155" y="86"/>
                  </a:cubicBezTo>
                  <a:cubicBezTo>
                    <a:pt x="179" y="86"/>
                    <a:pt x="179" y="86"/>
                    <a:pt x="179" y="86"/>
                  </a:cubicBezTo>
                  <a:cubicBezTo>
                    <a:pt x="179" y="90"/>
                    <a:pt x="180" y="94"/>
                    <a:pt x="180" y="98"/>
                  </a:cubicBezTo>
                  <a:cubicBezTo>
                    <a:pt x="180" y="129"/>
                    <a:pt x="163" y="156"/>
                    <a:pt x="137" y="1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grpSp>
      <p:grpSp>
        <p:nvGrpSpPr>
          <p:cNvPr id="71" name="组合 70"/>
          <p:cNvGrpSpPr/>
          <p:nvPr/>
        </p:nvGrpSpPr>
        <p:grpSpPr>
          <a:xfrm>
            <a:off x="5853163" y="4483773"/>
            <a:ext cx="574574" cy="574574"/>
            <a:chOff x="7909823" y="5116902"/>
            <a:chExt cx="574574" cy="574574"/>
          </a:xfrm>
        </p:grpSpPr>
        <p:sp>
          <p:nvSpPr>
            <p:cNvPr id="72" name="矩形 71"/>
            <p:cNvSpPr/>
            <p:nvPr/>
          </p:nvSpPr>
          <p:spPr>
            <a:xfrm rot="2700000">
              <a:off x="7909823" y="5116902"/>
              <a:ext cx="574574" cy="574574"/>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grpSp>
          <p:nvGrpSpPr>
            <p:cNvPr id="73" name="组合 72"/>
            <p:cNvGrpSpPr/>
            <p:nvPr/>
          </p:nvGrpSpPr>
          <p:grpSpPr>
            <a:xfrm>
              <a:off x="8025266" y="5212663"/>
              <a:ext cx="343688" cy="383053"/>
              <a:chOff x="9761538" y="11682413"/>
              <a:chExt cx="720725" cy="803275"/>
            </a:xfrm>
            <a:solidFill>
              <a:srgbClr val="191E22"/>
            </a:solidFill>
          </p:grpSpPr>
          <p:sp>
            <p:nvSpPr>
              <p:cNvPr id="74" name="Freeform 16"/>
              <p:cNvSpPr>
                <a:spLocks noEditPoints="1"/>
              </p:cNvSpPr>
              <p:nvPr/>
            </p:nvSpPr>
            <p:spPr bwMode="auto">
              <a:xfrm>
                <a:off x="9761538" y="11682413"/>
                <a:ext cx="720725" cy="803275"/>
              </a:xfrm>
              <a:custGeom>
                <a:avLst/>
                <a:gdLst>
                  <a:gd name="T0" fmla="*/ 386 w 454"/>
                  <a:gd name="T1" fmla="*/ 142 h 506"/>
                  <a:gd name="T2" fmla="*/ 92 w 454"/>
                  <a:gd name="T3" fmla="*/ 0 h 506"/>
                  <a:gd name="T4" fmla="*/ 76 w 454"/>
                  <a:gd name="T5" fmla="*/ 33 h 506"/>
                  <a:gd name="T6" fmla="*/ 298 w 454"/>
                  <a:gd name="T7" fmla="*/ 142 h 506"/>
                  <a:gd name="T8" fmla="*/ 0 w 454"/>
                  <a:gd name="T9" fmla="*/ 142 h 506"/>
                  <a:gd name="T10" fmla="*/ 0 w 454"/>
                  <a:gd name="T11" fmla="*/ 506 h 506"/>
                  <a:gd name="T12" fmla="*/ 454 w 454"/>
                  <a:gd name="T13" fmla="*/ 506 h 506"/>
                  <a:gd name="T14" fmla="*/ 454 w 454"/>
                  <a:gd name="T15" fmla="*/ 142 h 506"/>
                  <a:gd name="T16" fmla="*/ 386 w 454"/>
                  <a:gd name="T17" fmla="*/ 142 h 506"/>
                  <a:gd name="T18" fmla="*/ 416 w 454"/>
                  <a:gd name="T19" fmla="*/ 468 h 506"/>
                  <a:gd name="T20" fmla="*/ 38 w 454"/>
                  <a:gd name="T21" fmla="*/ 468 h 506"/>
                  <a:gd name="T22" fmla="*/ 38 w 454"/>
                  <a:gd name="T23" fmla="*/ 180 h 506"/>
                  <a:gd name="T24" fmla="*/ 416 w 454"/>
                  <a:gd name="T25" fmla="*/ 180 h 506"/>
                  <a:gd name="T26" fmla="*/ 416 w 454"/>
                  <a:gd name="T27" fmla="*/ 468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4" h="506">
                    <a:moveTo>
                      <a:pt x="386" y="142"/>
                    </a:moveTo>
                    <a:lnTo>
                      <a:pt x="92" y="0"/>
                    </a:lnTo>
                    <a:lnTo>
                      <a:pt x="76" y="33"/>
                    </a:lnTo>
                    <a:lnTo>
                      <a:pt x="298" y="142"/>
                    </a:lnTo>
                    <a:lnTo>
                      <a:pt x="0" y="142"/>
                    </a:lnTo>
                    <a:lnTo>
                      <a:pt x="0" y="506"/>
                    </a:lnTo>
                    <a:lnTo>
                      <a:pt x="454" y="506"/>
                    </a:lnTo>
                    <a:lnTo>
                      <a:pt x="454" y="142"/>
                    </a:lnTo>
                    <a:lnTo>
                      <a:pt x="386" y="142"/>
                    </a:lnTo>
                    <a:close/>
                    <a:moveTo>
                      <a:pt x="416" y="468"/>
                    </a:moveTo>
                    <a:lnTo>
                      <a:pt x="38" y="468"/>
                    </a:lnTo>
                    <a:lnTo>
                      <a:pt x="38" y="180"/>
                    </a:lnTo>
                    <a:lnTo>
                      <a:pt x="416" y="180"/>
                    </a:lnTo>
                    <a:lnTo>
                      <a:pt x="416" y="46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75" name="Rectangle 17"/>
              <p:cNvSpPr>
                <a:spLocks noChangeArrowheads="1"/>
              </p:cNvSpPr>
              <p:nvPr/>
            </p:nvSpPr>
            <p:spPr bwMode="auto">
              <a:xfrm>
                <a:off x="9877425" y="12058650"/>
                <a:ext cx="161925" cy="60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76" name="Rectangle 18"/>
              <p:cNvSpPr>
                <a:spLocks noChangeArrowheads="1"/>
              </p:cNvSpPr>
              <p:nvPr/>
            </p:nvSpPr>
            <p:spPr bwMode="auto">
              <a:xfrm>
                <a:off x="9877425" y="12166600"/>
                <a:ext cx="161925" cy="60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77" name="Rectangle 19"/>
              <p:cNvSpPr>
                <a:spLocks noChangeArrowheads="1"/>
              </p:cNvSpPr>
              <p:nvPr/>
            </p:nvSpPr>
            <p:spPr bwMode="auto">
              <a:xfrm>
                <a:off x="9877425" y="12276138"/>
                <a:ext cx="161925" cy="60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78" name="Freeform 20"/>
              <p:cNvSpPr>
                <a:spLocks noEditPoints="1"/>
              </p:cNvSpPr>
              <p:nvPr/>
            </p:nvSpPr>
            <p:spPr bwMode="auto">
              <a:xfrm>
                <a:off x="10102850" y="12058650"/>
                <a:ext cx="277813" cy="277813"/>
              </a:xfrm>
              <a:custGeom>
                <a:avLst/>
                <a:gdLst>
                  <a:gd name="T0" fmla="*/ 37 w 74"/>
                  <a:gd name="T1" fmla="*/ 74 h 74"/>
                  <a:gd name="T2" fmla="*/ 74 w 74"/>
                  <a:gd name="T3" fmla="*/ 37 h 74"/>
                  <a:gd name="T4" fmla="*/ 37 w 74"/>
                  <a:gd name="T5" fmla="*/ 0 h 74"/>
                  <a:gd name="T6" fmla="*/ 0 w 74"/>
                  <a:gd name="T7" fmla="*/ 37 h 74"/>
                  <a:gd name="T8" fmla="*/ 37 w 74"/>
                  <a:gd name="T9" fmla="*/ 74 h 74"/>
                  <a:gd name="T10" fmla="*/ 37 w 74"/>
                  <a:gd name="T11" fmla="*/ 16 h 74"/>
                  <a:gd name="T12" fmla="*/ 58 w 74"/>
                  <a:gd name="T13" fmla="*/ 37 h 74"/>
                  <a:gd name="T14" fmla="*/ 37 w 74"/>
                  <a:gd name="T15" fmla="*/ 58 h 74"/>
                  <a:gd name="T16" fmla="*/ 16 w 74"/>
                  <a:gd name="T17" fmla="*/ 37 h 74"/>
                  <a:gd name="T18" fmla="*/ 37 w 74"/>
                  <a:gd name="T19"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4">
                    <a:moveTo>
                      <a:pt x="37" y="74"/>
                    </a:moveTo>
                    <a:cubicBezTo>
                      <a:pt x="58" y="74"/>
                      <a:pt x="74" y="57"/>
                      <a:pt x="74" y="37"/>
                    </a:cubicBezTo>
                    <a:cubicBezTo>
                      <a:pt x="74" y="16"/>
                      <a:pt x="58" y="0"/>
                      <a:pt x="37" y="0"/>
                    </a:cubicBezTo>
                    <a:cubicBezTo>
                      <a:pt x="17" y="0"/>
                      <a:pt x="0" y="16"/>
                      <a:pt x="0" y="37"/>
                    </a:cubicBezTo>
                    <a:cubicBezTo>
                      <a:pt x="0" y="57"/>
                      <a:pt x="17" y="74"/>
                      <a:pt x="37" y="74"/>
                    </a:cubicBezTo>
                    <a:close/>
                    <a:moveTo>
                      <a:pt x="37" y="16"/>
                    </a:moveTo>
                    <a:cubicBezTo>
                      <a:pt x="49" y="16"/>
                      <a:pt x="58" y="25"/>
                      <a:pt x="58" y="37"/>
                    </a:cubicBezTo>
                    <a:cubicBezTo>
                      <a:pt x="58" y="49"/>
                      <a:pt x="49" y="58"/>
                      <a:pt x="37" y="58"/>
                    </a:cubicBezTo>
                    <a:cubicBezTo>
                      <a:pt x="25" y="58"/>
                      <a:pt x="16" y="49"/>
                      <a:pt x="16" y="37"/>
                    </a:cubicBezTo>
                    <a:cubicBezTo>
                      <a:pt x="16" y="25"/>
                      <a:pt x="25" y="16"/>
                      <a:pt x="37" y="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grpSp>
      </p:grpSp>
      <p:grpSp>
        <p:nvGrpSpPr>
          <p:cNvPr id="79" name="组合 78"/>
          <p:cNvGrpSpPr/>
          <p:nvPr/>
        </p:nvGrpSpPr>
        <p:grpSpPr>
          <a:xfrm>
            <a:off x="5853163" y="3161677"/>
            <a:ext cx="574574" cy="574574"/>
            <a:chOff x="7387686" y="5093089"/>
            <a:chExt cx="574574" cy="574574"/>
          </a:xfrm>
        </p:grpSpPr>
        <p:sp>
          <p:nvSpPr>
            <p:cNvPr id="80" name="矩形 79"/>
            <p:cNvSpPr/>
            <p:nvPr/>
          </p:nvSpPr>
          <p:spPr>
            <a:xfrm rot="2700000">
              <a:off x="7387686" y="5093089"/>
              <a:ext cx="574574" cy="574574"/>
            </a:xfrm>
            <a:prstGeom prst="rect">
              <a:avLst/>
            </a:prstGeom>
            <a:solidFill>
              <a:srgbClr val="C70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Agency FB" panose="020B0503020202020204" pitchFamily="34" charset="0"/>
              </a:endParaRPr>
            </a:p>
          </p:txBody>
        </p:sp>
        <p:grpSp>
          <p:nvGrpSpPr>
            <p:cNvPr id="81" name="组合 80"/>
            <p:cNvGrpSpPr/>
            <p:nvPr/>
          </p:nvGrpSpPr>
          <p:grpSpPr>
            <a:xfrm>
              <a:off x="7489881" y="5222916"/>
              <a:ext cx="370184" cy="314921"/>
              <a:chOff x="7550150" y="16151225"/>
              <a:chExt cx="776288" cy="660400"/>
            </a:xfrm>
            <a:solidFill>
              <a:srgbClr val="191E22"/>
            </a:solidFill>
          </p:grpSpPr>
          <p:sp>
            <p:nvSpPr>
              <p:cNvPr id="82" name="Freeform 21"/>
              <p:cNvSpPr>
                <a:spLocks noEditPoints="1"/>
              </p:cNvSpPr>
              <p:nvPr/>
            </p:nvSpPr>
            <p:spPr bwMode="auto">
              <a:xfrm>
                <a:off x="7550150" y="16151225"/>
                <a:ext cx="776288" cy="660400"/>
              </a:xfrm>
              <a:custGeom>
                <a:avLst/>
                <a:gdLst>
                  <a:gd name="T0" fmla="*/ 383 w 489"/>
                  <a:gd name="T1" fmla="*/ 92 h 416"/>
                  <a:gd name="T2" fmla="*/ 352 w 489"/>
                  <a:gd name="T3" fmla="*/ 0 h 416"/>
                  <a:gd name="T4" fmla="*/ 137 w 489"/>
                  <a:gd name="T5" fmla="*/ 0 h 416"/>
                  <a:gd name="T6" fmla="*/ 106 w 489"/>
                  <a:gd name="T7" fmla="*/ 92 h 416"/>
                  <a:gd name="T8" fmla="*/ 0 w 489"/>
                  <a:gd name="T9" fmla="*/ 92 h 416"/>
                  <a:gd name="T10" fmla="*/ 0 w 489"/>
                  <a:gd name="T11" fmla="*/ 416 h 416"/>
                  <a:gd name="T12" fmla="*/ 489 w 489"/>
                  <a:gd name="T13" fmla="*/ 416 h 416"/>
                  <a:gd name="T14" fmla="*/ 489 w 489"/>
                  <a:gd name="T15" fmla="*/ 92 h 416"/>
                  <a:gd name="T16" fmla="*/ 383 w 489"/>
                  <a:gd name="T17" fmla="*/ 92 h 416"/>
                  <a:gd name="T18" fmla="*/ 451 w 489"/>
                  <a:gd name="T19" fmla="*/ 378 h 416"/>
                  <a:gd name="T20" fmla="*/ 37 w 489"/>
                  <a:gd name="T21" fmla="*/ 378 h 416"/>
                  <a:gd name="T22" fmla="*/ 37 w 489"/>
                  <a:gd name="T23" fmla="*/ 130 h 416"/>
                  <a:gd name="T24" fmla="*/ 132 w 489"/>
                  <a:gd name="T25" fmla="*/ 130 h 416"/>
                  <a:gd name="T26" fmla="*/ 163 w 489"/>
                  <a:gd name="T27" fmla="*/ 38 h 416"/>
                  <a:gd name="T28" fmla="*/ 324 w 489"/>
                  <a:gd name="T29" fmla="*/ 38 h 416"/>
                  <a:gd name="T30" fmla="*/ 354 w 489"/>
                  <a:gd name="T31" fmla="*/ 130 h 416"/>
                  <a:gd name="T32" fmla="*/ 451 w 489"/>
                  <a:gd name="T33" fmla="*/ 130 h 416"/>
                  <a:gd name="T34" fmla="*/ 451 w 489"/>
                  <a:gd name="T35" fmla="*/ 37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9" h="416">
                    <a:moveTo>
                      <a:pt x="383" y="92"/>
                    </a:moveTo>
                    <a:lnTo>
                      <a:pt x="352" y="0"/>
                    </a:lnTo>
                    <a:lnTo>
                      <a:pt x="137" y="0"/>
                    </a:lnTo>
                    <a:lnTo>
                      <a:pt x="106" y="92"/>
                    </a:lnTo>
                    <a:lnTo>
                      <a:pt x="0" y="92"/>
                    </a:lnTo>
                    <a:lnTo>
                      <a:pt x="0" y="416"/>
                    </a:lnTo>
                    <a:lnTo>
                      <a:pt x="489" y="416"/>
                    </a:lnTo>
                    <a:lnTo>
                      <a:pt x="489" y="92"/>
                    </a:lnTo>
                    <a:lnTo>
                      <a:pt x="383" y="92"/>
                    </a:lnTo>
                    <a:close/>
                    <a:moveTo>
                      <a:pt x="451" y="378"/>
                    </a:moveTo>
                    <a:lnTo>
                      <a:pt x="37" y="378"/>
                    </a:lnTo>
                    <a:lnTo>
                      <a:pt x="37" y="130"/>
                    </a:lnTo>
                    <a:lnTo>
                      <a:pt x="132" y="130"/>
                    </a:lnTo>
                    <a:lnTo>
                      <a:pt x="163" y="38"/>
                    </a:lnTo>
                    <a:lnTo>
                      <a:pt x="324" y="38"/>
                    </a:lnTo>
                    <a:lnTo>
                      <a:pt x="354" y="130"/>
                    </a:lnTo>
                    <a:lnTo>
                      <a:pt x="451" y="130"/>
                    </a:lnTo>
                    <a:lnTo>
                      <a:pt x="451" y="37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sp>
            <p:nvSpPr>
              <p:cNvPr id="83" name="Freeform 22"/>
              <p:cNvSpPr>
                <a:spLocks noEditPoints="1"/>
              </p:cNvSpPr>
              <p:nvPr/>
            </p:nvSpPr>
            <p:spPr bwMode="auto">
              <a:xfrm>
                <a:off x="7759700" y="16352838"/>
                <a:ext cx="357188" cy="357188"/>
              </a:xfrm>
              <a:custGeom>
                <a:avLst/>
                <a:gdLst>
                  <a:gd name="T0" fmla="*/ 47 w 95"/>
                  <a:gd name="T1" fmla="*/ 0 h 95"/>
                  <a:gd name="T2" fmla="*/ 0 w 95"/>
                  <a:gd name="T3" fmla="*/ 48 h 95"/>
                  <a:gd name="T4" fmla="*/ 47 w 95"/>
                  <a:gd name="T5" fmla="*/ 95 h 95"/>
                  <a:gd name="T6" fmla="*/ 95 w 95"/>
                  <a:gd name="T7" fmla="*/ 48 h 95"/>
                  <a:gd name="T8" fmla="*/ 47 w 95"/>
                  <a:gd name="T9" fmla="*/ 0 h 95"/>
                  <a:gd name="T10" fmla="*/ 47 w 95"/>
                  <a:gd name="T11" fmla="*/ 79 h 95"/>
                  <a:gd name="T12" fmla="*/ 16 w 95"/>
                  <a:gd name="T13" fmla="*/ 48 h 95"/>
                  <a:gd name="T14" fmla="*/ 47 w 95"/>
                  <a:gd name="T15" fmla="*/ 16 h 95"/>
                  <a:gd name="T16" fmla="*/ 79 w 95"/>
                  <a:gd name="T17" fmla="*/ 48 h 95"/>
                  <a:gd name="T18" fmla="*/ 47 w 95"/>
                  <a:gd name="T19" fmla="*/ 7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95">
                    <a:moveTo>
                      <a:pt x="47" y="0"/>
                    </a:moveTo>
                    <a:cubicBezTo>
                      <a:pt x="21" y="0"/>
                      <a:pt x="0" y="22"/>
                      <a:pt x="0" y="48"/>
                    </a:cubicBezTo>
                    <a:cubicBezTo>
                      <a:pt x="0" y="74"/>
                      <a:pt x="21" y="95"/>
                      <a:pt x="47" y="95"/>
                    </a:cubicBezTo>
                    <a:cubicBezTo>
                      <a:pt x="73" y="95"/>
                      <a:pt x="95" y="74"/>
                      <a:pt x="95" y="48"/>
                    </a:cubicBezTo>
                    <a:cubicBezTo>
                      <a:pt x="95" y="22"/>
                      <a:pt x="73" y="0"/>
                      <a:pt x="47" y="0"/>
                    </a:cubicBezTo>
                    <a:close/>
                    <a:moveTo>
                      <a:pt x="47" y="79"/>
                    </a:moveTo>
                    <a:cubicBezTo>
                      <a:pt x="30" y="79"/>
                      <a:pt x="16" y="65"/>
                      <a:pt x="16" y="48"/>
                    </a:cubicBezTo>
                    <a:cubicBezTo>
                      <a:pt x="16" y="30"/>
                      <a:pt x="30" y="16"/>
                      <a:pt x="47" y="16"/>
                    </a:cubicBezTo>
                    <a:cubicBezTo>
                      <a:pt x="65" y="16"/>
                      <a:pt x="79" y="30"/>
                      <a:pt x="79" y="48"/>
                    </a:cubicBezTo>
                    <a:cubicBezTo>
                      <a:pt x="79" y="65"/>
                      <a:pt x="65" y="79"/>
                      <a:pt x="47" y="7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lumMod val="65000"/>
                      <a:lumOff val="35000"/>
                    </a:schemeClr>
                  </a:solidFill>
                  <a:latin typeface="Agency FB" panose="020B0503020202020204" pitchFamily="34" charset="0"/>
                </a:endParaRPr>
              </a:p>
            </p:txBody>
          </p:sp>
        </p:grpSp>
      </p:grpSp>
      <p:grpSp>
        <p:nvGrpSpPr>
          <p:cNvPr id="84" name="组合 83"/>
          <p:cNvGrpSpPr/>
          <p:nvPr/>
        </p:nvGrpSpPr>
        <p:grpSpPr>
          <a:xfrm>
            <a:off x="6754411" y="1720582"/>
            <a:ext cx="4519129" cy="902056"/>
            <a:chOff x="6709961" y="1549677"/>
            <a:chExt cx="4519129" cy="902056"/>
          </a:xfrm>
        </p:grpSpPr>
        <p:sp>
          <p:nvSpPr>
            <p:cNvPr id="85" name="文本框 84"/>
            <p:cNvSpPr txBox="1"/>
            <p:nvPr/>
          </p:nvSpPr>
          <p:spPr>
            <a:xfrm>
              <a:off x="6709961" y="1549677"/>
              <a:ext cx="806631"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DESIGN </a:t>
              </a:r>
              <a:endParaRPr lang="zh-CN" altLang="en-US" b="1" dirty="0">
                <a:solidFill>
                  <a:schemeClr val="tx1">
                    <a:lumMod val="65000"/>
                    <a:lumOff val="35000"/>
                  </a:schemeClr>
                </a:solidFill>
                <a:latin typeface="Agency FB" panose="020B0503020202020204" pitchFamily="34" charset="0"/>
                <a:cs typeface="Arial" panose="020B0604020202020204" pitchFamily="34" charset="0"/>
              </a:endParaRPr>
            </a:p>
          </p:txBody>
        </p:sp>
        <p:sp>
          <p:nvSpPr>
            <p:cNvPr id="86" name="矩形 85"/>
            <p:cNvSpPr>
              <a:spLocks noChangeArrowheads="1"/>
            </p:cNvSpPr>
            <p:nvPr/>
          </p:nvSpPr>
          <p:spPr bwMode="auto">
            <a:xfrm>
              <a:off x="6709961" y="1846439"/>
              <a:ext cx="4519129"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0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Youth is not a time of life; it is a state of mind; it is not a matter of rosy cheeks, red lips and</a:t>
              </a:r>
              <a:endParaRPr lang="en-US" altLang="zh-CN" sz="1600"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87" name="组合 86"/>
          <p:cNvGrpSpPr/>
          <p:nvPr/>
        </p:nvGrpSpPr>
        <p:grpSpPr>
          <a:xfrm>
            <a:off x="6754411" y="2999701"/>
            <a:ext cx="4519129" cy="902056"/>
            <a:chOff x="6709961" y="1549677"/>
            <a:chExt cx="4519129" cy="902056"/>
          </a:xfrm>
        </p:grpSpPr>
        <p:sp>
          <p:nvSpPr>
            <p:cNvPr id="88" name="文本框 87"/>
            <p:cNvSpPr txBox="1"/>
            <p:nvPr/>
          </p:nvSpPr>
          <p:spPr>
            <a:xfrm>
              <a:off x="6709961" y="1549677"/>
              <a:ext cx="1175322"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CONCEPTION</a:t>
              </a:r>
            </a:p>
          </p:txBody>
        </p:sp>
        <p:sp>
          <p:nvSpPr>
            <p:cNvPr id="89" name="矩形 88"/>
            <p:cNvSpPr>
              <a:spLocks noChangeArrowheads="1"/>
            </p:cNvSpPr>
            <p:nvPr/>
          </p:nvSpPr>
          <p:spPr bwMode="auto">
            <a:xfrm>
              <a:off x="6709961" y="1846439"/>
              <a:ext cx="4519129"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0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Youth is not a time of life; it is a state of mind; it is not a matter of rosy cheeks, red lips and</a:t>
              </a:r>
              <a:endParaRPr lang="en-US" altLang="zh-CN" sz="1600"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90" name="组合 89"/>
          <p:cNvGrpSpPr/>
          <p:nvPr/>
        </p:nvGrpSpPr>
        <p:grpSpPr>
          <a:xfrm>
            <a:off x="6754411" y="4278820"/>
            <a:ext cx="4519129" cy="902056"/>
            <a:chOff x="6709961" y="1549677"/>
            <a:chExt cx="4519129" cy="902056"/>
          </a:xfrm>
        </p:grpSpPr>
        <p:sp>
          <p:nvSpPr>
            <p:cNvPr id="91" name="文本框 90"/>
            <p:cNvSpPr txBox="1"/>
            <p:nvPr/>
          </p:nvSpPr>
          <p:spPr>
            <a:xfrm>
              <a:off x="6709961" y="1549677"/>
              <a:ext cx="1071127"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MARKETING</a:t>
              </a:r>
            </a:p>
          </p:txBody>
        </p:sp>
        <p:sp>
          <p:nvSpPr>
            <p:cNvPr id="92" name="矩形 91"/>
            <p:cNvSpPr>
              <a:spLocks noChangeArrowheads="1"/>
            </p:cNvSpPr>
            <p:nvPr/>
          </p:nvSpPr>
          <p:spPr bwMode="auto">
            <a:xfrm>
              <a:off x="6709961" y="1846439"/>
              <a:ext cx="4519129"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0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Youth is not a time of life; it is a state of mind; it is not a matter of rosy cheeks, red lips and</a:t>
              </a:r>
              <a:endParaRPr lang="en-US" altLang="zh-CN" sz="1600" dirty="0">
                <a:solidFill>
                  <a:schemeClr val="tx1">
                    <a:lumMod val="65000"/>
                    <a:lumOff val="35000"/>
                  </a:schemeClr>
                </a:solidFill>
                <a:latin typeface="Agency FB" panose="020B0503020202020204" pitchFamily="34" charset="0"/>
                <a:cs typeface="Arial" panose="020B0604020202020204" pitchFamily="34" charset="0"/>
              </a:endParaRPr>
            </a:p>
          </p:txBody>
        </p:sp>
      </p:grpSp>
      <p:grpSp>
        <p:nvGrpSpPr>
          <p:cNvPr id="93" name="组合 92"/>
          <p:cNvGrpSpPr/>
          <p:nvPr/>
        </p:nvGrpSpPr>
        <p:grpSpPr>
          <a:xfrm>
            <a:off x="6754411" y="5557938"/>
            <a:ext cx="4519129" cy="902056"/>
            <a:chOff x="6709961" y="1549677"/>
            <a:chExt cx="4519129" cy="902056"/>
          </a:xfrm>
        </p:grpSpPr>
        <p:sp>
          <p:nvSpPr>
            <p:cNvPr id="94" name="文本框 93"/>
            <p:cNvSpPr txBox="1"/>
            <p:nvPr/>
          </p:nvSpPr>
          <p:spPr>
            <a:xfrm>
              <a:off x="6709961" y="1549677"/>
              <a:ext cx="1680268" cy="369332"/>
            </a:xfrm>
            <a:prstGeom prst="rect">
              <a:avLst/>
            </a:prstGeom>
            <a:noFill/>
          </p:spPr>
          <p:txBody>
            <a:bodyPr wrap="none" rtlCol="0">
              <a:spAutoFit/>
            </a:bodyPr>
            <a:lstStyle/>
            <a:p>
              <a:r>
                <a:rPr lang="en-US" altLang="zh-CN" b="1" dirty="0" smtClean="0">
                  <a:solidFill>
                    <a:schemeClr val="tx1">
                      <a:lumMod val="65000"/>
                      <a:lumOff val="35000"/>
                    </a:schemeClr>
                  </a:solidFill>
                  <a:latin typeface="Agency FB" panose="020B0503020202020204" pitchFamily="34" charset="0"/>
                  <a:cs typeface="Arial" panose="020B0604020202020204" pitchFamily="34" charset="0"/>
                </a:rPr>
                <a:t>SOCIAL MARKETING</a:t>
              </a:r>
            </a:p>
          </p:txBody>
        </p:sp>
        <p:sp>
          <p:nvSpPr>
            <p:cNvPr id="95" name="矩形 94"/>
            <p:cNvSpPr>
              <a:spLocks noChangeArrowheads="1"/>
            </p:cNvSpPr>
            <p:nvPr/>
          </p:nvSpPr>
          <p:spPr bwMode="auto">
            <a:xfrm>
              <a:off x="6709961" y="1846439"/>
              <a:ext cx="4519129" cy="60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000"/>
                </a:lnSpc>
              </a:pPr>
              <a:r>
                <a:rPr lang="en-US" altLang="zh-CN" sz="1600" dirty="0" smtClean="0">
                  <a:solidFill>
                    <a:schemeClr val="tx1">
                      <a:lumMod val="65000"/>
                      <a:lumOff val="35000"/>
                    </a:schemeClr>
                  </a:solidFill>
                  <a:latin typeface="Agency FB" panose="020B0503020202020204" pitchFamily="34" charset="0"/>
                  <a:cs typeface="Arial" panose="020B0604020202020204" pitchFamily="34" charset="0"/>
                </a:rPr>
                <a:t>Youth is not a time of life; it is a state of mind; it is not a matter of rosy cheeks, red lips and</a:t>
              </a:r>
              <a:endParaRPr lang="en-US" altLang="zh-CN" sz="1600" dirty="0">
                <a:solidFill>
                  <a:schemeClr val="tx1">
                    <a:lumMod val="65000"/>
                    <a:lumOff val="35000"/>
                  </a:schemeClr>
                </a:solidFill>
                <a:latin typeface="Agency FB" panose="020B0503020202020204" pitchFamily="34" charset="0"/>
                <a:cs typeface="Arial" panose="020B0604020202020204" pitchFamily="34" charset="0"/>
              </a:endParaRPr>
            </a:p>
          </p:txBody>
        </p:sp>
      </p:grpSp>
      <p:cxnSp>
        <p:nvCxnSpPr>
          <p:cNvPr id="96" name="直接连接符 95"/>
          <p:cNvCxnSpPr/>
          <p:nvPr/>
        </p:nvCxnSpPr>
        <p:spPr>
          <a:xfrm>
            <a:off x="6142795" y="2533154"/>
            <a:ext cx="0" cy="509524"/>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6142795" y="3855250"/>
            <a:ext cx="0" cy="509524"/>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a:off x="6142795" y="5177347"/>
            <a:ext cx="0" cy="509524"/>
          </a:xfrm>
          <a:prstGeom prst="line">
            <a:avLst/>
          </a:prstGeom>
          <a:ln w="1270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691770"/>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650"/>
                                        <p:tgtEl>
                                          <p:spTgt spid="24"/>
                                        </p:tgtEl>
                                      </p:cBhvr>
                                    </p:animEffect>
                                  </p:childTnLst>
                                </p:cTn>
                              </p:par>
                              <p:par>
                                <p:cTn id="24" presetID="22" presetClass="entr" presetSubtype="8"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left)">
                                      <p:cBhvr>
                                        <p:cTn id="26" dur="650"/>
                                        <p:tgtEl>
                                          <p:spTgt spid="30"/>
                                        </p:tgtEl>
                                      </p:cBhvr>
                                    </p:animEffect>
                                  </p:childTnLst>
                                </p:cTn>
                              </p:par>
                              <p:par>
                                <p:cTn id="27" presetID="22" presetClass="entr" presetSubtype="8"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ipe(left)">
                                      <p:cBhvr>
                                        <p:cTn id="29" dur="650"/>
                                        <p:tgtEl>
                                          <p:spTgt spid="50"/>
                                        </p:tgtEl>
                                      </p:cBhvr>
                                    </p:animEffect>
                                  </p:childTnLst>
                                </p:cTn>
                              </p:par>
                              <p:par>
                                <p:cTn id="30" presetID="22" presetClass="entr" presetSubtype="8" fill="hold"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650"/>
                                        <p:tgtEl>
                                          <p:spTgt spid="55"/>
                                        </p:tgtEl>
                                      </p:cBhvr>
                                    </p:animEffect>
                                  </p:childTnLst>
                                </p:cTn>
                              </p:par>
                              <p:par>
                                <p:cTn id="33" presetID="22" presetClass="entr" presetSubtype="8"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650"/>
                                        <p:tgtEl>
                                          <p:spTgt spid="60"/>
                                        </p:tgtEl>
                                      </p:cBhvr>
                                    </p:animEffect>
                                  </p:childTnLst>
                                </p:cTn>
                              </p:par>
                            </p:childTnLst>
                          </p:cTn>
                        </p:par>
                        <p:par>
                          <p:cTn id="36" fill="hold">
                            <p:stCondLst>
                              <p:cond delay="2650"/>
                            </p:stCondLst>
                            <p:childTnLst>
                              <p:par>
                                <p:cTn id="37" presetID="23" presetClass="entr" presetSubtype="16" fill="hold" nodeType="afterEffect">
                                  <p:stCondLst>
                                    <p:cond delay="0"/>
                                  </p:stCondLst>
                                  <p:childTnLst>
                                    <p:set>
                                      <p:cBhvr>
                                        <p:cTn id="38" dur="1" fill="hold">
                                          <p:stCondLst>
                                            <p:cond delay="0"/>
                                          </p:stCondLst>
                                        </p:cTn>
                                        <p:tgtEl>
                                          <p:spTgt spid="68"/>
                                        </p:tgtEl>
                                        <p:attrNameLst>
                                          <p:attrName>style.visibility</p:attrName>
                                        </p:attrNameLst>
                                      </p:cBhvr>
                                      <p:to>
                                        <p:strVal val="visible"/>
                                      </p:to>
                                    </p:set>
                                    <p:anim calcmode="lin" valueType="num">
                                      <p:cBhvr>
                                        <p:cTn id="39" dur="500" fill="hold"/>
                                        <p:tgtEl>
                                          <p:spTgt spid="68"/>
                                        </p:tgtEl>
                                        <p:attrNameLst>
                                          <p:attrName>ppt_w</p:attrName>
                                        </p:attrNameLst>
                                      </p:cBhvr>
                                      <p:tavLst>
                                        <p:tav tm="0">
                                          <p:val>
                                            <p:fltVal val="0"/>
                                          </p:val>
                                        </p:tav>
                                        <p:tav tm="100000">
                                          <p:val>
                                            <p:strVal val="#ppt_w"/>
                                          </p:val>
                                        </p:tav>
                                      </p:tavLst>
                                    </p:anim>
                                    <p:anim calcmode="lin" valueType="num">
                                      <p:cBhvr>
                                        <p:cTn id="40" dur="500" fill="hold"/>
                                        <p:tgtEl>
                                          <p:spTgt spid="68"/>
                                        </p:tgtEl>
                                        <p:attrNameLst>
                                          <p:attrName>ppt_h</p:attrName>
                                        </p:attrNameLst>
                                      </p:cBhvr>
                                      <p:tavLst>
                                        <p:tav tm="0">
                                          <p:val>
                                            <p:fltVal val="0"/>
                                          </p:val>
                                        </p:tav>
                                        <p:tav tm="100000">
                                          <p:val>
                                            <p:strVal val="#ppt_h"/>
                                          </p:val>
                                        </p:tav>
                                      </p:tavLst>
                                    </p:anim>
                                  </p:childTnLst>
                                </p:cTn>
                              </p:par>
                            </p:childTnLst>
                          </p:cTn>
                        </p:par>
                        <p:par>
                          <p:cTn id="41" fill="hold">
                            <p:stCondLst>
                              <p:cond delay="3150"/>
                            </p:stCondLst>
                            <p:childTnLst>
                              <p:par>
                                <p:cTn id="42" presetID="22" presetClass="entr" presetSubtype="1" fill="hold" nodeType="afterEffect">
                                  <p:stCondLst>
                                    <p:cond delay="0"/>
                                  </p:stCondLst>
                                  <p:childTnLst>
                                    <p:set>
                                      <p:cBhvr>
                                        <p:cTn id="43" dur="1" fill="hold">
                                          <p:stCondLst>
                                            <p:cond delay="0"/>
                                          </p:stCondLst>
                                        </p:cTn>
                                        <p:tgtEl>
                                          <p:spTgt spid="84"/>
                                        </p:tgtEl>
                                        <p:attrNameLst>
                                          <p:attrName>style.visibility</p:attrName>
                                        </p:attrNameLst>
                                      </p:cBhvr>
                                      <p:to>
                                        <p:strVal val="visible"/>
                                      </p:to>
                                    </p:set>
                                    <p:animEffect transition="in" filter="wipe(up)">
                                      <p:cBhvr>
                                        <p:cTn id="44" dur="500"/>
                                        <p:tgtEl>
                                          <p:spTgt spid="84"/>
                                        </p:tgtEl>
                                      </p:cBhvr>
                                    </p:animEffect>
                                  </p:childTnLst>
                                </p:cTn>
                              </p:par>
                            </p:childTnLst>
                          </p:cTn>
                        </p:par>
                        <p:par>
                          <p:cTn id="45" fill="hold">
                            <p:stCondLst>
                              <p:cond delay="3650"/>
                            </p:stCondLst>
                            <p:childTnLst>
                              <p:par>
                                <p:cTn id="46" presetID="22" presetClass="entr" presetSubtype="1" fill="hold" nodeType="after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wipe(up)">
                                      <p:cBhvr>
                                        <p:cTn id="48" dur="250"/>
                                        <p:tgtEl>
                                          <p:spTgt spid="96"/>
                                        </p:tgtEl>
                                      </p:cBhvr>
                                    </p:animEffect>
                                  </p:childTnLst>
                                </p:cTn>
                              </p:par>
                            </p:childTnLst>
                          </p:cTn>
                        </p:par>
                        <p:par>
                          <p:cTn id="49" fill="hold">
                            <p:stCondLst>
                              <p:cond delay="3900"/>
                            </p:stCondLst>
                            <p:childTnLst>
                              <p:par>
                                <p:cTn id="50" presetID="23" presetClass="entr" presetSubtype="16" fill="hold" nodeType="afterEffect">
                                  <p:stCondLst>
                                    <p:cond delay="0"/>
                                  </p:stCondLst>
                                  <p:childTnLst>
                                    <p:set>
                                      <p:cBhvr>
                                        <p:cTn id="51" dur="1" fill="hold">
                                          <p:stCondLst>
                                            <p:cond delay="0"/>
                                          </p:stCondLst>
                                        </p:cTn>
                                        <p:tgtEl>
                                          <p:spTgt spid="79"/>
                                        </p:tgtEl>
                                        <p:attrNameLst>
                                          <p:attrName>style.visibility</p:attrName>
                                        </p:attrNameLst>
                                      </p:cBhvr>
                                      <p:to>
                                        <p:strVal val="visible"/>
                                      </p:to>
                                    </p:set>
                                    <p:anim calcmode="lin" valueType="num">
                                      <p:cBhvr>
                                        <p:cTn id="52" dur="500" fill="hold"/>
                                        <p:tgtEl>
                                          <p:spTgt spid="79"/>
                                        </p:tgtEl>
                                        <p:attrNameLst>
                                          <p:attrName>ppt_w</p:attrName>
                                        </p:attrNameLst>
                                      </p:cBhvr>
                                      <p:tavLst>
                                        <p:tav tm="0">
                                          <p:val>
                                            <p:fltVal val="0"/>
                                          </p:val>
                                        </p:tav>
                                        <p:tav tm="100000">
                                          <p:val>
                                            <p:strVal val="#ppt_w"/>
                                          </p:val>
                                        </p:tav>
                                      </p:tavLst>
                                    </p:anim>
                                    <p:anim calcmode="lin" valueType="num">
                                      <p:cBhvr>
                                        <p:cTn id="53" dur="500" fill="hold"/>
                                        <p:tgtEl>
                                          <p:spTgt spid="79"/>
                                        </p:tgtEl>
                                        <p:attrNameLst>
                                          <p:attrName>ppt_h</p:attrName>
                                        </p:attrNameLst>
                                      </p:cBhvr>
                                      <p:tavLst>
                                        <p:tav tm="0">
                                          <p:val>
                                            <p:fltVal val="0"/>
                                          </p:val>
                                        </p:tav>
                                        <p:tav tm="100000">
                                          <p:val>
                                            <p:strVal val="#ppt_h"/>
                                          </p:val>
                                        </p:tav>
                                      </p:tavLst>
                                    </p:anim>
                                  </p:childTnLst>
                                </p:cTn>
                              </p:par>
                            </p:childTnLst>
                          </p:cTn>
                        </p:par>
                        <p:par>
                          <p:cTn id="54" fill="hold">
                            <p:stCondLst>
                              <p:cond delay="4400"/>
                            </p:stCondLst>
                            <p:childTnLst>
                              <p:par>
                                <p:cTn id="55" presetID="22" presetClass="entr" presetSubtype="1" fill="hold" nodeType="after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wipe(up)">
                                      <p:cBhvr>
                                        <p:cTn id="57" dur="500"/>
                                        <p:tgtEl>
                                          <p:spTgt spid="87"/>
                                        </p:tgtEl>
                                      </p:cBhvr>
                                    </p:animEffect>
                                  </p:childTnLst>
                                </p:cTn>
                              </p:par>
                            </p:childTnLst>
                          </p:cTn>
                        </p:par>
                        <p:par>
                          <p:cTn id="58" fill="hold">
                            <p:stCondLst>
                              <p:cond delay="4900"/>
                            </p:stCondLst>
                            <p:childTnLst>
                              <p:par>
                                <p:cTn id="59" presetID="22" presetClass="entr" presetSubtype="1" fill="hold" nodeType="afterEffect">
                                  <p:stCondLst>
                                    <p:cond delay="0"/>
                                  </p:stCondLst>
                                  <p:childTnLst>
                                    <p:set>
                                      <p:cBhvr>
                                        <p:cTn id="60" dur="1" fill="hold">
                                          <p:stCondLst>
                                            <p:cond delay="0"/>
                                          </p:stCondLst>
                                        </p:cTn>
                                        <p:tgtEl>
                                          <p:spTgt spid="97"/>
                                        </p:tgtEl>
                                        <p:attrNameLst>
                                          <p:attrName>style.visibility</p:attrName>
                                        </p:attrNameLst>
                                      </p:cBhvr>
                                      <p:to>
                                        <p:strVal val="visible"/>
                                      </p:to>
                                    </p:set>
                                    <p:animEffect transition="in" filter="wipe(up)">
                                      <p:cBhvr>
                                        <p:cTn id="61" dur="250"/>
                                        <p:tgtEl>
                                          <p:spTgt spid="97"/>
                                        </p:tgtEl>
                                      </p:cBhvr>
                                    </p:animEffect>
                                  </p:childTnLst>
                                </p:cTn>
                              </p:par>
                            </p:childTnLst>
                          </p:cTn>
                        </p:par>
                        <p:par>
                          <p:cTn id="62" fill="hold">
                            <p:stCondLst>
                              <p:cond delay="5150"/>
                            </p:stCondLst>
                            <p:childTnLst>
                              <p:par>
                                <p:cTn id="63" presetID="23" presetClass="entr" presetSubtype="16" fill="hold" nodeType="afterEffect">
                                  <p:stCondLst>
                                    <p:cond delay="0"/>
                                  </p:stCondLst>
                                  <p:childTnLst>
                                    <p:set>
                                      <p:cBhvr>
                                        <p:cTn id="64" dur="1" fill="hold">
                                          <p:stCondLst>
                                            <p:cond delay="0"/>
                                          </p:stCondLst>
                                        </p:cTn>
                                        <p:tgtEl>
                                          <p:spTgt spid="71"/>
                                        </p:tgtEl>
                                        <p:attrNameLst>
                                          <p:attrName>style.visibility</p:attrName>
                                        </p:attrNameLst>
                                      </p:cBhvr>
                                      <p:to>
                                        <p:strVal val="visible"/>
                                      </p:to>
                                    </p:set>
                                    <p:anim calcmode="lin" valueType="num">
                                      <p:cBhvr>
                                        <p:cTn id="65" dur="500" fill="hold"/>
                                        <p:tgtEl>
                                          <p:spTgt spid="71"/>
                                        </p:tgtEl>
                                        <p:attrNameLst>
                                          <p:attrName>ppt_w</p:attrName>
                                        </p:attrNameLst>
                                      </p:cBhvr>
                                      <p:tavLst>
                                        <p:tav tm="0">
                                          <p:val>
                                            <p:fltVal val="0"/>
                                          </p:val>
                                        </p:tav>
                                        <p:tav tm="100000">
                                          <p:val>
                                            <p:strVal val="#ppt_w"/>
                                          </p:val>
                                        </p:tav>
                                      </p:tavLst>
                                    </p:anim>
                                    <p:anim calcmode="lin" valueType="num">
                                      <p:cBhvr>
                                        <p:cTn id="66" dur="500" fill="hold"/>
                                        <p:tgtEl>
                                          <p:spTgt spid="71"/>
                                        </p:tgtEl>
                                        <p:attrNameLst>
                                          <p:attrName>ppt_h</p:attrName>
                                        </p:attrNameLst>
                                      </p:cBhvr>
                                      <p:tavLst>
                                        <p:tav tm="0">
                                          <p:val>
                                            <p:fltVal val="0"/>
                                          </p:val>
                                        </p:tav>
                                        <p:tav tm="100000">
                                          <p:val>
                                            <p:strVal val="#ppt_h"/>
                                          </p:val>
                                        </p:tav>
                                      </p:tavLst>
                                    </p:anim>
                                  </p:childTnLst>
                                </p:cTn>
                              </p:par>
                            </p:childTnLst>
                          </p:cTn>
                        </p:par>
                        <p:par>
                          <p:cTn id="67" fill="hold">
                            <p:stCondLst>
                              <p:cond delay="5650"/>
                            </p:stCondLst>
                            <p:childTnLst>
                              <p:par>
                                <p:cTn id="68" presetID="22" presetClass="entr" presetSubtype="1" fill="hold" nodeType="afterEffect">
                                  <p:stCondLst>
                                    <p:cond delay="0"/>
                                  </p:stCondLst>
                                  <p:childTnLst>
                                    <p:set>
                                      <p:cBhvr>
                                        <p:cTn id="69" dur="1" fill="hold">
                                          <p:stCondLst>
                                            <p:cond delay="0"/>
                                          </p:stCondLst>
                                        </p:cTn>
                                        <p:tgtEl>
                                          <p:spTgt spid="90"/>
                                        </p:tgtEl>
                                        <p:attrNameLst>
                                          <p:attrName>style.visibility</p:attrName>
                                        </p:attrNameLst>
                                      </p:cBhvr>
                                      <p:to>
                                        <p:strVal val="visible"/>
                                      </p:to>
                                    </p:set>
                                    <p:animEffect transition="in" filter="wipe(up)">
                                      <p:cBhvr>
                                        <p:cTn id="70" dur="500"/>
                                        <p:tgtEl>
                                          <p:spTgt spid="90"/>
                                        </p:tgtEl>
                                      </p:cBhvr>
                                    </p:animEffect>
                                  </p:childTnLst>
                                </p:cTn>
                              </p:par>
                            </p:childTnLst>
                          </p:cTn>
                        </p:par>
                        <p:par>
                          <p:cTn id="71" fill="hold">
                            <p:stCondLst>
                              <p:cond delay="6150"/>
                            </p:stCondLst>
                            <p:childTnLst>
                              <p:par>
                                <p:cTn id="72" presetID="22" presetClass="entr" presetSubtype="1" fill="hold" nodeType="afterEffect">
                                  <p:stCondLst>
                                    <p:cond delay="0"/>
                                  </p:stCondLst>
                                  <p:childTnLst>
                                    <p:set>
                                      <p:cBhvr>
                                        <p:cTn id="73" dur="1" fill="hold">
                                          <p:stCondLst>
                                            <p:cond delay="0"/>
                                          </p:stCondLst>
                                        </p:cTn>
                                        <p:tgtEl>
                                          <p:spTgt spid="98"/>
                                        </p:tgtEl>
                                        <p:attrNameLst>
                                          <p:attrName>style.visibility</p:attrName>
                                        </p:attrNameLst>
                                      </p:cBhvr>
                                      <p:to>
                                        <p:strVal val="visible"/>
                                      </p:to>
                                    </p:set>
                                    <p:animEffect transition="in" filter="wipe(up)">
                                      <p:cBhvr>
                                        <p:cTn id="74" dur="250"/>
                                        <p:tgtEl>
                                          <p:spTgt spid="98"/>
                                        </p:tgtEl>
                                      </p:cBhvr>
                                    </p:animEffect>
                                  </p:childTnLst>
                                </p:cTn>
                              </p:par>
                            </p:childTnLst>
                          </p:cTn>
                        </p:par>
                        <p:par>
                          <p:cTn id="75" fill="hold">
                            <p:stCondLst>
                              <p:cond delay="6400"/>
                            </p:stCondLst>
                            <p:childTnLst>
                              <p:par>
                                <p:cTn id="76" presetID="23" presetClass="entr" presetSubtype="16" fill="hold" nodeType="afterEffect">
                                  <p:stCondLst>
                                    <p:cond delay="0"/>
                                  </p:stCondLst>
                                  <p:childTnLst>
                                    <p:set>
                                      <p:cBhvr>
                                        <p:cTn id="77" dur="1" fill="hold">
                                          <p:stCondLst>
                                            <p:cond delay="0"/>
                                          </p:stCondLst>
                                        </p:cTn>
                                        <p:tgtEl>
                                          <p:spTgt spid="65"/>
                                        </p:tgtEl>
                                        <p:attrNameLst>
                                          <p:attrName>style.visibility</p:attrName>
                                        </p:attrNameLst>
                                      </p:cBhvr>
                                      <p:to>
                                        <p:strVal val="visible"/>
                                      </p:to>
                                    </p:set>
                                    <p:anim calcmode="lin" valueType="num">
                                      <p:cBhvr>
                                        <p:cTn id="78" dur="500" fill="hold"/>
                                        <p:tgtEl>
                                          <p:spTgt spid="65"/>
                                        </p:tgtEl>
                                        <p:attrNameLst>
                                          <p:attrName>ppt_w</p:attrName>
                                        </p:attrNameLst>
                                      </p:cBhvr>
                                      <p:tavLst>
                                        <p:tav tm="0">
                                          <p:val>
                                            <p:fltVal val="0"/>
                                          </p:val>
                                        </p:tav>
                                        <p:tav tm="100000">
                                          <p:val>
                                            <p:strVal val="#ppt_w"/>
                                          </p:val>
                                        </p:tav>
                                      </p:tavLst>
                                    </p:anim>
                                    <p:anim calcmode="lin" valueType="num">
                                      <p:cBhvr>
                                        <p:cTn id="79" dur="500" fill="hold"/>
                                        <p:tgtEl>
                                          <p:spTgt spid="65"/>
                                        </p:tgtEl>
                                        <p:attrNameLst>
                                          <p:attrName>ppt_h</p:attrName>
                                        </p:attrNameLst>
                                      </p:cBhvr>
                                      <p:tavLst>
                                        <p:tav tm="0">
                                          <p:val>
                                            <p:fltVal val="0"/>
                                          </p:val>
                                        </p:tav>
                                        <p:tav tm="100000">
                                          <p:val>
                                            <p:strVal val="#ppt_h"/>
                                          </p:val>
                                        </p:tav>
                                      </p:tavLst>
                                    </p:anim>
                                  </p:childTnLst>
                                </p:cTn>
                              </p:par>
                            </p:childTnLst>
                          </p:cTn>
                        </p:par>
                        <p:par>
                          <p:cTn id="80" fill="hold">
                            <p:stCondLst>
                              <p:cond delay="6900"/>
                            </p:stCondLst>
                            <p:childTnLst>
                              <p:par>
                                <p:cTn id="81" presetID="22" presetClass="entr" presetSubtype="1" fill="hold" nodeType="afterEffect">
                                  <p:stCondLst>
                                    <p:cond delay="0"/>
                                  </p:stCondLst>
                                  <p:childTnLst>
                                    <p:set>
                                      <p:cBhvr>
                                        <p:cTn id="82" dur="1" fill="hold">
                                          <p:stCondLst>
                                            <p:cond delay="0"/>
                                          </p:stCondLst>
                                        </p:cTn>
                                        <p:tgtEl>
                                          <p:spTgt spid="93"/>
                                        </p:tgtEl>
                                        <p:attrNameLst>
                                          <p:attrName>style.visibility</p:attrName>
                                        </p:attrNameLst>
                                      </p:cBhvr>
                                      <p:to>
                                        <p:strVal val="visible"/>
                                      </p:to>
                                    </p:set>
                                    <p:animEffect transition="in" filter="wipe(up)">
                                      <p:cBhvr>
                                        <p:cTn id="83"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342176"/>
            <a:ext cx="6201965" cy="707886"/>
          </a:xfrm>
          <a:prstGeom prst="rect">
            <a:avLst/>
          </a:prstGeom>
          <a:noFill/>
        </p:spPr>
        <p:txBody>
          <a:bodyPr wrap="square" rtlCol="0">
            <a:spAutoFit/>
          </a:bodyPr>
          <a:lstStyle/>
          <a:p>
            <a:pPr algn="r"/>
            <a:r>
              <a:rPr lang="en-US" altLang="zh-CN" sz="4000" dirty="0" smtClean="0">
                <a:solidFill>
                  <a:schemeClr val="bg2">
                    <a:lumMod val="25000"/>
                  </a:schemeClr>
                </a:solidFill>
                <a:latin typeface="Impact" panose="020B0806030902050204" pitchFamily="34" charset="0"/>
              </a:rPr>
              <a:t>ORGANIZATIONAL </a:t>
            </a:r>
            <a:r>
              <a:rPr lang="en-US" altLang="zh-CN" sz="4000" dirty="0" smtClean="0">
                <a:solidFill>
                  <a:srgbClr val="D70000"/>
                </a:solidFill>
                <a:latin typeface="Impact" panose="020B0806030902050204" pitchFamily="34" charset="0"/>
              </a:rPr>
              <a:t>STRUCTURE</a:t>
            </a:r>
          </a:p>
        </p:txBody>
      </p:sp>
      <p:grpSp>
        <p:nvGrpSpPr>
          <p:cNvPr id="5" name="组合 4"/>
          <p:cNvGrpSpPr/>
          <p:nvPr/>
        </p:nvGrpSpPr>
        <p:grpSpPr>
          <a:xfrm>
            <a:off x="-14514" y="255662"/>
            <a:ext cx="6156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693966" y="922113"/>
            <a:ext cx="5508000" cy="461665"/>
          </a:xfrm>
          <a:prstGeom prst="rect">
            <a:avLst/>
          </a:prstGeom>
          <a:noFill/>
        </p:spPr>
        <p:txBody>
          <a:bodyPr wrap="square" rtlCol="0">
            <a:spAutoFit/>
          </a:bodyPr>
          <a:lstStyle/>
          <a:p>
            <a:pPr algn="r"/>
            <a:r>
              <a:rPr lang="en-US" altLang="zh-CN" sz="12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lasting products of human effort. Temples and statues decay, but books survive.</a:t>
            </a:r>
          </a:p>
        </p:txBody>
      </p:sp>
      <p:grpSp>
        <p:nvGrpSpPr>
          <p:cNvPr id="35" name="组合 34"/>
          <p:cNvGrpSpPr/>
          <p:nvPr/>
        </p:nvGrpSpPr>
        <p:grpSpPr>
          <a:xfrm>
            <a:off x="1042860" y="5105608"/>
            <a:ext cx="1813566" cy="643543"/>
            <a:chOff x="1005837" y="5257618"/>
            <a:chExt cx="1813566" cy="643543"/>
          </a:xfrm>
          <a:solidFill>
            <a:srgbClr val="980210"/>
          </a:solidFill>
        </p:grpSpPr>
        <p:sp>
          <p:nvSpPr>
            <p:cNvPr id="36" name="等腰三角形 35"/>
            <p:cNvSpPr/>
            <p:nvPr/>
          </p:nvSpPr>
          <p:spPr>
            <a:xfrm rot="16200000">
              <a:off x="949323" y="5444595"/>
              <a:ext cx="513080" cy="4000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sp>
          <p:nvSpPr>
            <p:cNvPr id="37" name="等腰三角形 36"/>
            <p:cNvSpPr/>
            <p:nvPr/>
          </p:nvSpPr>
          <p:spPr>
            <a:xfrm rot="5400000" flipH="1">
              <a:off x="2323784" y="5275079"/>
              <a:ext cx="513080" cy="47815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grpSp>
      <p:grpSp>
        <p:nvGrpSpPr>
          <p:cNvPr id="38" name="组合 37"/>
          <p:cNvGrpSpPr/>
          <p:nvPr/>
        </p:nvGrpSpPr>
        <p:grpSpPr>
          <a:xfrm>
            <a:off x="997142" y="3614811"/>
            <a:ext cx="1859284" cy="590647"/>
            <a:chOff x="960119" y="3766821"/>
            <a:chExt cx="1859284" cy="590647"/>
          </a:xfrm>
          <a:solidFill>
            <a:srgbClr val="980210"/>
          </a:solidFill>
        </p:grpSpPr>
        <p:sp>
          <p:nvSpPr>
            <p:cNvPr id="39" name="等腰三角形 38"/>
            <p:cNvSpPr/>
            <p:nvPr/>
          </p:nvSpPr>
          <p:spPr>
            <a:xfrm rot="16200000">
              <a:off x="903605" y="3900902"/>
              <a:ext cx="513080" cy="40005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sp>
          <p:nvSpPr>
            <p:cNvPr id="40" name="等腰三角形 39"/>
            <p:cNvSpPr/>
            <p:nvPr/>
          </p:nvSpPr>
          <p:spPr>
            <a:xfrm rot="5400000" flipH="1">
              <a:off x="2323784" y="3784282"/>
              <a:ext cx="513080" cy="47815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grpSp>
      <p:sp>
        <p:nvSpPr>
          <p:cNvPr id="41" name="等腰三角形 40"/>
          <p:cNvSpPr/>
          <p:nvPr/>
        </p:nvSpPr>
        <p:spPr>
          <a:xfrm rot="16200000">
            <a:off x="940628" y="2258095"/>
            <a:ext cx="513080" cy="400051"/>
          </a:xfrm>
          <a:prstGeom prst="triangle">
            <a:avLst/>
          </a:prstGeom>
          <a:solidFill>
            <a:srgbClr val="980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sp>
        <p:nvSpPr>
          <p:cNvPr id="42" name="上箭头 41"/>
          <p:cNvSpPr/>
          <p:nvPr/>
        </p:nvSpPr>
        <p:spPr>
          <a:xfrm>
            <a:off x="978637" y="1408368"/>
            <a:ext cx="1854451" cy="5729423"/>
          </a:xfrm>
          <a:prstGeom prst="upArrow">
            <a:avLst>
              <a:gd name="adj1" fmla="val 56490"/>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gency FB" panose="020B0503020202020204" pitchFamily="34" charset="0"/>
            </a:endParaRPr>
          </a:p>
        </p:txBody>
      </p:sp>
      <p:grpSp>
        <p:nvGrpSpPr>
          <p:cNvPr id="43" name="组合 42"/>
          <p:cNvGrpSpPr/>
          <p:nvPr/>
        </p:nvGrpSpPr>
        <p:grpSpPr>
          <a:xfrm>
            <a:off x="1042860" y="5492612"/>
            <a:ext cx="1859283" cy="1413228"/>
            <a:chOff x="1005837" y="5644622"/>
            <a:chExt cx="1859283" cy="1413228"/>
          </a:xfrm>
          <a:solidFill>
            <a:srgbClr val="C70216"/>
          </a:solidFill>
        </p:grpSpPr>
        <p:sp>
          <p:nvSpPr>
            <p:cNvPr id="44" name="平行四边形 43"/>
            <p:cNvSpPr/>
            <p:nvPr/>
          </p:nvSpPr>
          <p:spPr>
            <a:xfrm rot="5400000">
              <a:off x="1228865" y="5421594"/>
              <a:ext cx="1413228" cy="1859283"/>
            </a:xfrm>
            <a:prstGeom prst="parallelogram">
              <a:avLst>
                <a:gd name="adj" fmla="val 484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gency FB" panose="020B0503020202020204" pitchFamily="34" charset="0"/>
              </a:endParaRPr>
            </a:p>
          </p:txBody>
        </p:sp>
        <p:sp>
          <p:nvSpPr>
            <p:cNvPr id="45" name="文本框 44"/>
            <p:cNvSpPr txBox="1"/>
            <p:nvPr/>
          </p:nvSpPr>
          <p:spPr>
            <a:xfrm rot="1260000">
              <a:off x="1330134" y="6164911"/>
              <a:ext cx="1210588" cy="400110"/>
            </a:xfrm>
            <a:prstGeom prst="rect">
              <a:avLst/>
            </a:prstGeom>
            <a:grpFill/>
          </p:spPr>
          <p:txBody>
            <a:bodyPr wrap="none" rtlCol="0">
              <a:spAutoFit/>
            </a:bodyPr>
            <a:lstStyle/>
            <a:p>
              <a:pPr algn="ctr"/>
              <a:r>
                <a:rPr lang="en-US" altLang="zh-CN" sz="2000" b="1" dirty="0" smtClean="0">
                  <a:solidFill>
                    <a:schemeClr val="bg1"/>
                  </a:solidFill>
                  <a:latin typeface="Agency FB" panose="020B0503020202020204" pitchFamily="34" charset="0"/>
                </a:rPr>
                <a:t>FACT THREE</a:t>
              </a:r>
              <a:endParaRPr lang="zh-CN" altLang="en-US" sz="2000" b="1" dirty="0">
                <a:solidFill>
                  <a:schemeClr val="bg1"/>
                </a:solidFill>
                <a:latin typeface="Agency FB" panose="020B0503020202020204" pitchFamily="34" charset="0"/>
              </a:endParaRPr>
            </a:p>
          </p:txBody>
        </p:sp>
      </p:grpSp>
      <p:grpSp>
        <p:nvGrpSpPr>
          <p:cNvPr id="46" name="组合 45"/>
          <p:cNvGrpSpPr/>
          <p:nvPr/>
        </p:nvGrpSpPr>
        <p:grpSpPr>
          <a:xfrm>
            <a:off x="997142" y="3948919"/>
            <a:ext cx="1859283" cy="1413228"/>
            <a:chOff x="960119" y="4100929"/>
            <a:chExt cx="1859283" cy="1413228"/>
          </a:xfrm>
          <a:solidFill>
            <a:srgbClr val="C70216"/>
          </a:solidFill>
        </p:grpSpPr>
        <p:sp>
          <p:nvSpPr>
            <p:cNvPr id="47" name="平行四边形 46"/>
            <p:cNvSpPr/>
            <p:nvPr/>
          </p:nvSpPr>
          <p:spPr>
            <a:xfrm rot="5400000">
              <a:off x="1183147" y="3877901"/>
              <a:ext cx="1413228" cy="1859283"/>
            </a:xfrm>
            <a:prstGeom prst="parallelogram">
              <a:avLst>
                <a:gd name="adj" fmla="val 484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gency FB" panose="020B0503020202020204" pitchFamily="34" charset="0"/>
              </a:endParaRPr>
            </a:p>
          </p:txBody>
        </p:sp>
        <p:sp>
          <p:nvSpPr>
            <p:cNvPr id="48" name="文本框 47"/>
            <p:cNvSpPr txBox="1"/>
            <p:nvPr/>
          </p:nvSpPr>
          <p:spPr>
            <a:xfrm rot="1260000">
              <a:off x="1410286" y="4628586"/>
              <a:ext cx="1050288" cy="400110"/>
            </a:xfrm>
            <a:prstGeom prst="rect">
              <a:avLst/>
            </a:prstGeom>
            <a:grpFill/>
          </p:spPr>
          <p:txBody>
            <a:bodyPr wrap="none" rtlCol="0">
              <a:spAutoFit/>
            </a:bodyPr>
            <a:lstStyle/>
            <a:p>
              <a:pPr algn="ctr"/>
              <a:r>
                <a:rPr lang="en-US" altLang="zh-CN" sz="2000" b="1" dirty="0" smtClean="0">
                  <a:solidFill>
                    <a:schemeClr val="bg1"/>
                  </a:solidFill>
                  <a:latin typeface="Agency FB" panose="020B0503020202020204" pitchFamily="34" charset="0"/>
                </a:rPr>
                <a:t>FACT TWO</a:t>
              </a:r>
              <a:endParaRPr lang="zh-CN" altLang="en-US" sz="2000" b="1" dirty="0">
                <a:solidFill>
                  <a:schemeClr val="bg1"/>
                </a:solidFill>
                <a:latin typeface="Agency FB" panose="020B0503020202020204" pitchFamily="34" charset="0"/>
              </a:endParaRPr>
            </a:p>
          </p:txBody>
        </p:sp>
      </p:grpSp>
      <p:grpSp>
        <p:nvGrpSpPr>
          <p:cNvPr id="49" name="组合 48"/>
          <p:cNvGrpSpPr/>
          <p:nvPr/>
        </p:nvGrpSpPr>
        <p:grpSpPr>
          <a:xfrm>
            <a:off x="997142" y="2458122"/>
            <a:ext cx="1859283" cy="1413228"/>
            <a:chOff x="960119" y="2610132"/>
            <a:chExt cx="1859283" cy="1413228"/>
          </a:xfrm>
          <a:solidFill>
            <a:srgbClr val="C70216"/>
          </a:solidFill>
        </p:grpSpPr>
        <p:sp>
          <p:nvSpPr>
            <p:cNvPr id="50" name="平行四边形 49"/>
            <p:cNvSpPr/>
            <p:nvPr/>
          </p:nvSpPr>
          <p:spPr>
            <a:xfrm rot="5400000">
              <a:off x="1183147" y="2387104"/>
              <a:ext cx="1413228" cy="1859283"/>
            </a:xfrm>
            <a:prstGeom prst="parallelogram">
              <a:avLst>
                <a:gd name="adj" fmla="val 4849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Agency FB" panose="020B0503020202020204" pitchFamily="34" charset="0"/>
              </a:endParaRPr>
            </a:p>
          </p:txBody>
        </p:sp>
        <p:sp>
          <p:nvSpPr>
            <p:cNvPr id="51" name="文本框 50"/>
            <p:cNvSpPr txBox="1"/>
            <p:nvPr/>
          </p:nvSpPr>
          <p:spPr>
            <a:xfrm rot="1260000">
              <a:off x="1427918" y="3092261"/>
              <a:ext cx="1015021" cy="400110"/>
            </a:xfrm>
            <a:prstGeom prst="rect">
              <a:avLst/>
            </a:prstGeom>
            <a:grpFill/>
          </p:spPr>
          <p:txBody>
            <a:bodyPr wrap="none" rtlCol="0">
              <a:spAutoFit/>
            </a:bodyPr>
            <a:lstStyle/>
            <a:p>
              <a:pPr algn="ctr"/>
              <a:r>
                <a:rPr lang="en-US" altLang="zh-CN" sz="2000" b="1" dirty="0" smtClean="0">
                  <a:solidFill>
                    <a:schemeClr val="bg1"/>
                  </a:solidFill>
                  <a:latin typeface="Agency FB" panose="020B0503020202020204" pitchFamily="34" charset="0"/>
                </a:rPr>
                <a:t>FACT ONE</a:t>
              </a:r>
              <a:endParaRPr lang="zh-CN" altLang="en-US" sz="2000" b="1" dirty="0">
                <a:solidFill>
                  <a:schemeClr val="bg1"/>
                </a:solidFill>
                <a:latin typeface="Agency FB" panose="020B0503020202020204" pitchFamily="34" charset="0"/>
              </a:endParaRPr>
            </a:p>
          </p:txBody>
        </p:sp>
      </p:grpSp>
      <p:sp>
        <p:nvSpPr>
          <p:cNvPr id="52" name="文本框 51"/>
          <p:cNvSpPr txBox="1"/>
          <p:nvPr/>
        </p:nvSpPr>
        <p:spPr>
          <a:xfrm>
            <a:off x="3618690" y="1744143"/>
            <a:ext cx="2799164" cy="609398"/>
          </a:xfrm>
          <a:prstGeom prst="rect">
            <a:avLst/>
          </a:prstGeom>
          <a:noFill/>
        </p:spPr>
        <p:txBody>
          <a:bodyPr wrap="none" rtlCol="0">
            <a:spAutoFit/>
          </a:bodyPr>
          <a:lstStyle/>
          <a:p>
            <a:pPr>
              <a:lnSpc>
                <a:spcPct val="70000"/>
              </a:lnSpc>
            </a:pPr>
            <a:r>
              <a:rPr lang="en-US" altLang="zh-CN" sz="2400" b="1" dirty="0" smtClean="0">
                <a:latin typeface="Agency FB" panose="020B0503020202020204" pitchFamily="34" charset="0"/>
              </a:rPr>
              <a:t>SEO ANALYSIS</a:t>
            </a:r>
          </a:p>
          <a:p>
            <a:pPr>
              <a:lnSpc>
                <a:spcPct val="70000"/>
              </a:lnSpc>
            </a:pPr>
            <a:r>
              <a:rPr lang="en-US" altLang="zh-CN" sz="2400" b="1" dirty="0" smtClean="0">
                <a:latin typeface="Agency FB" panose="020B0503020202020204" pitchFamily="34" charset="0"/>
              </a:rPr>
              <a:t>HEADING FOR THIS TEXTS</a:t>
            </a:r>
            <a:endParaRPr lang="zh-CN" altLang="en-US" sz="2400" b="1" dirty="0">
              <a:latin typeface="Agency FB" panose="020B0503020202020204" pitchFamily="34" charset="0"/>
            </a:endParaRPr>
          </a:p>
        </p:txBody>
      </p:sp>
      <p:sp>
        <p:nvSpPr>
          <p:cNvPr id="53" name="矩形 52"/>
          <p:cNvSpPr/>
          <p:nvPr/>
        </p:nvSpPr>
        <p:spPr>
          <a:xfrm>
            <a:off x="3618689" y="2397003"/>
            <a:ext cx="7922435" cy="674031"/>
          </a:xfrm>
          <a:prstGeom prst="rect">
            <a:avLst/>
          </a:prstGeom>
        </p:spPr>
        <p:txBody>
          <a:bodyPr wrap="square">
            <a:spAutoFit/>
          </a:bodyPr>
          <a:lstStyle/>
          <a:p>
            <a:pPr>
              <a:lnSpc>
                <a:spcPct val="90000"/>
              </a:lnSpc>
            </a:pPr>
            <a:r>
              <a:rPr lang="en-US" altLang="zh-CN" sz="1400" dirty="0">
                <a:solidFill>
                  <a:schemeClr val="tx1">
                    <a:lumMod val="85000"/>
                    <a:lumOff val="15000"/>
                  </a:schemeClr>
                </a:solidFill>
                <a:latin typeface="Agency FB" panose="020B0503020202020204" pitchFamily="34" charset="0"/>
              </a:rPr>
              <a:t>But all sunshine without shade, all pleasure without pain, is not life at all</a:t>
            </a:r>
            <a:r>
              <a:rPr lang="en-US" altLang="zh-CN" sz="1400" dirty="0" smtClean="0">
                <a:solidFill>
                  <a:schemeClr val="tx1">
                    <a:lumMod val="85000"/>
                    <a:lumOff val="15000"/>
                  </a:schemeClr>
                </a:solidFill>
                <a:latin typeface="Agency FB" panose="020B0503020202020204" pitchFamily="34" charset="0"/>
              </a:rPr>
              <a:t>. Take </a:t>
            </a:r>
            <a:r>
              <a:rPr lang="en-US" altLang="zh-CN" sz="1400" dirty="0">
                <a:solidFill>
                  <a:schemeClr val="tx1">
                    <a:lumMod val="85000"/>
                    <a:lumOff val="15000"/>
                  </a:schemeClr>
                </a:solidFill>
                <a:latin typeface="Agency FB" panose="020B0503020202020204" pitchFamily="34" charset="0"/>
              </a:rPr>
              <a:t>the lot of the happiest - it is a tangled yarn</a:t>
            </a:r>
            <a:r>
              <a:rPr lang="en-US" altLang="zh-CN" sz="1400" dirty="0" smtClean="0">
                <a:solidFill>
                  <a:schemeClr val="tx1">
                    <a:lumMod val="85000"/>
                    <a:lumOff val="15000"/>
                  </a:schemeClr>
                </a:solidFill>
                <a:latin typeface="Agency FB" panose="020B0503020202020204" pitchFamily="34" charset="0"/>
              </a:rPr>
              <a:t>. Bereavements </a:t>
            </a:r>
            <a:r>
              <a:rPr lang="en-US" altLang="zh-CN" sz="1400" dirty="0">
                <a:solidFill>
                  <a:schemeClr val="tx1">
                    <a:lumMod val="85000"/>
                    <a:lumOff val="15000"/>
                  </a:schemeClr>
                </a:solidFill>
                <a:latin typeface="Agency FB" panose="020B0503020202020204" pitchFamily="34" charset="0"/>
              </a:rPr>
              <a:t>and blessings</a:t>
            </a:r>
            <a:r>
              <a:rPr lang="en-US" altLang="zh-CN" sz="1400" dirty="0" smtClean="0">
                <a:solidFill>
                  <a:schemeClr val="tx1">
                    <a:lumMod val="85000"/>
                    <a:lumOff val="15000"/>
                  </a:schemeClr>
                </a:solidFill>
                <a:latin typeface="Agency FB" panose="020B0503020202020204" pitchFamily="34" charset="0"/>
              </a:rPr>
              <a:t>, one </a:t>
            </a:r>
            <a:r>
              <a:rPr lang="en-US" altLang="zh-CN" sz="1400" dirty="0">
                <a:solidFill>
                  <a:schemeClr val="tx1">
                    <a:lumMod val="85000"/>
                    <a:lumOff val="15000"/>
                  </a:schemeClr>
                </a:solidFill>
                <a:latin typeface="Agency FB" panose="020B0503020202020204" pitchFamily="34" charset="0"/>
              </a:rPr>
              <a:t>following another, make us sad and blessed by turns</a:t>
            </a:r>
            <a:r>
              <a:rPr lang="en-US" altLang="zh-CN" sz="1400" dirty="0" smtClean="0">
                <a:solidFill>
                  <a:schemeClr val="tx1">
                    <a:lumMod val="85000"/>
                    <a:lumOff val="15000"/>
                  </a:schemeClr>
                </a:solidFill>
                <a:latin typeface="Agency FB" panose="020B0503020202020204" pitchFamily="34" charset="0"/>
              </a:rPr>
              <a:t>. pleasure without pain, is not life at all. Take the lot of the happiest - it is a tangled yarn. Bereavements and blessings, one following another, make us following another, make us sad and blessed by </a:t>
            </a:r>
            <a:endParaRPr lang="zh-CN" altLang="en-US" sz="1400" dirty="0">
              <a:solidFill>
                <a:schemeClr val="tx1">
                  <a:lumMod val="85000"/>
                  <a:lumOff val="15000"/>
                </a:schemeClr>
              </a:solidFill>
              <a:latin typeface="Agency FB" panose="020B0503020202020204" pitchFamily="34" charset="0"/>
            </a:endParaRPr>
          </a:p>
        </p:txBody>
      </p:sp>
      <p:cxnSp>
        <p:nvCxnSpPr>
          <p:cNvPr id="54" name="直接连接符 53"/>
          <p:cNvCxnSpPr/>
          <p:nvPr/>
        </p:nvCxnSpPr>
        <p:spPr>
          <a:xfrm>
            <a:off x="3729760" y="2383148"/>
            <a:ext cx="3186545" cy="0"/>
          </a:xfrm>
          <a:prstGeom prst="line">
            <a:avLst/>
          </a:prstGeom>
          <a:ln w="22225">
            <a:solidFill>
              <a:srgbClr val="C70216"/>
            </a:solidFill>
          </a:ln>
        </p:spPr>
        <p:style>
          <a:lnRef idx="1">
            <a:schemeClr val="accent1"/>
          </a:lnRef>
          <a:fillRef idx="0">
            <a:schemeClr val="accent1"/>
          </a:fillRef>
          <a:effectRef idx="0">
            <a:schemeClr val="accent1"/>
          </a:effectRef>
          <a:fontRef idx="minor">
            <a:schemeClr val="tx1"/>
          </a:fontRef>
        </p:style>
      </p:cxnSp>
      <p:sp>
        <p:nvSpPr>
          <p:cNvPr id="55" name="Freeform 337"/>
          <p:cNvSpPr>
            <a:spLocks noEditPoints="1"/>
          </p:cNvSpPr>
          <p:nvPr/>
        </p:nvSpPr>
        <p:spPr bwMode="auto">
          <a:xfrm>
            <a:off x="3822284" y="3581591"/>
            <a:ext cx="421632" cy="436539"/>
          </a:xfrm>
          <a:custGeom>
            <a:avLst/>
            <a:gdLst>
              <a:gd name="T0" fmla="*/ 35 w 89"/>
              <a:gd name="T1" fmla="*/ 11 h 92"/>
              <a:gd name="T2" fmla="*/ 56 w 89"/>
              <a:gd name="T3" fmla="*/ 11 h 92"/>
              <a:gd name="T4" fmla="*/ 70 w 89"/>
              <a:gd name="T5" fmla="*/ 10 h 92"/>
              <a:gd name="T6" fmla="*/ 70 w 89"/>
              <a:gd name="T7" fmla="*/ 27 h 92"/>
              <a:gd name="T8" fmla="*/ 70 w 89"/>
              <a:gd name="T9" fmla="*/ 10 h 92"/>
              <a:gd name="T10" fmla="*/ 30 w 89"/>
              <a:gd name="T11" fmla="*/ 55 h 92"/>
              <a:gd name="T12" fmla="*/ 32 w 89"/>
              <a:gd name="T13" fmla="*/ 85 h 92"/>
              <a:gd name="T14" fmla="*/ 22 w 89"/>
              <a:gd name="T15" fmla="*/ 59 h 92"/>
              <a:gd name="T16" fmla="*/ 17 w 89"/>
              <a:gd name="T17" fmla="*/ 85 h 92"/>
              <a:gd name="T18" fmla="*/ 11 w 89"/>
              <a:gd name="T19" fmla="*/ 55 h 92"/>
              <a:gd name="T20" fmla="*/ 4 w 89"/>
              <a:gd name="T21" fmla="*/ 53 h 92"/>
              <a:gd name="T22" fmla="*/ 10 w 89"/>
              <a:gd name="T23" fmla="*/ 28 h 92"/>
              <a:gd name="T24" fmla="*/ 21 w 89"/>
              <a:gd name="T25" fmla="*/ 35 h 92"/>
              <a:gd name="T26" fmla="*/ 31 w 89"/>
              <a:gd name="T27" fmla="*/ 28 h 92"/>
              <a:gd name="T28" fmla="*/ 44 w 89"/>
              <a:gd name="T29" fmla="*/ 24 h 92"/>
              <a:gd name="T30" fmla="*/ 44 w 89"/>
              <a:gd name="T31" fmla="*/ 27 h 92"/>
              <a:gd name="T32" fmla="*/ 45 w 89"/>
              <a:gd name="T33" fmla="*/ 48 h 92"/>
              <a:gd name="T34" fmla="*/ 45 w 89"/>
              <a:gd name="T35" fmla="*/ 48 h 92"/>
              <a:gd name="T36" fmla="*/ 45 w 89"/>
              <a:gd name="T37" fmla="*/ 48 h 92"/>
              <a:gd name="T38" fmla="*/ 47 w 89"/>
              <a:gd name="T39" fmla="*/ 27 h 92"/>
              <a:gd name="T40" fmla="*/ 47 w 89"/>
              <a:gd name="T41" fmla="*/ 24 h 92"/>
              <a:gd name="T42" fmla="*/ 59 w 89"/>
              <a:gd name="T43" fmla="*/ 28 h 92"/>
              <a:gd name="T44" fmla="*/ 70 w 89"/>
              <a:gd name="T45" fmla="*/ 35 h 92"/>
              <a:gd name="T46" fmla="*/ 80 w 89"/>
              <a:gd name="T47" fmla="*/ 28 h 92"/>
              <a:gd name="T48" fmla="*/ 85 w 89"/>
              <a:gd name="T49" fmla="*/ 51 h 92"/>
              <a:gd name="T50" fmla="*/ 79 w 89"/>
              <a:gd name="T51" fmla="*/ 55 h 92"/>
              <a:gd name="T52" fmla="*/ 80 w 89"/>
              <a:gd name="T53" fmla="*/ 85 h 92"/>
              <a:gd name="T54" fmla="*/ 71 w 89"/>
              <a:gd name="T55" fmla="*/ 59 h 92"/>
              <a:gd name="T56" fmla="*/ 66 w 89"/>
              <a:gd name="T57" fmla="*/ 85 h 92"/>
              <a:gd name="T58" fmla="*/ 60 w 89"/>
              <a:gd name="T59" fmla="*/ 55 h 92"/>
              <a:gd name="T60" fmla="*/ 57 w 89"/>
              <a:gd name="T61" fmla="*/ 55 h 92"/>
              <a:gd name="T62" fmla="*/ 49 w 89"/>
              <a:gd name="T63" fmla="*/ 92 h 92"/>
              <a:gd name="T64" fmla="*/ 43 w 89"/>
              <a:gd name="T65" fmla="*/ 61 h 92"/>
              <a:gd name="T66" fmla="*/ 32 w 89"/>
              <a:gd name="T67" fmla="*/ 92 h 92"/>
              <a:gd name="T68" fmla="*/ 30 w 89"/>
              <a:gd name="T69" fmla="*/ 52 h 92"/>
              <a:gd name="T70" fmla="*/ 13 w 89"/>
              <a:gd name="T71" fmla="*/ 18 h 92"/>
              <a:gd name="T72" fmla="*/ 29 w 89"/>
              <a:gd name="T73" fmla="*/ 1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 h="92">
                <a:moveTo>
                  <a:pt x="45" y="0"/>
                </a:moveTo>
                <a:cubicBezTo>
                  <a:pt x="40" y="0"/>
                  <a:pt x="35" y="5"/>
                  <a:pt x="35" y="11"/>
                </a:cubicBezTo>
                <a:cubicBezTo>
                  <a:pt x="35" y="16"/>
                  <a:pt x="40" y="21"/>
                  <a:pt x="45" y="21"/>
                </a:cubicBezTo>
                <a:cubicBezTo>
                  <a:pt x="51" y="21"/>
                  <a:pt x="56" y="16"/>
                  <a:pt x="56" y="11"/>
                </a:cubicBezTo>
                <a:cubicBezTo>
                  <a:pt x="56" y="5"/>
                  <a:pt x="51" y="0"/>
                  <a:pt x="45" y="0"/>
                </a:cubicBezTo>
                <a:close/>
                <a:moveTo>
                  <a:pt x="70" y="10"/>
                </a:moveTo>
                <a:cubicBezTo>
                  <a:pt x="65" y="10"/>
                  <a:pt x="61" y="14"/>
                  <a:pt x="61" y="18"/>
                </a:cubicBezTo>
                <a:cubicBezTo>
                  <a:pt x="61" y="23"/>
                  <a:pt x="65" y="27"/>
                  <a:pt x="70" y="27"/>
                </a:cubicBezTo>
                <a:cubicBezTo>
                  <a:pt x="74" y="27"/>
                  <a:pt x="78" y="23"/>
                  <a:pt x="78" y="18"/>
                </a:cubicBezTo>
                <a:cubicBezTo>
                  <a:pt x="78" y="14"/>
                  <a:pt x="74" y="10"/>
                  <a:pt x="70" y="10"/>
                </a:cubicBezTo>
                <a:close/>
                <a:moveTo>
                  <a:pt x="30" y="52"/>
                </a:moveTo>
                <a:cubicBezTo>
                  <a:pt x="30" y="55"/>
                  <a:pt x="30" y="55"/>
                  <a:pt x="30" y="55"/>
                </a:cubicBezTo>
                <a:cubicBezTo>
                  <a:pt x="30" y="55"/>
                  <a:pt x="30" y="55"/>
                  <a:pt x="30" y="55"/>
                </a:cubicBezTo>
                <a:cubicBezTo>
                  <a:pt x="32" y="85"/>
                  <a:pt x="32" y="85"/>
                  <a:pt x="32" y="85"/>
                </a:cubicBezTo>
                <a:cubicBezTo>
                  <a:pt x="24" y="85"/>
                  <a:pt x="24" y="85"/>
                  <a:pt x="24" y="85"/>
                </a:cubicBezTo>
                <a:cubicBezTo>
                  <a:pt x="22" y="59"/>
                  <a:pt x="22" y="59"/>
                  <a:pt x="22" y="59"/>
                </a:cubicBezTo>
                <a:cubicBezTo>
                  <a:pt x="19" y="59"/>
                  <a:pt x="19" y="59"/>
                  <a:pt x="19" y="59"/>
                </a:cubicBezTo>
                <a:cubicBezTo>
                  <a:pt x="17" y="85"/>
                  <a:pt x="17" y="85"/>
                  <a:pt x="17" y="85"/>
                </a:cubicBezTo>
                <a:cubicBezTo>
                  <a:pt x="10" y="85"/>
                  <a:pt x="10" y="85"/>
                  <a:pt x="10" y="85"/>
                </a:cubicBezTo>
                <a:cubicBezTo>
                  <a:pt x="11" y="55"/>
                  <a:pt x="11" y="55"/>
                  <a:pt x="11" y="55"/>
                </a:cubicBezTo>
                <a:cubicBezTo>
                  <a:pt x="10" y="43"/>
                  <a:pt x="10" y="43"/>
                  <a:pt x="10" y="43"/>
                </a:cubicBezTo>
                <a:cubicBezTo>
                  <a:pt x="4" y="53"/>
                  <a:pt x="4" y="53"/>
                  <a:pt x="4" y="53"/>
                </a:cubicBezTo>
                <a:cubicBezTo>
                  <a:pt x="0" y="50"/>
                  <a:pt x="0" y="50"/>
                  <a:pt x="0" y="50"/>
                </a:cubicBezTo>
                <a:cubicBezTo>
                  <a:pt x="10" y="28"/>
                  <a:pt x="10" y="28"/>
                  <a:pt x="10" y="28"/>
                </a:cubicBezTo>
                <a:cubicBezTo>
                  <a:pt x="16" y="28"/>
                  <a:pt x="16" y="28"/>
                  <a:pt x="16" y="28"/>
                </a:cubicBezTo>
                <a:cubicBezTo>
                  <a:pt x="21" y="35"/>
                  <a:pt x="21" y="35"/>
                  <a:pt x="21" y="35"/>
                </a:cubicBezTo>
                <a:cubicBezTo>
                  <a:pt x="26" y="28"/>
                  <a:pt x="26" y="28"/>
                  <a:pt x="26" y="28"/>
                </a:cubicBezTo>
                <a:cubicBezTo>
                  <a:pt x="31" y="28"/>
                  <a:pt x="31" y="28"/>
                  <a:pt x="31" y="28"/>
                </a:cubicBezTo>
                <a:cubicBezTo>
                  <a:pt x="33" y="24"/>
                  <a:pt x="33" y="24"/>
                  <a:pt x="33" y="24"/>
                </a:cubicBezTo>
                <a:cubicBezTo>
                  <a:pt x="44" y="24"/>
                  <a:pt x="44" y="24"/>
                  <a:pt x="44" y="24"/>
                </a:cubicBezTo>
                <a:cubicBezTo>
                  <a:pt x="43" y="25"/>
                  <a:pt x="43" y="25"/>
                  <a:pt x="43" y="25"/>
                </a:cubicBezTo>
                <a:cubicBezTo>
                  <a:pt x="44" y="27"/>
                  <a:pt x="44" y="27"/>
                  <a:pt x="44" y="27"/>
                </a:cubicBezTo>
                <a:cubicBezTo>
                  <a:pt x="41" y="44"/>
                  <a:pt x="41" y="44"/>
                  <a:pt x="41" y="44"/>
                </a:cubicBezTo>
                <a:cubicBezTo>
                  <a:pt x="45" y="48"/>
                  <a:pt x="45" y="48"/>
                  <a:pt x="45" y="48"/>
                </a:cubicBezTo>
                <a:cubicBezTo>
                  <a:pt x="45" y="48"/>
                  <a:pt x="45" y="48"/>
                  <a:pt x="45" y="48"/>
                </a:cubicBezTo>
                <a:cubicBezTo>
                  <a:pt x="45" y="48"/>
                  <a:pt x="45" y="48"/>
                  <a:pt x="45" y="48"/>
                </a:cubicBezTo>
                <a:cubicBezTo>
                  <a:pt x="45" y="48"/>
                  <a:pt x="45" y="48"/>
                  <a:pt x="45" y="48"/>
                </a:cubicBezTo>
                <a:cubicBezTo>
                  <a:pt x="45" y="48"/>
                  <a:pt x="45" y="48"/>
                  <a:pt x="45" y="48"/>
                </a:cubicBezTo>
                <a:cubicBezTo>
                  <a:pt x="49" y="44"/>
                  <a:pt x="49" y="44"/>
                  <a:pt x="49" y="44"/>
                </a:cubicBezTo>
                <a:cubicBezTo>
                  <a:pt x="47" y="27"/>
                  <a:pt x="47" y="27"/>
                  <a:pt x="47" y="27"/>
                </a:cubicBezTo>
                <a:cubicBezTo>
                  <a:pt x="48" y="25"/>
                  <a:pt x="48" y="25"/>
                  <a:pt x="48" y="25"/>
                </a:cubicBezTo>
                <a:cubicBezTo>
                  <a:pt x="47" y="24"/>
                  <a:pt x="47" y="24"/>
                  <a:pt x="47" y="24"/>
                </a:cubicBezTo>
                <a:cubicBezTo>
                  <a:pt x="58" y="24"/>
                  <a:pt x="58" y="24"/>
                  <a:pt x="58" y="24"/>
                </a:cubicBezTo>
                <a:cubicBezTo>
                  <a:pt x="59" y="28"/>
                  <a:pt x="59" y="28"/>
                  <a:pt x="59" y="28"/>
                </a:cubicBezTo>
                <a:cubicBezTo>
                  <a:pt x="64" y="28"/>
                  <a:pt x="64" y="28"/>
                  <a:pt x="64" y="28"/>
                </a:cubicBezTo>
                <a:cubicBezTo>
                  <a:pt x="70" y="35"/>
                  <a:pt x="70" y="35"/>
                  <a:pt x="70" y="35"/>
                </a:cubicBezTo>
                <a:cubicBezTo>
                  <a:pt x="75" y="28"/>
                  <a:pt x="75" y="28"/>
                  <a:pt x="75" y="28"/>
                </a:cubicBezTo>
                <a:cubicBezTo>
                  <a:pt x="80" y="28"/>
                  <a:pt x="80" y="28"/>
                  <a:pt x="80" y="28"/>
                </a:cubicBezTo>
                <a:cubicBezTo>
                  <a:pt x="89" y="48"/>
                  <a:pt x="89" y="48"/>
                  <a:pt x="89" y="48"/>
                </a:cubicBezTo>
                <a:cubicBezTo>
                  <a:pt x="85" y="51"/>
                  <a:pt x="85" y="51"/>
                  <a:pt x="85" y="51"/>
                </a:cubicBezTo>
                <a:cubicBezTo>
                  <a:pt x="79" y="41"/>
                  <a:pt x="79" y="41"/>
                  <a:pt x="79" y="41"/>
                </a:cubicBezTo>
                <a:cubicBezTo>
                  <a:pt x="79" y="55"/>
                  <a:pt x="79" y="55"/>
                  <a:pt x="79" y="55"/>
                </a:cubicBezTo>
                <a:cubicBezTo>
                  <a:pt x="79" y="55"/>
                  <a:pt x="79" y="55"/>
                  <a:pt x="79" y="55"/>
                </a:cubicBezTo>
                <a:cubicBezTo>
                  <a:pt x="80" y="85"/>
                  <a:pt x="80" y="85"/>
                  <a:pt x="80" y="85"/>
                </a:cubicBezTo>
                <a:cubicBezTo>
                  <a:pt x="72" y="85"/>
                  <a:pt x="72" y="85"/>
                  <a:pt x="72" y="85"/>
                </a:cubicBezTo>
                <a:cubicBezTo>
                  <a:pt x="71" y="59"/>
                  <a:pt x="71" y="59"/>
                  <a:pt x="71" y="59"/>
                </a:cubicBezTo>
                <a:cubicBezTo>
                  <a:pt x="68" y="59"/>
                  <a:pt x="68" y="59"/>
                  <a:pt x="68" y="59"/>
                </a:cubicBezTo>
                <a:cubicBezTo>
                  <a:pt x="66" y="85"/>
                  <a:pt x="66" y="85"/>
                  <a:pt x="66" y="85"/>
                </a:cubicBezTo>
                <a:cubicBezTo>
                  <a:pt x="59" y="85"/>
                  <a:pt x="59" y="85"/>
                  <a:pt x="59" y="85"/>
                </a:cubicBezTo>
                <a:cubicBezTo>
                  <a:pt x="60" y="55"/>
                  <a:pt x="60" y="55"/>
                  <a:pt x="60" y="55"/>
                </a:cubicBezTo>
                <a:cubicBezTo>
                  <a:pt x="60" y="53"/>
                  <a:pt x="60" y="53"/>
                  <a:pt x="60" y="53"/>
                </a:cubicBezTo>
                <a:cubicBezTo>
                  <a:pt x="57" y="55"/>
                  <a:pt x="57" y="55"/>
                  <a:pt x="57" y="55"/>
                </a:cubicBezTo>
                <a:cubicBezTo>
                  <a:pt x="58" y="92"/>
                  <a:pt x="58" y="92"/>
                  <a:pt x="58" y="92"/>
                </a:cubicBezTo>
                <a:cubicBezTo>
                  <a:pt x="49" y="92"/>
                  <a:pt x="49" y="92"/>
                  <a:pt x="49" y="92"/>
                </a:cubicBezTo>
                <a:cubicBezTo>
                  <a:pt x="47" y="61"/>
                  <a:pt x="47" y="61"/>
                  <a:pt x="47" y="61"/>
                </a:cubicBezTo>
                <a:cubicBezTo>
                  <a:pt x="43" y="61"/>
                  <a:pt x="43" y="61"/>
                  <a:pt x="43" y="61"/>
                </a:cubicBezTo>
                <a:cubicBezTo>
                  <a:pt x="42" y="92"/>
                  <a:pt x="42" y="92"/>
                  <a:pt x="42" y="92"/>
                </a:cubicBezTo>
                <a:cubicBezTo>
                  <a:pt x="32" y="92"/>
                  <a:pt x="32" y="92"/>
                  <a:pt x="32" y="92"/>
                </a:cubicBezTo>
                <a:cubicBezTo>
                  <a:pt x="34" y="55"/>
                  <a:pt x="34" y="55"/>
                  <a:pt x="34" y="55"/>
                </a:cubicBezTo>
                <a:cubicBezTo>
                  <a:pt x="30" y="52"/>
                  <a:pt x="30" y="52"/>
                  <a:pt x="30" y="52"/>
                </a:cubicBezTo>
                <a:close/>
                <a:moveTo>
                  <a:pt x="21" y="10"/>
                </a:moveTo>
                <a:cubicBezTo>
                  <a:pt x="16" y="10"/>
                  <a:pt x="13" y="14"/>
                  <a:pt x="13" y="18"/>
                </a:cubicBezTo>
                <a:cubicBezTo>
                  <a:pt x="13" y="23"/>
                  <a:pt x="16" y="27"/>
                  <a:pt x="21" y="27"/>
                </a:cubicBezTo>
                <a:cubicBezTo>
                  <a:pt x="25" y="27"/>
                  <a:pt x="29" y="23"/>
                  <a:pt x="29" y="18"/>
                </a:cubicBezTo>
                <a:cubicBezTo>
                  <a:pt x="29" y="14"/>
                  <a:pt x="25" y="10"/>
                  <a:pt x="21" y="10"/>
                </a:cubicBezTo>
                <a:close/>
              </a:path>
            </a:pathLst>
          </a:custGeom>
          <a:solidFill>
            <a:srgbClr val="C70216"/>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lumMod val="95000"/>
                </a:schemeClr>
              </a:solidFill>
              <a:latin typeface="Agency FB" panose="020B0503020202020204" pitchFamily="34" charset="0"/>
            </a:endParaRPr>
          </a:p>
        </p:txBody>
      </p:sp>
      <p:sp>
        <p:nvSpPr>
          <p:cNvPr id="56" name="Freeform 284"/>
          <p:cNvSpPr>
            <a:spLocks noEditPoints="1"/>
          </p:cNvSpPr>
          <p:nvPr/>
        </p:nvSpPr>
        <p:spPr bwMode="auto">
          <a:xfrm>
            <a:off x="3822284" y="4675883"/>
            <a:ext cx="457833" cy="424239"/>
          </a:xfrm>
          <a:custGeom>
            <a:avLst/>
            <a:gdLst>
              <a:gd name="T0" fmla="*/ 8 w 97"/>
              <a:gd name="T1" fmla="*/ 10 h 91"/>
              <a:gd name="T2" fmla="*/ 28 w 97"/>
              <a:gd name="T3" fmla="*/ 10 h 91"/>
              <a:gd name="T4" fmla="*/ 41 w 97"/>
              <a:gd name="T5" fmla="*/ 45 h 91"/>
              <a:gd name="T6" fmla="*/ 51 w 97"/>
              <a:gd name="T7" fmla="*/ 41 h 91"/>
              <a:gd name="T8" fmla="*/ 59 w 97"/>
              <a:gd name="T9" fmla="*/ 46 h 91"/>
              <a:gd name="T10" fmla="*/ 66 w 97"/>
              <a:gd name="T11" fmla="*/ 27 h 91"/>
              <a:gd name="T12" fmla="*/ 73 w 97"/>
              <a:gd name="T13" fmla="*/ 34 h 91"/>
              <a:gd name="T14" fmla="*/ 83 w 97"/>
              <a:gd name="T15" fmla="*/ 23 h 91"/>
              <a:gd name="T16" fmla="*/ 73 w 97"/>
              <a:gd name="T17" fmla="*/ 40 h 91"/>
              <a:gd name="T18" fmla="*/ 67 w 97"/>
              <a:gd name="T19" fmla="*/ 33 h 91"/>
              <a:gd name="T20" fmla="*/ 61 w 97"/>
              <a:gd name="T21" fmla="*/ 51 h 91"/>
              <a:gd name="T22" fmla="*/ 51 w 97"/>
              <a:gd name="T23" fmla="*/ 45 h 91"/>
              <a:gd name="T24" fmla="*/ 41 w 97"/>
              <a:gd name="T25" fmla="*/ 45 h 91"/>
              <a:gd name="T26" fmla="*/ 74 w 97"/>
              <a:gd name="T27" fmla="*/ 86 h 91"/>
              <a:gd name="T28" fmla="*/ 43 w 97"/>
              <a:gd name="T29" fmla="*/ 91 h 91"/>
              <a:gd name="T30" fmla="*/ 63 w 97"/>
              <a:gd name="T31" fmla="*/ 68 h 91"/>
              <a:gd name="T32" fmla="*/ 97 w 97"/>
              <a:gd name="T33" fmla="*/ 68 h 91"/>
              <a:gd name="T34" fmla="*/ 97 w 97"/>
              <a:gd name="T35" fmla="*/ 6 h 91"/>
              <a:gd name="T36" fmla="*/ 93 w 97"/>
              <a:gd name="T37" fmla="*/ 3 h 91"/>
              <a:gd name="T38" fmla="*/ 34 w 97"/>
              <a:gd name="T39" fmla="*/ 9 h 91"/>
              <a:gd name="T40" fmla="*/ 90 w 97"/>
              <a:gd name="T41" fmla="*/ 61 h 91"/>
              <a:gd name="T42" fmla="*/ 36 w 97"/>
              <a:gd name="T43" fmla="*/ 68 h 91"/>
              <a:gd name="T44" fmla="*/ 54 w 97"/>
              <a:gd name="T45" fmla="*/ 84 h 91"/>
              <a:gd name="T46" fmla="*/ 63 w 97"/>
              <a:gd name="T47" fmla="*/ 68 h 91"/>
              <a:gd name="T48" fmla="*/ 7 w 97"/>
              <a:gd name="T49" fmla="*/ 55 h 91"/>
              <a:gd name="T50" fmla="*/ 14 w 97"/>
              <a:gd name="T51" fmla="*/ 91 h 91"/>
              <a:gd name="T52" fmla="*/ 20 w 97"/>
              <a:gd name="T53" fmla="*/ 60 h 91"/>
              <a:gd name="T54" fmla="*/ 31 w 97"/>
              <a:gd name="T55" fmla="*/ 91 h 91"/>
              <a:gd name="T56" fmla="*/ 28 w 97"/>
              <a:gd name="T57" fmla="*/ 33 h 91"/>
              <a:gd name="T58" fmla="*/ 55 w 97"/>
              <a:gd name="T59" fmla="*/ 24 h 91"/>
              <a:gd name="T60" fmla="*/ 20 w 97"/>
              <a:gd name="T61" fmla="*/ 23 h 91"/>
              <a:gd name="T62" fmla="*/ 19 w 97"/>
              <a:gd name="T63" fmla="*/ 27 h 91"/>
              <a:gd name="T64" fmla="*/ 18 w 97"/>
              <a:gd name="T65" fmla="*/ 47 h 91"/>
              <a:gd name="T66" fmla="*/ 18 w 97"/>
              <a:gd name="T67" fmla="*/ 47 h 91"/>
              <a:gd name="T68" fmla="*/ 18 w 97"/>
              <a:gd name="T69" fmla="*/ 47 h 91"/>
              <a:gd name="T70" fmla="*/ 16 w 97"/>
              <a:gd name="T71" fmla="*/ 27 h 91"/>
              <a:gd name="T72" fmla="*/ 16 w 97"/>
              <a:gd name="T73" fmla="*/ 23 h 91"/>
              <a:gd name="T74" fmla="*/ 0 w 97"/>
              <a:gd name="T75" fmla="*/ 5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 h="91">
                <a:moveTo>
                  <a:pt x="18" y="0"/>
                </a:moveTo>
                <a:cubicBezTo>
                  <a:pt x="12" y="0"/>
                  <a:pt x="8" y="4"/>
                  <a:pt x="8" y="10"/>
                </a:cubicBezTo>
                <a:cubicBezTo>
                  <a:pt x="8" y="16"/>
                  <a:pt x="12" y="20"/>
                  <a:pt x="18" y="20"/>
                </a:cubicBezTo>
                <a:cubicBezTo>
                  <a:pt x="24" y="20"/>
                  <a:pt x="28" y="16"/>
                  <a:pt x="28" y="10"/>
                </a:cubicBezTo>
                <a:cubicBezTo>
                  <a:pt x="28" y="4"/>
                  <a:pt x="24" y="0"/>
                  <a:pt x="18" y="0"/>
                </a:cubicBezTo>
                <a:close/>
                <a:moveTo>
                  <a:pt x="41" y="45"/>
                </a:moveTo>
                <a:cubicBezTo>
                  <a:pt x="50" y="42"/>
                  <a:pt x="50" y="42"/>
                  <a:pt x="50" y="42"/>
                </a:cubicBezTo>
                <a:cubicBezTo>
                  <a:pt x="51" y="41"/>
                  <a:pt x="51" y="41"/>
                  <a:pt x="51" y="41"/>
                </a:cubicBezTo>
                <a:cubicBezTo>
                  <a:pt x="52" y="42"/>
                  <a:pt x="52" y="42"/>
                  <a:pt x="52" y="42"/>
                </a:cubicBezTo>
                <a:cubicBezTo>
                  <a:pt x="59" y="46"/>
                  <a:pt x="59" y="46"/>
                  <a:pt x="59" y="46"/>
                </a:cubicBezTo>
                <a:cubicBezTo>
                  <a:pt x="65" y="29"/>
                  <a:pt x="65" y="29"/>
                  <a:pt x="65" y="29"/>
                </a:cubicBezTo>
                <a:cubicBezTo>
                  <a:pt x="66" y="27"/>
                  <a:pt x="66" y="27"/>
                  <a:pt x="66" y="27"/>
                </a:cubicBezTo>
                <a:cubicBezTo>
                  <a:pt x="67" y="29"/>
                  <a:pt x="67" y="29"/>
                  <a:pt x="67" y="29"/>
                </a:cubicBezTo>
                <a:cubicBezTo>
                  <a:pt x="73" y="34"/>
                  <a:pt x="73" y="34"/>
                  <a:pt x="73" y="34"/>
                </a:cubicBezTo>
                <a:cubicBezTo>
                  <a:pt x="81" y="21"/>
                  <a:pt x="81" y="21"/>
                  <a:pt x="81" y="21"/>
                </a:cubicBezTo>
                <a:cubicBezTo>
                  <a:pt x="83" y="23"/>
                  <a:pt x="83" y="23"/>
                  <a:pt x="83" y="23"/>
                </a:cubicBezTo>
                <a:cubicBezTo>
                  <a:pt x="75" y="38"/>
                  <a:pt x="75" y="38"/>
                  <a:pt x="75" y="38"/>
                </a:cubicBezTo>
                <a:cubicBezTo>
                  <a:pt x="73" y="40"/>
                  <a:pt x="73" y="40"/>
                  <a:pt x="73" y="40"/>
                </a:cubicBezTo>
                <a:cubicBezTo>
                  <a:pt x="72" y="38"/>
                  <a:pt x="72" y="38"/>
                  <a:pt x="72" y="38"/>
                </a:cubicBezTo>
                <a:cubicBezTo>
                  <a:pt x="67" y="33"/>
                  <a:pt x="67" y="33"/>
                  <a:pt x="67" y="33"/>
                </a:cubicBezTo>
                <a:cubicBezTo>
                  <a:pt x="61" y="49"/>
                  <a:pt x="61" y="49"/>
                  <a:pt x="61" y="49"/>
                </a:cubicBezTo>
                <a:cubicBezTo>
                  <a:pt x="61" y="51"/>
                  <a:pt x="61" y="51"/>
                  <a:pt x="61" y="51"/>
                </a:cubicBezTo>
                <a:cubicBezTo>
                  <a:pt x="59" y="50"/>
                  <a:pt x="59" y="50"/>
                  <a:pt x="59" y="50"/>
                </a:cubicBezTo>
                <a:cubicBezTo>
                  <a:pt x="51" y="45"/>
                  <a:pt x="51" y="45"/>
                  <a:pt x="51" y="45"/>
                </a:cubicBezTo>
                <a:cubicBezTo>
                  <a:pt x="42" y="48"/>
                  <a:pt x="42" y="48"/>
                  <a:pt x="42" y="48"/>
                </a:cubicBezTo>
                <a:cubicBezTo>
                  <a:pt x="41" y="45"/>
                  <a:pt x="41" y="45"/>
                  <a:pt x="41" y="45"/>
                </a:cubicBezTo>
                <a:close/>
                <a:moveTo>
                  <a:pt x="43" y="86"/>
                </a:moveTo>
                <a:cubicBezTo>
                  <a:pt x="74" y="86"/>
                  <a:pt x="74" y="86"/>
                  <a:pt x="74" y="86"/>
                </a:cubicBezTo>
                <a:cubicBezTo>
                  <a:pt x="74" y="91"/>
                  <a:pt x="74" y="91"/>
                  <a:pt x="74" y="91"/>
                </a:cubicBezTo>
                <a:cubicBezTo>
                  <a:pt x="43" y="91"/>
                  <a:pt x="43" y="91"/>
                  <a:pt x="43" y="91"/>
                </a:cubicBezTo>
                <a:cubicBezTo>
                  <a:pt x="43" y="86"/>
                  <a:pt x="43" y="86"/>
                  <a:pt x="43" y="86"/>
                </a:cubicBezTo>
                <a:close/>
                <a:moveTo>
                  <a:pt x="63" y="68"/>
                </a:moveTo>
                <a:cubicBezTo>
                  <a:pt x="93" y="68"/>
                  <a:pt x="93" y="68"/>
                  <a:pt x="93" y="68"/>
                </a:cubicBezTo>
                <a:cubicBezTo>
                  <a:pt x="97" y="68"/>
                  <a:pt x="97" y="68"/>
                  <a:pt x="97" y="68"/>
                </a:cubicBezTo>
                <a:cubicBezTo>
                  <a:pt x="97" y="64"/>
                  <a:pt x="97" y="64"/>
                  <a:pt x="97" y="64"/>
                </a:cubicBezTo>
                <a:cubicBezTo>
                  <a:pt x="97" y="6"/>
                  <a:pt x="97" y="6"/>
                  <a:pt x="97" y="6"/>
                </a:cubicBezTo>
                <a:cubicBezTo>
                  <a:pt x="97" y="3"/>
                  <a:pt x="97" y="3"/>
                  <a:pt x="97" y="3"/>
                </a:cubicBezTo>
                <a:cubicBezTo>
                  <a:pt x="93" y="3"/>
                  <a:pt x="93" y="3"/>
                  <a:pt x="93" y="3"/>
                </a:cubicBezTo>
                <a:cubicBezTo>
                  <a:pt x="34" y="3"/>
                  <a:pt x="34" y="3"/>
                  <a:pt x="34" y="3"/>
                </a:cubicBezTo>
                <a:cubicBezTo>
                  <a:pt x="34" y="9"/>
                  <a:pt x="34" y="9"/>
                  <a:pt x="34" y="9"/>
                </a:cubicBezTo>
                <a:cubicBezTo>
                  <a:pt x="90" y="9"/>
                  <a:pt x="90" y="9"/>
                  <a:pt x="90" y="9"/>
                </a:cubicBezTo>
                <a:cubicBezTo>
                  <a:pt x="90" y="61"/>
                  <a:pt x="90" y="61"/>
                  <a:pt x="90" y="61"/>
                </a:cubicBezTo>
                <a:cubicBezTo>
                  <a:pt x="36" y="61"/>
                  <a:pt x="36" y="61"/>
                  <a:pt x="36" y="61"/>
                </a:cubicBezTo>
                <a:cubicBezTo>
                  <a:pt x="36" y="68"/>
                  <a:pt x="36" y="68"/>
                  <a:pt x="36" y="68"/>
                </a:cubicBezTo>
                <a:cubicBezTo>
                  <a:pt x="54" y="68"/>
                  <a:pt x="54" y="68"/>
                  <a:pt x="54" y="68"/>
                </a:cubicBezTo>
                <a:cubicBezTo>
                  <a:pt x="54" y="84"/>
                  <a:pt x="54" y="84"/>
                  <a:pt x="54" y="84"/>
                </a:cubicBezTo>
                <a:cubicBezTo>
                  <a:pt x="63" y="84"/>
                  <a:pt x="63" y="84"/>
                  <a:pt x="63" y="84"/>
                </a:cubicBezTo>
                <a:cubicBezTo>
                  <a:pt x="63" y="68"/>
                  <a:pt x="63" y="68"/>
                  <a:pt x="63" y="68"/>
                </a:cubicBezTo>
                <a:close/>
                <a:moveTo>
                  <a:pt x="0" y="50"/>
                </a:moveTo>
                <a:cubicBezTo>
                  <a:pt x="7" y="55"/>
                  <a:pt x="7" y="55"/>
                  <a:pt x="7" y="55"/>
                </a:cubicBezTo>
                <a:cubicBezTo>
                  <a:pt x="5" y="91"/>
                  <a:pt x="5" y="91"/>
                  <a:pt x="5" y="91"/>
                </a:cubicBezTo>
                <a:cubicBezTo>
                  <a:pt x="14" y="91"/>
                  <a:pt x="14" y="91"/>
                  <a:pt x="14" y="91"/>
                </a:cubicBezTo>
                <a:cubicBezTo>
                  <a:pt x="16" y="60"/>
                  <a:pt x="16" y="60"/>
                  <a:pt x="16" y="60"/>
                </a:cubicBezTo>
                <a:cubicBezTo>
                  <a:pt x="20" y="60"/>
                  <a:pt x="20" y="60"/>
                  <a:pt x="20" y="60"/>
                </a:cubicBezTo>
                <a:cubicBezTo>
                  <a:pt x="22" y="91"/>
                  <a:pt x="22" y="91"/>
                  <a:pt x="22" y="91"/>
                </a:cubicBezTo>
                <a:cubicBezTo>
                  <a:pt x="31" y="91"/>
                  <a:pt x="31" y="91"/>
                  <a:pt x="31" y="91"/>
                </a:cubicBezTo>
                <a:cubicBezTo>
                  <a:pt x="29" y="55"/>
                  <a:pt x="29" y="55"/>
                  <a:pt x="29" y="55"/>
                </a:cubicBezTo>
                <a:cubicBezTo>
                  <a:pt x="28" y="33"/>
                  <a:pt x="28" y="33"/>
                  <a:pt x="28" y="33"/>
                </a:cubicBezTo>
                <a:cubicBezTo>
                  <a:pt x="50" y="32"/>
                  <a:pt x="50" y="32"/>
                  <a:pt x="50" y="32"/>
                </a:cubicBezTo>
                <a:cubicBezTo>
                  <a:pt x="55" y="24"/>
                  <a:pt x="55" y="24"/>
                  <a:pt x="55" y="24"/>
                </a:cubicBezTo>
                <a:cubicBezTo>
                  <a:pt x="30" y="23"/>
                  <a:pt x="30" y="23"/>
                  <a:pt x="30" y="23"/>
                </a:cubicBezTo>
                <a:cubicBezTo>
                  <a:pt x="20" y="23"/>
                  <a:pt x="20" y="23"/>
                  <a:pt x="20" y="23"/>
                </a:cubicBezTo>
                <a:cubicBezTo>
                  <a:pt x="20" y="24"/>
                  <a:pt x="20" y="24"/>
                  <a:pt x="20" y="24"/>
                </a:cubicBezTo>
                <a:cubicBezTo>
                  <a:pt x="19" y="27"/>
                  <a:pt x="19" y="27"/>
                  <a:pt x="19" y="27"/>
                </a:cubicBezTo>
                <a:cubicBezTo>
                  <a:pt x="22" y="43"/>
                  <a:pt x="22" y="43"/>
                  <a:pt x="22" y="43"/>
                </a:cubicBezTo>
                <a:cubicBezTo>
                  <a:pt x="18" y="47"/>
                  <a:pt x="18" y="47"/>
                  <a:pt x="18" y="47"/>
                </a:cubicBezTo>
                <a:cubicBezTo>
                  <a:pt x="18" y="47"/>
                  <a:pt x="18" y="47"/>
                  <a:pt x="18" y="47"/>
                </a:cubicBezTo>
                <a:cubicBezTo>
                  <a:pt x="18" y="47"/>
                  <a:pt x="18" y="47"/>
                  <a:pt x="18" y="47"/>
                </a:cubicBezTo>
                <a:cubicBezTo>
                  <a:pt x="18" y="47"/>
                  <a:pt x="18" y="47"/>
                  <a:pt x="18" y="47"/>
                </a:cubicBezTo>
                <a:cubicBezTo>
                  <a:pt x="18" y="47"/>
                  <a:pt x="18" y="47"/>
                  <a:pt x="18" y="47"/>
                </a:cubicBezTo>
                <a:cubicBezTo>
                  <a:pt x="14" y="43"/>
                  <a:pt x="14" y="43"/>
                  <a:pt x="14" y="43"/>
                </a:cubicBezTo>
                <a:cubicBezTo>
                  <a:pt x="16" y="27"/>
                  <a:pt x="16" y="27"/>
                  <a:pt x="16" y="27"/>
                </a:cubicBezTo>
                <a:cubicBezTo>
                  <a:pt x="15" y="24"/>
                  <a:pt x="15" y="24"/>
                  <a:pt x="15" y="24"/>
                </a:cubicBezTo>
                <a:cubicBezTo>
                  <a:pt x="16" y="23"/>
                  <a:pt x="16" y="23"/>
                  <a:pt x="16" y="23"/>
                </a:cubicBezTo>
                <a:cubicBezTo>
                  <a:pt x="5" y="23"/>
                  <a:pt x="5" y="23"/>
                  <a:pt x="5" y="23"/>
                </a:cubicBezTo>
                <a:lnTo>
                  <a:pt x="0" y="50"/>
                </a:lnTo>
                <a:close/>
              </a:path>
            </a:pathLst>
          </a:custGeom>
          <a:solidFill>
            <a:srgbClr val="C70216"/>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lumMod val="95000"/>
                </a:schemeClr>
              </a:solidFill>
              <a:latin typeface="Agency FB" panose="020B0503020202020204" pitchFamily="34" charset="0"/>
            </a:endParaRPr>
          </a:p>
        </p:txBody>
      </p:sp>
      <p:sp>
        <p:nvSpPr>
          <p:cNvPr id="57" name="Freeform 245"/>
          <p:cNvSpPr>
            <a:spLocks noEditPoints="1"/>
          </p:cNvSpPr>
          <p:nvPr/>
        </p:nvSpPr>
        <p:spPr bwMode="auto">
          <a:xfrm>
            <a:off x="3822284" y="5735014"/>
            <a:ext cx="544613" cy="360940"/>
          </a:xfrm>
          <a:custGeom>
            <a:avLst/>
            <a:gdLst>
              <a:gd name="T0" fmla="*/ 10 w 115"/>
              <a:gd name="T1" fmla="*/ 0 h 76"/>
              <a:gd name="T2" fmla="*/ 14 w 115"/>
              <a:gd name="T3" fmla="*/ 42 h 76"/>
              <a:gd name="T4" fmla="*/ 24 w 115"/>
              <a:gd name="T5" fmla="*/ 43 h 76"/>
              <a:gd name="T6" fmla="*/ 54 w 115"/>
              <a:gd name="T7" fmla="*/ 24 h 76"/>
              <a:gd name="T8" fmla="*/ 71 w 115"/>
              <a:gd name="T9" fmla="*/ 28 h 76"/>
              <a:gd name="T10" fmla="*/ 42 w 115"/>
              <a:gd name="T11" fmla="*/ 12 h 76"/>
              <a:gd name="T12" fmla="*/ 26 w 115"/>
              <a:gd name="T13" fmla="*/ 13 h 76"/>
              <a:gd name="T14" fmla="*/ 20 w 115"/>
              <a:gd name="T15" fmla="*/ 22 h 76"/>
              <a:gd name="T16" fmla="*/ 25 w 115"/>
              <a:gd name="T17" fmla="*/ 5 h 76"/>
              <a:gd name="T18" fmla="*/ 115 w 115"/>
              <a:gd name="T19" fmla="*/ 32 h 76"/>
              <a:gd name="T20" fmla="*/ 100 w 115"/>
              <a:gd name="T21" fmla="*/ 38 h 76"/>
              <a:gd name="T22" fmla="*/ 84 w 115"/>
              <a:gd name="T23" fmla="*/ 46 h 76"/>
              <a:gd name="T24" fmla="*/ 74 w 115"/>
              <a:gd name="T25" fmla="*/ 69 h 76"/>
              <a:gd name="T26" fmla="*/ 67 w 115"/>
              <a:gd name="T27" fmla="*/ 76 h 76"/>
              <a:gd name="T28" fmla="*/ 64 w 115"/>
              <a:gd name="T29" fmla="*/ 64 h 76"/>
              <a:gd name="T30" fmla="*/ 53 w 115"/>
              <a:gd name="T31" fmla="*/ 73 h 76"/>
              <a:gd name="T32" fmla="*/ 53 w 115"/>
              <a:gd name="T33" fmla="*/ 59 h 76"/>
              <a:gd name="T34" fmla="*/ 40 w 115"/>
              <a:gd name="T35" fmla="*/ 68 h 76"/>
              <a:gd name="T36" fmla="*/ 48 w 115"/>
              <a:gd name="T37" fmla="*/ 48 h 76"/>
              <a:gd name="T38" fmla="*/ 31 w 115"/>
              <a:gd name="T39" fmla="*/ 59 h 76"/>
              <a:gd name="T40" fmla="*/ 50 w 115"/>
              <a:gd name="T41" fmla="*/ 30 h 76"/>
              <a:gd name="T42" fmla="*/ 69 w 115"/>
              <a:gd name="T43" fmla="*/ 37 h 76"/>
              <a:gd name="T44" fmla="*/ 69 w 115"/>
              <a:gd name="T45" fmla="*/ 19 h 76"/>
              <a:gd name="T46" fmla="*/ 89 w 115"/>
              <a:gd name="T47" fmla="*/ 27 h 76"/>
              <a:gd name="T48" fmla="*/ 81 w 115"/>
              <a:gd name="T49" fmla="*/ 14 h 76"/>
              <a:gd name="T50" fmla="*/ 79 w 115"/>
              <a:gd name="T51" fmla="*/ 12 h 76"/>
              <a:gd name="T52" fmla="*/ 97 w 115"/>
              <a:gd name="T53" fmla="*/ 52 h 76"/>
              <a:gd name="T54" fmla="*/ 85 w 115"/>
              <a:gd name="T55" fmla="*/ 53 h 76"/>
              <a:gd name="T56" fmla="*/ 97 w 115"/>
              <a:gd name="T57" fmla="*/ 52 h 76"/>
              <a:gd name="T58" fmla="*/ 86 w 115"/>
              <a:gd name="T59" fmla="*/ 67 h 76"/>
              <a:gd name="T60" fmla="*/ 76 w 115"/>
              <a:gd name="T61" fmla="*/ 63 h 76"/>
              <a:gd name="T62" fmla="*/ 87 w 115"/>
              <a:gd name="T63" fmla="*/ 65 h 76"/>
              <a:gd name="T64" fmla="*/ 81 w 115"/>
              <a:gd name="T65" fmla="*/ 54 h 76"/>
              <a:gd name="T66" fmla="*/ 87 w 115"/>
              <a:gd name="T67" fmla="*/ 6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5" h="76">
                <a:moveTo>
                  <a:pt x="25" y="5"/>
                </a:moveTo>
                <a:cubicBezTo>
                  <a:pt x="10" y="0"/>
                  <a:pt x="10" y="0"/>
                  <a:pt x="10" y="0"/>
                </a:cubicBezTo>
                <a:cubicBezTo>
                  <a:pt x="0" y="38"/>
                  <a:pt x="0" y="38"/>
                  <a:pt x="0" y="38"/>
                </a:cubicBezTo>
                <a:cubicBezTo>
                  <a:pt x="14" y="42"/>
                  <a:pt x="14" y="42"/>
                  <a:pt x="14" y="42"/>
                </a:cubicBezTo>
                <a:cubicBezTo>
                  <a:pt x="16" y="36"/>
                  <a:pt x="16" y="36"/>
                  <a:pt x="16" y="36"/>
                </a:cubicBezTo>
                <a:cubicBezTo>
                  <a:pt x="24" y="43"/>
                  <a:pt x="24" y="43"/>
                  <a:pt x="24" y="43"/>
                </a:cubicBezTo>
                <a:cubicBezTo>
                  <a:pt x="43" y="28"/>
                  <a:pt x="43" y="28"/>
                  <a:pt x="43" y="28"/>
                </a:cubicBezTo>
                <a:cubicBezTo>
                  <a:pt x="54" y="24"/>
                  <a:pt x="54" y="24"/>
                  <a:pt x="54" y="24"/>
                </a:cubicBezTo>
                <a:cubicBezTo>
                  <a:pt x="67" y="32"/>
                  <a:pt x="67" y="32"/>
                  <a:pt x="67" y="32"/>
                </a:cubicBezTo>
                <a:cubicBezTo>
                  <a:pt x="71" y="28"/>
                  <a:pt x="71" y="28"/>
                  <a:pt x="71" y="28"/>
                </a:cubicBezTo>
                <a:cubicBezTo>
                  <a:pt x="61" y="13"/>
                  <a:pt x="61" y="13"/>
                  <a:pt x="61" y="13"/>
                </a:cubicBezTo>
                <a:cubicBezTo>
                  <a:pt x="42" y="12"/>
                  <a:pt x="42" y="12"/>
                  <a:pt x="42" y="12"/>
                </a:cubicBezTo>
                <a:cubicBezTo>
                  <a:pt x="28" y="14"/>
                  <a:pt x="28" y="14"/>
                  <a:pt x="28" y="14"/>
                </a:cubicBezTo>
                <a:cubicBezTo>
                  <a:pt x="26" y="13"/>
                  <a:pt x="26" y="13"/>
                  <a:pt x="26" y="13"/>
                </a:cubicBezTo>
                <a:cubicBezTo>
                  <a:pt x="21" y="23"/>
                  <a:pt x="21" y="23"/>
                  <a:pt x="21" y="23"/>
                </a:cubicBezTo>
                <a:cubicBezTo>
                  <a:pt x="20" y="22"/>
                  <a:pt x="20" y="22"/>
                  <a:pt x="20" y="22"/>
                </a:cubicBezTo>
                <a:cubicBezTo>
                  <a:pt x="23" y="11"/>
                  <a:pt x="23" y="11"/>
                  <a:pt x="23" y="11"/>
                </a:cubicBezTo>
                <a:cubicBezTo>
                  <a:pt x="25" y="5"/>
                  <a:pt x="25" y="5"/>
                  <a:pt x="25" y="5"/>
                </a:cubicBezTo>
                <a:close/>
                <a:moveTo>
                  <a:pt x="91" y="2"/>
                </a:moveTo>
                <a:cubicBezTo>
                  <a:pt x="115" y="32"/>
                  <a:pt x="115" y="32"/>
                  <a:pt x="115" y="32"/>
                </a:cubicBezTo>
                <a:cubicBezTo>
                  <a:pt x="103" y="42"/>
                  <a:pt x="103" y="42"/>
                  <a:pt x="103" y="42"/>
                </a:cubicBezTo>
                <a:cubicBezTo>
                  <a:pt x="100" y="38"/>
                  <a:pt x="100" y="38"/>
                  <a:pt x="100" y="38"/>
                </a:cubicBezTo>
                <a:cubicBezTo>
                  <a:pt x="92" y="48"/>
                  <a:pt x="92" y="48"/>
                  <a:pt x="92" y="48"/>
                </a:cubicBezTo>
                <a:cubicBezTo>
                  <a:pt x="84" y="46"/>
                  <a:pt x="84" y="46"/>
                  <a:pt x="84" y="46"/>
                </a:cubicBezTo>
                <a:cubicBezTo>
                  <a:pt x="78" y="49"/>
                  <a:pt x="71" y="55"/>
                  <a:pt x="70" y="62"/>
                </a:cubicBezTo>
                <a:cubicBezTo>
                  <a:pt x="74" y="69"/>
                  <a:pt x="74" y="69"/>
                  <a:pt x="74" y="69"/>
                </a:cubicBezTo>
                <a:cubicBezTo>
                  <a:pt x="73" y="71"/>
                  <a:pt x="73" y="71"/>
                  <a:pt x="73" y="71"/>
                </a:cubicBezTo>
                <a:cubicBezTo>
                  <a:pt x="71" y="73"/>
                  <a:pt x="69" y="74"/>
                  <a:pt x="67" y="76"/>
                </a:cubicBezTo>
                <a:cubicBezTo>
                  <a:pt x="65" y="75"/>
                  <a:pt x="63" y="73"/>
                  <a:pt x="61" y="72"/>
                </a:cubicBezTo>
                <a:cubicBezTo>
                  <a:pt x="61" y="69"/>
                  <a:pt x="64" y="65"/>
                  <a:pt x="64" y="64"/>
                </a:cubicBezTo>
                <a:cubicBezTo>
                  <a:pt x="63" y="63"/>
                  <a:pt x="63" y="63"/>
                  <a:pt x="63" y="63"/>
                </a:cubicBezTo>
                <a:cubicBezTo>
                  <a:pt x="61" y="66"/>
                  <a:pt x="55" y="71"/>
                  <a:pt x="53" y="73"/>
                </a:cubicBezTo>
                <a:cubicBezTo>
                  <a:pt x="51" y="72"/>
                  <a:pt x="49" y="71"/>
                  <a:pt x="46" y="69"/>
                </a:cubicBezTo>
                <a:cubicBezTo>
                  <a:pt x="47" y="67"/>
                  <a:pt x="52" y="61"/>
                  <a:pt x="53" y="59"/>
                </a:cubicBezTo>
                <a:cubicBezTo>
                  <a:pt x="52" y="58"/>
                  <a:pt x="52" y="58"/>
                  <a:pt x="52" y="58"/>
                </a:cubicBezTo>
                <a:cubicBezTo>
                  <a:pt x="48" y="63"/>
                  <a:pt x="43" y="67"/>
                  <a:pt x="40" y="68"/>
                </a:cubicBezTo>
                <a:cubicBezTo>
                  <a:pt x="33" y="63"/>
                  <a:pt x="33" y="63"/>
                  <a:pt x="33" y="63"/>
                </a:cubicBezTo>
                <a:cubicBezTo>
                  <a:pt x="37" y="57"/>
                  <a:pt x="43" y="52"/>
                  <a:pt x="48" y="48"/>
                </a:cubicBezTo>
                <a:cubicBezTo>
                  <a:pt x="47" y="46"/>
                  <a:pt x="47" y="46"/>
                  <a:pt x="47" y="46"/>
                </a:cubicBezTo>
                <a:cubicBezTo>
                  <a:pt x="43" y="49"/>
                  <a:pt x="35" y="56"/>
                  <a:pt x="31" y="59"/>
                </a:cubicBezTo>
                <a:cubicBezTo>
                  <a:pt x="27" y="58"/>
                  <a:pt x="25" y="56"/>
                  <a:pt x="24" y="52"/>
                </a:cubicBezTo>
                <a:cubicBezTo>
                  <a:pt x="32" y="45"/>
                  <a:pt x="41" y="37"/>
                  <a:pt x="50" y="30"/>
                </a:cubicBezTo>
                <a:cubicBezTo>
                  <a:pt x="55" y="29"/>
                  <a:pt x="55" y="29"/>
                  <a:pt x="55" y="29"/>
                </a:cubicBezTo>
                <a:cubicBezTo>
                  <a:pt x="69" y="37"/>
                  <a:pt x="69" y="37"/>
                  <a:pt x="69" y="37"/>
                </a:cubicBezTo>
                <a:cubicBezTo>
                  <a:pt x="76" y="30"/>
                  <a:pt x="76" y="30"/>
                  <a:pt x="76" y="30"/>
                </a:cubicBezTo>
                <a:cubicBezTo>
                  <a:pt x="69" y="19"/>
                  <a:pt x="69" y="19"/>
                  <a:pt x="69" y="19"/>
                </a:cubicBezTo>
                <a:cubicBezTo>
                  <a:pt x="72" y="17"/>
                  <a:pt x="74" y="16"/>
                  <a:pt x="76" y="15"/>
                </a:cubicBezTo>
                <a:cubicBezTo>
                  <a:pt x="89" y="27"/>
                  <a:pt x="89" y="27"/>
                  <a:pt x="89" y="27"/>
                </a:cubicBezTo>
                <a:cubicBezTo>
                  <a:pt x="90" y="26"/>
                  <a:pt x="90" y="26"/>
                  <a:pt x="90" y="26"/>
                </a:cubicBezTo>
                <a:cubicBezTo>
                  <a:pt x="81" y="14"/>
                  <a:pt x="81" y="14"/>
                  <a:pt x="81" y="14"/>
                </a:cubicBezTo>
                <a:cubicBezTo>
                  <a:pt x="81" y="14"/>
                  <a:pt x="81" y="14"/>
                  <a:pt x="81" y="14"/>
                </a:cubicBezTo>
                <a:cubicBezTo>
                  <a:pt x="79" y="12"/>
                  <a:pt x="79" y="12"/>
                  <a:pt x="79" y="12"/>
                </a:cubicBezTo>
                <a:cubicBezTo>
                  <a:pt x="91" y="2"/>
                  <a:pt x="91" y="2"/>
                  <a:pt x="91" y="2"/>
                </a:cubicBezTo>
                <a:close/>
                <a:moveTo>
                  <a:pt x="97" y="52"/>
                </a:moveTo>
                <a:cubicBezTo>
                  <a:pt x="87" y="50"/>
                  <a:pt x="87" y="50"/>
                  <a:pt x="87" y="50"/>
                </a:cubicBezTo>
                <a:cubicBezTo>
                  <a:pt x="85" y="53"/>
                  <a:pt x="85" y="53"/>
                  <a:pt x="85" y="53"/>
                </a:cubicBezTo>
                <a:cubicBezTo>
                  <a:pt x="93" y="58"/>
                  <a:pt x="93" y="58"/>
                  <a:pt x="93" y="58"/>
                </a:cubicBezTo>
                <a:cubicBezTo>
                  <a:pt x="94" y="56"/>
                  <a:pt x="95" y="54"/>
                  <a:pt x="97" y="52"/>
                </a:cubicBezTo>
                <a:close/>
                <a:moveTo>
                  <a:pt x="80" y="71"/>
                </a:moveTo>
                <a:cubicBezTo>
                  <a:pt x="82" y="70"/>
                  <a:pt x="84" y="68"/>
                  <a:pt x="86" y="67"/>
                </a:cubicBezTo>
                <a:cubicBezTo>
                  <a:pt x="78" y="61"/>
                  <a:pt x="78" y="61"/>
                  <a:pt x="78" y="61"/>
                </a:cubicBezTo>
                <a:cubicBezTo>
                  <a:pt x="76" y="63"/>
                  <a:pt x="76" y="63"/>
                  <a:pt x="76" y="63"/>
                </a:cubicBezTo>
                <a:cubicBezTo>
                  <a:pt x="80" y="71"/>
                  <a:pt x="80" y="71"/>
                  <a:pt x="80" y="71"/>
                </a:cubicBezTo>
                <a:close/>
                <a:moveTo>
                  <a:pt x="87" y="65"/>
                </a:moveTo>
                <a:cubicBezTo>
                  <a:pt x="89" y="64"/>
                  <a:pt x="90" y="62"/>
                  <a:pt x="91" y="60"/>
                </a:cubicBezTo>
                <a:cubicBezTo>
                  <a:pt x="81" y="54"/>
                  <a:pt x="81" y="54"/>
                  <a:pt x="81" y="54"/>
                </a:cubicBezTo>
                <a:cubicBezTo>
                  <a:pt x="78" y="57"/>
                  <a:pt x="78" y="57"/>
                  <a:pt x="78" y="57"/>
                </a:cubicBezTo>
                <a:lnTo>
                  <a:pt x="87" y="65"/>
                </a:lnTo>
                <a:close/>
              </a:path>
            </a:pathLst>
          </a:custGeom>
          <a:solidFill>
            <a:srgbClr val="C70216"/>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lumMod val="95000"/>
                </a:schemeClr>
              </a:solidFill>
              <a:latin typeface="Agency FB" panose="020B0503020202020204" pitchFamily="34" charset="0"/>
            </a:endParaRPr>
          </a:p>
        </p:txBody>
      </p:sp>
      <p:grpSp>
        <p:nvGrpSpPr>
          <p:cNvPr id="58" name="组合 57"/>
          <p:cNvGrpSpPr/>
          <p:nvPr/>
        </p:nvGrpSpPr>
        <p:grpSpPr>
          <a:xfrm>
            <a:off x="4303918" y="3501629"/>
            <a:ext cx="2252256" cy="713137"/>
            <a:chOff x="4259468" y="3382546"/>
            <a:chExt cx="2252256" cy="713137"/>
          </a:xfrm>
        </p:grpSpPr>
        <p:sp>
          <p:nvSpPr>
            <p:cNvPr id="59" name="文本框 58"/>
            <p:cNvSpPr txBox="1"/>
            <p:nvPr/>
          </p:nvSpPr>
          <p:spPr>
            <a:xfrm>
              <a:off x="4259468" y="3382546"/>
              <a:ext cx="1061509" cy="338554"/>
            </a:xfrm>
            <a:prstGeom prst="rect">
              <a:avLst/>
            </a:prstGeom>
            <a:noFill/>
          </p:spPr>
          <p:txBody>
            <a:bodyPr wrap="none" rtlCol="0">
              <a:spAutoFit/>
            </a:bodyPr>
            <a:lstStyle/>
            <a:p>
              <a:r>
                <a:rPr lang="en-US" altLang="zh-CN" sz="1600" b="1" dirty="0" smtClean="0">
                  <a:solidFill>
                    <a:srgbClr val="C70216"/>
                  </a:solidFill>
                  <a:latin typeface="Agency FB" panose="020B0503020202020204" pitchFamily="34" charset="0"/>
                </a:rPr>
                <a:t>Professional</a:t>
              </a:r>
              <a:endParaRPr lang="en-US" altLang="zh-CN" sz="1600" b="1" dirty="0">
                <a:solidFill>
                  <a:srgbClr val="C70216"/>
                </a:solidFill>
                <a:latin typeface="Agency FB" panose="020B0503020202020204" pitchFamily="34" charset="0"/>
              </a:endParaRPr>
            </a:p>
          </p:txBody>
        </p:sp>
        <p:sp>
          <p:nvSpPr>
            <p:cNvPr id="60" name="矩形 59"/>
            <p:cNvSpPr/>
            <p:nvPr/>
          </p:nvSpPr>
          <p:spPr>
            <a:xfrm>
              <a:off x="4259468" y="3670951"/>
              <a:ext cx="2252256" cy="424732"/>
            </a:xfrm>
            <a:prstGeom prst="rect">
              <a:avLst/>
            </a:prstGeom>
          </p:spPr>
          <p:txBody>
            <a:bodyPr wrap="square">
              <a:spAutoFit/>
            </a:bodyPr>
            <a:lstStyle/>
            <a:p>
              <a:pPr>
                <a:lnSpc>
                  <a:spcPct val="90000"/>
                </a:lnSpc>
              </a:pPr>
              <a:r>
                <a:rPr lang="en-US" altLang="zh-CN" sz="1200" dirty="0">
                  <a:solidFill>
                    <a:schemeClr val="tx1">
                      <a:lumMod val="85000"/>
                      <a:lumOff val="15000"/>
                    </a:schemeClr>
                  </a:solidFill>
                  <a:latin typeface="Agency FB" panose="020B0503020202020204" pitchFamily="34" charset="0"/>
                </a:rPr>
                <a:t>But all sunshine without shade, all pleasure without pain, is not life at all</a:t>
              </a:r>
              <a:r>
                <a:rPr lang="en-US" altLang="zh-CN" sz="1200" dirty="0" smtClean="0">
                  <a:solidFill>
                    <a:schemeClr val="tx1">
                      <a:lumMod val="85000"/>
                      <a:lumOff val="15000"/>
                    </a:schemeClr>
                  </a:solidFill>
                  <a:latin typeface="Agency FB" panose="020B0503020202020204" pitchFamily="34" charset="0"/>
                </a:rPr>
                <a:t>. </a:t>
              </a:r>
              <a:endParaRPr lang="zh-CN" altLang="en-US" sz="1200" dirty="0">
                <a:solidFill>
                  <a:schemeClr val="tx1">
                    <a:lumMod val="85000"/>
                    <a:lumOff val="15000"/>
                  </a:schemeClr>
                </a:solidFill>
                <a:latin typeface="Agency FB" panose="020B0503020202020204" pitchFamily="34" charset="0"/>
              </a:endParaRPr>
            </a:p>
          </p:txBody>
        </p:sp>
        <p:cxnSp>
          <p:nvCxnSpPr>
            <p:cNvPr id="61" name="直接连接符 60"/>
            <p:cNvCxnSpPr/>
            <p:nvPr/>
          </p:nvCxnSpPr>
          <p:spPr>
            <a:xfrm>
              <a:off x="4354939" y="3653396"/>
              <a:ext cx="1902142" cy="0"/>
            </a:xfrm>
            <a:prstGeom prst="line">
              <a:avLst/>
            </a:prstGeom>
            <a:ln w="22225">
              <a:solidFill>
                <a:srgbClr val="C70216"/>
              </a:solidFill>
            </a:ln>
          </p:spPr>
          <p:style>
            <a:lnRef idx="1">
              <a:schemeClr val="accent1"/>
            </a:lnRef>
            <a:fillRef idx="0">
              <a:schemeClr val="accent1"/>
            </a:fillRef>
            <a:effectRef idx="0">
              <a:schemeClr val="accent1"/>
            </a:effectRef>
            <a:fontRef idx="minor">
              <a:schemeClr val="tx1"/>
            </a:fontRef>
          </p:style>
        </p:cxnSp>
      </p:grpSp>
      <p:grpSp>
        <p:nvGrpSpPr>
          <p:cNvPr id="62" name="组合 61"/>
          <p:cNvGrpSpPr/>
          <p:nvPr/>
        </p:nvGrpSpPr>
        <p:grpSpPr>
          <a:xfrm>
            <a:off x="4303918" y="4580534"/>
            <a:ext cx="2252256" cy="708680"/>
            <a:chOff x="4259468" y="4461451"/>
            <a:chExt cx="2252256" cy="708680"/>
          </a:xfrm>
        </p:grpSpPr>
        <p:sp>
          <p:nvSpPr>
            <p:cNvPr id="63" name="文本框 62"/>
            <p:cNvSpPr txBox="1"/>
            <p:nvPr/>
          </p:nvSpPr>
          <p:spPr>
            <a:xfrm>
              <a:off x="4259468" y="4461451"/>
              <a:ext cx="755335" cy="338554"/>
            </a:xfrm>
            <a:prstGeom prst="rect">
              <a:avLst/>
            </a:prstGeom>
            <a:noFill/>
          </p:spPr>
          <p:txBody>
            <a:bodyPr wrap="none" rtlCol="0">
              <a:spAutoFit/>
            </a:bodyPr>
            <a:lstStyle/>
            <a:p>
              <a:r>
                <a:rPr lang="en-US" altLang="zh-CN" sz="1600" b="1" dirty="0">
                  <a:solidFill>
                    <a:srgbClr val="C70216"/>
                  </a:solidFill>
                  <a:latin typeface="Agency FB" panose="020B0503020202020204" pitchFamily="34" charset="0"/>
                </a:rPr>
                <a:t>Efficient</a:t>
              </a:r>
            </a:p>
          </p:txBody>
        </p:sp>
        <p:sp>
          <p:nvSpPr>
            <p:cNvPr id="64" name="矩形 63"/>
            <p:cNvSpPr/>
            <p:nvPr/>
          </p:nvSpPr>
          <p:spPr>
            <a:xfrm>
              <a:off x="4259468" y="4745399"/>
              <a:ext cx="2252256" cy="424732"/>
            </a:xfrm>
            <a:prstGeom prst="rect">
              <a:avLst/>
            </a:prstGeom>
          </p:spPr>
          <p:txBody>
            <a:bodyPr wrap="square">
              <a:spAutoFit/>
            </a:bodyPr>
            <a:lstStyle/>
            <a:p>
              <a:pPr>
                <a:lnSpc>
                  <a:spcPct val="90000"/>
                </a:lnSpc>
              </a:pPr>
              <a:r>
                <a:rPr lang="en-US" altLang="zh-CN" sz="1200" dirty="0">
                  <a:solidFill>
                    <a:schemeClr val="tx1">
                      <a:lumMod val="85000"/>
                      <a:lumOff val="15000"/>
                    </a:schemeClr>
                  </a:solidFill>
                  <a:latin typeface="Agency FB" panose="020B0503020202020204" pitchFamily="34" charset="0"/>
                </a:rPr>
                <a:t>But all sunshine without shade, all pleasure without pain, is not life at all</a:t>
              </a:r>
              <a:r>
                <a:rPr lang="en-US" altLang="zh-CN" sz="1200" dirty="0" smtClean="0">
                  <a:solidFill>
                    <a:schemeClr val="tx1">
                      <a:lumMod val="85000"/>
                      <a:lumOff val="15000"/>
                    </a:schemeClr>
                  </a:solidFill>
                  <a:latin typeface="Agency FB" panose="020B0503020202020204" pitchFamily="34" charset="0"/>
                </a:rPr>
                <a:t>. </a:t>
              </a:r>
              <a:endParaRPr lang="zh-CN" altLang="en-US" sz="1200" dirty="0">
                <a:solidFill>
                  <a:schemeClr val="tx1">
                    <a:lumMod val="85000"/>
                    <a:lumOff val="15000"/>
                  </a:schemeClr>
                </a:solidFill>
                <a:latin typeface="Agency FB" panose="020B0503020202020204" pitchFamily="34" charset="0"/>
              </a:endParaRPr>
            </a:p>
          </p:txBody>
        </p:sp>
        <p:cxnSp>
          <p:nvCxnSpPr>
            <p:cNvPr id="65" name="直接连接符 64"/>
            <p:cNvCxnSpPr/>
            <p:nvPr/>
          </p:nvCxnSpPr>
          <p:spPr>
            <a:xfrm>
              <a:off x="4354939" y="4745399"/>
              <a:ext cx="1902142" cy="0"/>
            </a:xfrm>
            <a:prstGeom prst="line">
              <a:avLst/>
            </a:prstGeom>
            <a:ln w="22225">
              <a:solidFill>
                <a:srgbClr val="C70216"/>
              </a:solidFill>
            </a:ln>
          </p:spPr>
          <p:style>
            <a:lnRef idx="1">
              <a:schemeClr val="accent1"/>
            </a:lnRef>
            <a:fillRef idx="0">
              <a:schemeClr val="accent1"/>
            </a:fillRef>
            <a:effectRef idx="0">
              <a:schemeClr val="accent1"/>
            </a:effectRef>
            <a:fontRef idx="minor">
              <a:schemeClr val="tx1"/>
            </a:fontRef>
          </p:style>
        </p:cxnSp>
      </p:grpSp>
      <p:grpSp>
        <p:nvGrpSpPr>
          <p:cNvPr id="66" name="组合 65"/>
          <p:cNvGrpSpPr/>
          <p:nvPr/>
        </p:nvGrpSpPr>
        <p:grpSpPr>
          <a:xfrm>
            <a:off x="4303918" y="5601389"/>
            <a:ext cx="2252256" cy="721608"/>
            <a:chOff x="4259468" y="5482306"/>
            <a:chExt cx="2252256" cy="721608"/>
          </a:xfrm>
        </p:grpSpPr>
        <p:sp>
          <p:nvSpPr>
            <p:cNvPr id="67" name="文本框 66"/>
            <p:cNvSpPr txBox="1"/>
            <p:nvPr/>
          </p:nvSpPr>
          <p:spPr>
            <a:xfrm>
              <a:off x="4259468" y="5482306"/>
              <a:ext cx="1151277" cy="338554"/>
            </a:xfrm>
            <a:prstGeom prst="rect">
              <a:avLst/>
            </a:prstGeom>
            <a:noFill/>
          </p:spPr>
          <p:txBody>
            <a:bodyPr wrap="none" rtlCol="0">
              <a:spAutoFit/>
            </a:bodyPr>
            <a:lstStyle/>
            <a:p>
              <a:r>
                <a:rPr lang="en-US" altLang="zh-CN" sz="1600" b="1" dirty="0">
                  <a:solidFill>
                    <a:srgbClr val="C70216"/>
                  </a:solidFill>
                  <a:latin typeface="Agency FB" panose="020B0503020202020204" pitchFamily="34" charset="0"/>
                </a:rPr>
                <a:t>Responsibility</a:t>
              </a:r>
            </a:p>
          </p:txBody>
        </p:sp>
        <p:sp>
          <p:nvSpPr>
            <p:cNvPr id="68" name="矩形 67"/>
            <p:cNvSpPr/>
            <p:nvPr/>
          </p:nvSpPr>
          <p:spPr>
            <a:xfrm>
              <a:off x="4259468" y="5779182"/>
              <a:ext cx="2252256" cy="424732"/>
            </a:xfrm>
            <a:prstGeom prst="rect">
              <a:avLst/>
            </a:prstGeom>
          </p:spPr>
          <p:txBody>
            <a:bodyPr wrap="square">
              <a:spAutoFit/>
            </a:bodyPr>
            <a:lstStyle/>
            <a:p>
              <a:pPr>
                <a:lnSpc>
                  <a:spcPct val="90000"/>
                </a:lnSpc>
              </a:pPr>
              <a:r>
                <a:rPr lang="en-US" altLang="zh-CN" sz="1200" dirty="0">
                  <a:solidFill>
                    <a:schemeClr val="tx1">
                      <a:lumMod val="85000"/>
                      <a:lumOff val="15000"/>
                    </a:schemeClr>
                  </a:solidFill>
                  <a:latin typeface="Agency FB" panose="020B0503020202020204" pitchFamily="34" charset="0"/>
                </a:rPr>
                <a:t>But all sunshine without shade, all pleasure without pain, is not life at all</a:t>
              </a:r>
              <a:r>
                <a:rPr lang="en-US" altLang="zh-CN" sz="1200" dirty="0" smtClean="0">
                  <a:solidFill>
                    <a:schemeClr val="tx1">
                      <a:lumMod val="85000"/>
                      <a:lumOff val="15000"/>
                    </a:schemeClr>
                  </a:solidFill>
                  <a:latin typeface="Agency FB" panose="020B0503020202020204" pitchFamily="34" charset="0"/>
                </a:rPr>
                <a:t>. </a:t>
              </a:r>
              <a:endParaRPr lang="zh-CN" altLang="en-US" sz="1200" dirty="0">
                <a:solidFill>
                  <a:schemeClr val="tx1">
                    <a:lumMod val="85000"/>
                    <a:lumOff val="15000"/>
                  </a:schemeClr>
                </a:solidFill>
                <a:latin typeface="Agency FB" panose="020B0503020202020204" pitchFamily="34" charset="0"/>
              </a:endParaRPr>
            </a:p>
          </p:txBody>
        </p:sp>
        <p:cxnSp>
          <p:nvCxnSpPr>
            <p:cNvPr id="69" name="直接连接符 68"/>
            <p:cNvCxnSpPr/>
            <p:nvPr/>
          </p:nvCxnSpPr>
          <p:spPr>
            <a:xfrm>
              <a:off x="4354939" y="5790757"/>
              <a:ext cx="1902142" cy="0"/>
            </a:xfrm>
            <a:prstGeom prst="line">
              <a:avLst/>
            </a:prstGeom>
            <a:ln w="22225">
              <a:solidFill>
                <a:srgbClr val="C70216"/>
              </a:solidFill>
            </a:ln>
          </p:spPr>
          <p:style>
            <a:lnRef idx="1">
              <a:schemeClr val="accent1"/>
            </a:lnRef>
            <a:fillRef idx="0">
              <a:schemeClr val="accent1"/>
            </a:fillRef>
            <a:effectRef idx="0">
              <a:schemeClr val="accent1"/>
            </a:effectRef>
            <a:fontRef idx="minor">
              <a:schemeClr val="tx1"/>
            </a:fontRef>
          </p:style>
        </p:cxnSp>
      </p:grpSp>
      <p:grpSp>
        <p:nvGrpSpPr>
          <p:cNvPr id="70" name="组合 69"/>
          <p:cNvGrpSpPr/>
          <p:nvPr/>
        </p:nvGrpSpPr>
        <p:grpSpPr>
          <a:xfrm>
            <a:off x="6949028" y="3888474"/>
            <a:ext cx="2121658" cy="2040136"/>
            <a:chOff x="6904578" y="3769391"/>
            <a:chExt cx="2121658" cy="2040136"/>
          </a:xfrm>
        </p:grpSpPr>
        <p:cxnSp>
          <p:nvCxnSpPr>
            <p:cNvPr id="71" name="直接连接符 70"/>
            <p:cNvCxnSpPr/>
            <p:nvPr/>
          </p:nvCxnSpPr>
          <p:spPr>
            <a:xfrm>
              <a:off x="6904578" y="3769391"/>
              <a:ext cx="750277" cy="0"/>
            </a:xfrm>
            <a:prstGeom prst="line">
              <a:avLst/>
            </a:prstGeom>
            <a:ln w="50800" cap="rnd">
              <a:solidFill>
                <a:srgbClr val="C70216"/>
              </a:solidFill>
              <a:round/>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6904578" y="5809527"/>
              <a:ext cx="750277" cy="0"/>
            </a:xfrm>
            <a:prstGeom prst="line">
              <a:avLst/>
            </a:prstGeom>
            <a:ln w="50800" cap="rnd">
              <a:solidFill>
                <a:srgbClr val="C70216"/>
              </a:solidFill>
              <a:round/>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6904578" y="4789459"/>
              <a:ext cx="2121658" cy="0"/>
            </a:xfrm>
            <a:prstGeom prst="line">
              <a:avLst/>
            </a:prstGeom>
            <a:ln w="50800" cap="rnd">
              <a:solidFill>
                <a:srgbClr val="C70216"/>
              </a:solidFill>
              <a:round/>
              <a:tailEnd type="arrow"/>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7654855" y="3798667"/>
              <a:ext cx="0" cy="2010860"/>
            </a:xfrm>
            <a:prstGeom prst="line">
              <a:avLst/>
            </a:prstGeom>
            <a:ln w="50800" cap="rnd">
              <a:solidFill>
                <a:srgbClr val="C70216"/>
              </a:solidFill>
              <a:round/>
            </a:ln>
          </p:spPr>
          <p:style>
            <a:lnRef idx="1">
              <a:schemeClr val="accent1"/>
            </a:lnRef>
            <a:fillRef idx="0">
              <a:schemeClr val="accent1"/>
            </a:fillRef>
            <a:effectRef idx="0">
              <a:schemeClr val="accent1"/>
            </a:effectRef>
            <a:fontRef idx="minor">
              <a:schemeClr val="tx1"/>
            </a:fontRef>
          </p:style>
        </p:cxnSp>
      </p:grpSp>
      <p:sp>
        <p:nvSpPr>
          <p:cNvPr id="75" name="Freeform 70"/>
          <p:cNvSpPr>
            <a:spLocks/>
          </p:cNvSpPr>
          <p:nvPr/>
        </p:nvSpPr>
        <p:spPr bwMode="auto">
          <a:xfrm>
            <a:off x="9457591" y="3844501"/>
            <a:ext cx="1071138" cy="985874"/>
          </a:xfrm>
          <a:custGeom>
            <a:avLst/>
            <a:gdLst>
              <a:gd name="T0" fmla="*/ 29 w 85"/>
              <a:gd name="T1" fmla="*/ 0 h 78"/>
              <a:gd name="T2" fmla="*/ 34 w 85"/>
              <a:gd name="T3" fmla="*/ 29 h 78"/>
              <a:gd name="T4" fmla="*/ 8 w 85"/>
              <a:gd name="T5" fmla="*/ 29 h 78"/>
              <a:gd name="T6" fmla="*/ 6 w 85"/>
              <a:gd name="T7" fmla="*/ 29 h 78"/>
              <a:gd name="T8" fmla="*/ 0 w 85"/>
              <a:gd name="T9" fmla="*/ 35 h 78"/>
              <a:gd name="T10" fmla="*/ 0 w 85"/>
              <a:gd name="T11" fmla="*/ 35 h 78"/>
              <a:gd name="T12" fmla="*/ 4 w 85"/>
              <a:gd name="T13" fmla="*/ 42 h 78"/>
              <a:gd name="T14" fmla="*/ 0 w 85"/>
              <a:gd name="T15" fmla="*/ 47 h 78"/>
              <a:gd name="T16" fmla="*/ 0 w 85"/>
              <a:gd name="T17" fmla="*/ 47 h 78"/>
              <a:gd name="T18" fmla="*/ 5 w 85"/>
              <a:gd name="T19" fmla="*/ 54 h 78"/>
              <a:gd name="T20" fmla="*/ 4 w 85"/>
              <a:gd name="T21" fmla="*/ 58 h 78"/>
              <a:gd name="T22" fmla="*/ 4 w 85"/>
              <a:gd name="T23" fmla="*/ 58 h 78"/>
              <a:gd name="T24" fmla="*/ 10 w 85"/>
              <a:gd name="T25" fmla="*/ 65 h 78"/>
              <a:gd name="T26" fmla="*/ 11 w 85"/>
              <a:gd name="T27" fmla="*/ 65 h 78"/>
              <a:gd name="T28" fmla="*/ 9 w 85"/>
              <a:gd name="T29" fmla="*/ 70 h 78"/>
              <a:gd name="T30" fmla="*/ 9 w 85"/>
              <a:gd name="T31" fmla="*/ 70 h 78"/>
              <a:gd name="T32" fmla="*/ 15 w 85"/>
              <a:gd name="T33" fmla="*/ 77 h 78"/>
              <a:gd name="T34" fmla="*/ 29 w 85"/>
              <a:gd name="T35" fmla="*/ 77 h 78"/>
              <a:gd name="T36" fmla="*/ 45 w 85"/>
              <a:gd name="T37" fmla="*/ 77 h 78"/>
              <a:gd name="T38" fmla="*/ 46 w 85"/>
              <a:gd name="T39" fmla="*/ 77 h 78"/>
              <a:gd name="T40" fmla="*/ 51 w 85"/>
              <a:gd name="T41" fmla="*/ 71 h 78"/>
              <a:gd name="T42" fmla="*/ 66 w 85"/>
              <a:gd name="T43" fmla="*/ 69 h 78"/>
              <a:gd name="T44" fmla="*/ 66 w 85"/>
              <a:gd name="T45" fmla="*/ 78 h 78"/>
              <a:gd name="T46" fmla="*/ 85 w 85"/>
              <a:gd name="T47" fmla="*/ 78 h 78"/>
              <a:gd name="T48" fmla="*/ 85 w 85"/>
              <a:gd name="T49" fmla="*/ 25 h 78"/>
              <a:gd name="T50" fmla="*/ 66 w 85"/>
              <a:gd name="T51" fmla="*/ 25 h 78"/>
              <a:gd name="T52" fmla="*/ 66 w 85"/>
              <a:gd name="T53" fmla="*/ 32 h 78"/>
              <a:gd name="T54" fmla="*/ 61 w 85"/>
              <a:gd name="T55" fmla="*/ 32 h 78"/>
              <a:gd name="T56" fmla="*/ 29 w 85"/>
              <a:gd name="T5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78">
                <a:moveTo>
                  <a:pt x="29" y="0"/>
                </a:moveTo>
                <a:cubicBezTo>
                  <a:pt x="1" y="7"/>
                  <a:pt x="33" y="28"/>
                  <a:pt x="34" y="29"/>
                </a:cubicBezTo>
                <a:cubicBezTo>
                  <a:pt x="8" y="29"/>
                  <a:pt x="8" y="29"/>
                  <a:pt x="8" y="29"/>
                </a:cubicBezTo>
                <a:cubicBezTo>
                  <a:pt x="6" y="29"/>
                  <a:pt x="6" y="29"/>
                  <a:pt x="6" y="29"/>
                </a:cubicBezTo>
                <a:cubicBezTo>
                  <a:pt x="3" y="29"/>
                  <a:pt x="0" y="32"/>
                  <a:pt x="0" y="35"/>
                </a:cubicBezTo>
                <a:cubicBezTo>
                  <a:pt x="0" y="35"/>
                  <a:pt x="0" y="35"/>
                  <a:pt x="0" y="35"/>
                </a:cubicBezTo>
                <a:cubicBezTo>
                  <a:pt x="0" y="38"/>
                  <a:pt x="1" y="41"/>
                  <a:pt x="4" y="42"/>
                </a:cubicBezTo>
                <a:cubicBezTo>
                  <a:pt x="2" y="43"/>
                  <a:pt x="0" y="45"/>
                  <a:pt x="0" y="47"/>
                </a:cubicBezTo>
                <a:cubicBezTo>
                  <a:pt x="0" y="47"/>
                  <a:pt x="0" y="47"/>
                  <a:pt x="0" y="47"/>
                </a:cubicBezTo>
                <a:cubicBezTo>
                  <a:pt x="0" y="51"/>
                  <a:pt x="2" y="53"/>
                  <a:pt x="5" y="54"/>
                </a:cubicBezTo>
                <a:cubicBezTo>
                  <a:pt x="4" y="55"/>
                  <a:pt x="4" y="57"/>
                  <a:pt x="4" y="58"/>
                </a:cubicBezTo>
                <a:cubicBezTo>
                  <a:pt x="4" y="58"/>
                  <a:pt x="4" y="58"/>
                  <a:pt x="4" y="58"/>
                </a:cubicBezTo>
                <a:cubicBezTo>
                  <a:pt x="4" y="62"/>
                  <a:pt x="7" y="65"/>
                  <a:pt x="10" y="65"/>
                </a:cubicBezTo>
                <a:cubicBezTo>
                  <a:pt x="11" y="65"/>
                  <a:pt x="11" y="65"/>
                  <a:pt x="11" y="65"/>
                </a:cubicBezTo>
                <a:cubicBezTo>
                  <a:pt x="9" y="66"/>
                  <a:pt x="9" y="68"/>
                  <a:pt x="9" y="70"/>
                </a:cubicBezTo>
                <a:cubicBezTo>
                  <a:pt x="9" y="70"/>
                  <a:pt x="9" y="70"/>
                  <a:pt x="9" y="70"/>
                </a:cubicBezTo>
                <a:cubicBezTo>
                  <a:pt x="9" y="74"/>
                  <a:pt x="12" y="77"/>
                  <a:pt x="15" y="77"/>
                </a:cubicBezTo>
                <a:cubicBezTo>
                  <a:pt x="29" y="77"/>
                  <a:pt x="29" y="77"/>
                  <a:pt x="29" y="77"/>
                </a:cubicBezTo>
                <a:cubicBezTo>
                  <a:pt x="45" y="77"/>
                  <a:pt x="45" y="77"/>
                  <a:pt x="45" y="77"/>
                </a:cubicBezTo>
                <a:cubicBezTo>
                  <a:pt x="46" y="77"/>
                  <a:pt x="46" y="77"/>
                  <a:pt x="46" y="77"/>
                </a:cubicBezTo>
                <a:cubicBezTo>
                  <a:pt x="51" y="71"/>
                  <a:pt x="51" y="71"/>
                  <a:pt x="51" y="71"/>
                </a:cubicBezTo>
                <a:cubicBezTo>
                  <a:pt x="66" y="69"/>
                  <a:pt x="66" y="69"/>
                  <a:pt x="66" y="69"/>
                </a:cubicBezTo>
                <a:cubicBezTo>
                  <a:pt x="66" y="78"/>
                  <a:pt x="66" y="78"/>
                  <a:pt x="66" y="78"/>
                </a:cubicBezTo>
                <a:cubicBezTo>
                  <a:pt x="85" y="78"/>
                  <a:pt x="85" y="78"/>
                  <a:pt x="85" y="78"/>
                </a:cubicBezTo>
                <a:cubicBezTo>
                  <a:pt x="85" y="25"/>
                  <a:pt x="85" y="25"/>
                  <a:pt x="85" y="25"/>
                </a:cubicBezTo>
                <a:cubicBezTo>
                  <a:pt x="66" y="25"/>
                  <a:pt x="66" y="25"/>
                  <a:pt x="66" y="25"/>
                </a:cubicBezTo>
                <a:cubicBezTo>
                  <a:pt x="66" y="32"/>
                  <a:pt x="66" y="32"/>
                  <a:pt x="66" y="32"/>
                </a:cubicBezTo>
                <a:cubicBezTo>
                  <a:pt x="61" y="32"/>
                  <a:pt x="61" y="32"/>
                  <a:pt x="61" y="32"/>
                </a:cubicBezTo>
                <a:cubicBezTo>
                  <a:pt x="57" y="16"/>
                  <a:pt x="32" y="17"/>
                  <a:pt x="29" y="0"/>
                </a:cubicBezTo>
                <a:close/>
              </a:path>
            </a:pathLst>
          </a:custGeom>
          <a:solidFill>
            <a:srgbClr val="C70216"/>
          </a:solidFill>
          <a:ln>
            <a:noFill/>
          </a:ln>
          <a:extLst/>
        </p:spPr>
        <p:txBody>
          <a:bodyPr vert="horz" wrap="square" lIns="91440" tIns="45720" rIns="91440" bIns="45720" numCol="1" anchor="t" anchorCtr="0" compatLnSpc="1">
            <a:prstTxWarp prst="textNoShape">
              <a:avLst/>
            </a:prstTxWarp>
          </a:bodyPr>
          <a:lstStyle/>
          <a:p>
            <a:endParaRPr lang="zh-CN" altLang="en-US">
              <a:solidFill>
                <a:schemeClr val="bg1">
                  <a:lumMod val="95000"/>
                </a:schemeClr>
              </a:solidFill>
              <a:latin typeface="Agency FB" panose="020B0503020202020204" pitchFamily="34" charset="0"/>
            </a:endParaRPr>
          </a:p>
        </p:txBody>
      </p:sp>
      <p:grpSp>
        <p:nvGrpSpPr>
          <p:cNvPr id="76" name="组合 75"/>
          <p:cNvGrpSpPr/>
          <p:nvPr/>
        </p:nvGrpSpPr>
        <p:grpSpPr>
          <a:xfrm>
            <a:off x="8675881" y="4871492"/>
            <a:ext cx="2655002" cy="928550"/>
            <a:chOff x="8631431" y="4752409"/>
            <a:chExt cx="2655002" cy="928550"/>
          </a:xfrm>
        </p:grpSpPr>
        <p:sp>
          <p:nvSpPr>
            <p:cNvPr id="77" name="矩形 76"/>
            <p:cNvSpPr/>
            <p:nvPr/>
          </p:nvSpPr>
          <p:spPr>
            <a:xfrm>
              <a:off x="8631431" y="5006928"/>
              <a:ext cx="2655002" cy="674031"/>
            </a:xfrm>
            <a:prstGeom prst="rect">
              <a:avLst/>
            </a:prstGeom>
          </p:spPr>
          <p:txBody>
            <a:bodyPr wrap="square">
              <a:spAutoFit/>
            </a:bodyPr>
            <a:lstStyle/>
            <a:p>
              <a:pPr algn="ctr">
                <a:lnSpc>
                  <a:spcPct val="90000"/>
                </a:lnSpc>
              </a:pPr>
              <a:r>
                <a:rPr lang="en-US" altLang="zh-CN" sz="1400" dirty="0">
                  <a:solidFill>
                    <a:schemeClr val="tx1">
                      <a:lumMod val="85000"/>
                      <a:lumOff val="15000"/>
                    </a:schemeClr>
                  </a:solidFill>
                  <a:latin typeface="Agency FB" panose="020B0503020202020204" pitchFamily="34" charset="0"/>
                </a:rPr>
                <a:t>But all sunshine without shade, all pleasure without pain, is not life at all</a:t>
              </a:r>
              <a:r>
                <a:rPr lang="en-US" altLang="zh-CN" sz="1400" dirty="0" smtClean="0">
                  <a:solidFill>
                    <a:schemeClr val="tx1">
                      <a:lumMod val="85000"/>
                      <a:lumOff val="15000"/>
                    </a:schemeClr>
                  </a:solidFill>
                  <a:latin typeface="Agency FB" panose="020B0503020202020204" pitchFamily="34" charset="0"/>
                </a:rPr>
                <a:t>. Take </a:t>
              </a:r>
              <a:r>
                <a:rPr lang="en-US" altLang="zh-CN" sz="1400" dirty="0">
                  <a:solidFill>
                    <a:schemeClr val="tx1">
                      <a:lumMod val="85000"/>
                      <a:lumOff val="15000"/>
                    </a:schemeClr>
                  </a:solidFill>
                  <a:latin typeface="Agency FB" panose="020B0503020202020204" pitchFamily="34" charset="0"/>
                </a:rPr>
                <a:t>the lot of the happiest - it is a tangled yarn</a:t>
              </a:r>
              <a:r>
                <a:rPr lang="en-US" altLang="zh-CN" sz="1400" dirty="0" smtClean="0">
                  <a:solidFill>
                    <a:schemeClr val="tx1">
                      <a:lumMod val="85000"/>
                      <a:lumOff val="15000"/>
                    </a:schemeClr>
                  </a:solidFill>
                  <a:latin typeface="Agency FB" panose="020B0503020202020204" pitchFamily="34" charset="0"/>
                </a:rPr>
                <a:t>. </a:t>
              </a:r>
              <a:endParaRPr lang="zh-CN" altLang="en-US" sz="1400" dirty="0">
                <a:solidFill>
                  <a:schemeClr val="tx1">
                    <a:lumMod val="85000"/>
                    <a:lumOff val="15000"/>
                  </a:schemeClr>
                </a:solidFill>
                <a:latin typeface="Agency FB" panose="020B0503020202020204" pitchFamily="34" charset="0"/>
              </a:endParaRPr>
            </a:p>
          </p:txBody>
        </p:sp>
        <p:sp>
          <p:nvSpPr>
            <p:cNvPr id="78" name="文本框 77"/>
            <p:cNvSpPr txBox="1"/>
            <p:nvPr/>
          </p:nvSpPr>
          <p:spPr>
            <a:xfrm>
              <a:off x="9523026" y="4752409"/>
              <a:ext cx="917238" cy="369332"/>
            </a:xfrm>
            <a:prstGeom prst="rect">
              <a:avLst/>
            </a:prstGeom>
            <a:noFill/>
          </p:spPr>
          <p:txBody>
            <a:bodyPr wrap="none" rtlCol="0">
              <a:spAutoFit/>
            </a:bodyPr>
            <a:lstStyle/>
            <a:p>
              <a:pPr algn="ctr"/>
              <a:r>
                <a:rPr lang="en-US" altLang="zh-CN" b="1" dirty="0" smtClean="0">
                  <a:latin typeface="Agency FB" panose="020B0503020202020204" pitchFamily="34" charset="0"/>
                </a:rPr>
                <a:t>SUCCESS</a:t>
              </a:r>
              <a:endParaRPr lang="en-US" altLang="zh-CN" b="1" dirty="0">
                <a:latin typeface="Agency FB" panose="020B0503020202020204" pitchFamily="34" charset="0"/>
              </a:endParaRPr>
            </a:p>
          </p:txBody>
        </p:sp>
      </p:grpSp>
    </p:spTree>
    <p:extLst>
      <p:ext uri="{BB962C8B-B14F-4D97-AF65-F5344CB8AC3E}">
        <p14:creationId xmlns:p14="http://schemas.microsoft.com/office/powerpoint/2010/main" val="231870807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2" presetClass="entr" presetSubtype="4" fill="hold" grpId="0" nodeType="afterEffect" p14:presetBounceEnd="32000">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14:bounceEnd="32000">
                                          <p:cBhvr additive="base">
                                            <p:cTn id="19" dur="500" fill="hold"/>
                                            <p:tgtEl>
                                              <p:spTgt spid="42"/>
                                            </p:tgtEl>
                                            <p:attrNameLst>
                                              <p:attrName>ppt_x</p:attrName>
                                            </p:attrNameLst>
                                          </p:cBhvr>
                                          <p:tavLst>
                                            <p:tav tm="0">
                                              <p:val>
                                                <p:strVal val="#ppt_x"/>
                                              </p:val>
                                            </p:tav>
                                            <p:tav tm="100000">
                                              <p:val>
                                                <p:strVal val="#ppt_x"/>
                                              </p:val>
                                            </p:tav>
                                          </p:tavLst>
                                        </p:anim>
                                        <p:anim calcmode="lin" valueType="num" p14:bounceEnd="32000">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2" presetClass="entr" presetSubtype="2"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right)">
                                          <p:cBhvr>
                                            <p:cTn id="24" dur="250"/>
                                            <p:tgtEl>
                                              <p:spTgt spid="41"/>
                                            </p:tgtEl>
                                          </p:cBhvr>
                                        </p:animEffect>
                                      </p:childTnLst>
                                    </p:cTn>
                                  </p:par>
                                </p:childTnLst>
                              </p:cTn>
                            </p:par>
                            <p:par>
                              <p:cTn id="25" fill="hold">
                                <p:stCondLst>
                                  <p:cond delay="2250"/>
                                </p:stCondLst>
                                <p:childTnLst>
                                  <p:par>
                                    <p:cTn id="26" presetID="22" presetClass="entr" presetSubtype="8" fill="hold"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left)">
                                          <p:cBhvr>
                                            <p:cTn id="28" dur="250"/>
                                            <p:tgtEl>
                                              <p:spTgt spid="49"/>
                                            </p:tgtEl>
                                          </p:cBhvr>
                                        </p:animEffect>
                                      </p:childTnLst>
                                    </p:cTn>
                                  </p:par>
                                </p:childTnLst>
                              </p:cTn>
                            </p:par>
                            <p:par>
                              <p:cTn id="29" fill="hold">
                                <p:stCondLst>
                                  <p:cond delay="2500"/>
                                </p:stCondLst>
                                <p:childTnLst>
                                  <p:par>
                                    <p:cTn id="30" presetID="22" presetClass="entr" presetSubtype="2"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right)">
                                          <p:cBhvr>
                                            <p:cTn id="32" dur="250"/>
                                            <p:tgtEl>
                                              <p:spTgt spid="38"/>
                                            </p:tgtEl>
                                          </p:cBhvr>
                                        </p:animEffect>
                                      </p:childTnLst>
                                    </p:cTn>
                                  </p:par>
                                </p:childTnLst>
                              </p:cTn>
                            </p:par>
                            <p:par>
                              <p:cTn id="33" fill="hold">
                                <p:stCondLst>
                                  <p:cond delay="2750"/>
                                </p:stCondLst>
                                <p:childTnLst>
                                  <p:par>
                                    <p:cTn id="34" presetID="22" presetClass="entr" presetSubtype="8"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left)">
                                          <p:cBhvr>
                                            <p:cTn id="36" dur="250"/>
                                            <p:tgtEl>
                                              <p:spTgt spid="46"/>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right)">
                                          <p:cBhvr>
                                            <p:cTn id="40" dur="250"/>
                                            <p:tgtEl>
                                              <p:spTgt spid="35"/>
                                            </p:tgtEl>
                                          </p:cBhvr>
                                        </p:animEffect>
                                      </p:childTnLst>
                                    </p:cTn>
                                  </p:par>
                                </p:childTnLst>
                              </p:cTn>
                            </p:par>
                            <p:par>
                              <p:cTn id="41" fill="hold">
                                <p:stCondLst>
                                  <p:cond delay="3250"/>
                                </p:stCondLst>
                                <p:childTnLst>
                                  <p:par>
                                    <p:cTn id="42" presetID="22" presetClass="entr" presetSubtype="8"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left)">
                                          <p:cBhvr>
                                            <p:cTn id="44" dur="250"/>
                                            <p:tgtEl>
                                              <p:spTgt spid="43"/>
                                            </p:tgtEl>
                                          </p:cBhvr>
                                        </p:animEffect>
                                      </p:childTnLst>
                                    </p:cTn>
                                  </p:par>
                                </p:childTnLst>
                              </p:cTn>
                            </p:par>
                            <p:par>
                              <p:cTn id="45" fill="hold">
                                <p:stCondLst>
                                  <p:cond delay="3500"/>
                                </p:stCondLst>
                                <p:childTnLst>
                                  <p:par>
                                    <p:cTn id="46" presetID="12" presetClass="entr" presetSubtype="4"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additive="base">
                                            <p:cTn id="48" dur="500"/>
                                            <p:tgtEl>
                                              <p:spTgt spid="52"/>
                                            </p:tgtEl>
                                            <p:attrNameLst>
                                              <p:attrName>ppt_y</p:attrName>
                                            </p:attrNameLst>
                                          </p:cBhvr>
                                          <p:tavLst>
                                            <p:tav tm="0">
                                              <p:val>
                                                <p:strVal val="#ppt_y+#ppt_h*1.125000"/>
                                              </p:val>
                                            </p:tav>
                                            <p:tav tm="100000">
                                              <p:val>
                                                <p:strVal val="#ppt_y"/>
                                              </p:val>
                                            </p:tav>
                                          </p:tavLst>
                                        </p:anim>
                                        <p:animEffect transition="in" filter="wipe(up)">
                                          <p:cBhvr>
                                            <p:cTn id="49" dur="500"/>
                                            <p:tgtEl>
                                              <p:spTgt spid="52"/>
                                            </p:tgtEl>
                                          </p:cBhvr>
                                        </p:animEffect>
                                      </p:childTnLst>
                                    </p:cTn>
                                  </p:par>
                                </p:childTnLst>
                              </p:cTn>
                            </p:par>
                            <p:par>
                              <p:cTn id="50" fill="hold">
                                <p:stCondLst>
                                  <p:cond delay="4000"/>
                                </p:stCondLst>
                                <p:childTnLst>
                                  <p:par>
                                    <p:cTn id="51" presetID="22" presetClass="entr" presetSubtype="8" fill="hold" nodeType="after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left)">
                                          <p:cBhvr>
                                            <p:cTn id="53" dur="500"/>
                                            <p:tgtEl>
                                              <p:spTgt spid="54"/>
                                            </p:tgtEl>
                                          </p:cBhvr>
                                        </p:animEffect>
                                      </p:childTnLst>
                                    </p:cTn>
                                  </p:par>
                                </p:childTnLst>
                              </p:cTn>
                            </p:par>
                            <p:par>
                              <p:cTn id="54" fill="hold">
                                <p:stCondLst>
                                  <p:cond delay="4500"/>
                                </p:stCondLst>
                                <p:childTnLst>
                                  <p:par>
                                    <p:cTn id="55" presetID="22" presetClass="entr" presetSubtype="1" fill="hold" grpId="0" nodeType="after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up)">
                                          <p:cBhvr>
                                            <p:cTn id="57" dur="750"/>
                                            <p:tgtEl>
                                              <p:spTgt spid="53"/>
                                            </p:tgtEl>
                                          </p:cBhvr>
                                        </p:animEffect>
                                      </p:childTnLst>
                                    </p:cTn>
                                  </p:par>
                                </p:childTnLst>
                              </p:cTn>
                            </p:par>
                            <p:par>
                              <p:cTn id="58" fill="hold">
                                <p:stCondLst>
                                  <p:cond delay="5250"/>
                                </p:stCondLst>
                                <p:childTnLst>
                                  <p:par>
                                    <p:cTn id="59" presetID="53" presetClass="entr" presetSubtype="16" fill="hold" grpId="0" nodeType="after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p:cTn id="61" dur="500" fill="hold"/>
                                            <p:tgtEl>
                                              <p:spTgt spid="55"/>
                                            </p:tgtEl>
                                            <p:attrNameLst>
                                              <p:attrName>ppt_w</p:attrName>
                                            </p:attrNameLst>
                                          </p:cBhvr>
                                          <p:tavLst>
                                            <p:tav tm="0">
                                              <p:val>
                                                <p:fltVal val="0"/>
                                              </p:val>
                                            </p:tav>
                                            <p:tav tm="100000">
                                              <p:val>
                                                <p:strVal val="#ppt_w"/>
                                              </p:val>
                                            </p:tav>
                                          </p:tavLst>
                                        </p:anim>
                                        <p:anim calcmode="lin" valueType="num">
                                          <p:cBhvr>
                                            <p:cTn id="62" dur="500" fill="hold"/>
                                            <p:tgtEl>
                                              <p:spTgt spid="55"/>
                                            </p:tgtEl>
                                            <p:attrNameLst>
                                              <p:attrName>ppt_h</p:attrName>
                                            </p:attrNameLst>
                                          </p:cBhvr>
                                          <p:tavLst>
                                            <p:tav tm="0">
                                              <p:val>
                                                <p:fltVal val="0"/>
                                              </p:val>
                                            </p:tav>
                                            <p:tav tm="100000">
                                              <p:val>
                                                <p:strVal val="#ppt_h"/>
                                              </p:val>
                                            </p:tav>
                                          </p:tavLst>
                                        </p:anim>
                                        <p:animEffect transition="in" filter="fade">
                                          <p:cBhvr>
                                            <p:cTn id="63" dur="500"/>
                                            <p:tgtEl>
                                              <p:spTgt spid="55"/>
                                            </p:tgtEl>
                                          </p:cBhvr>
                                        </p:animEffect>
                                      </p:childTnLst>
                                    </p:cTn>
                                  </p:par>
                                </p:childTnLst>
                              </p:cTn>
                            </p:par>
                            <p:par>
                              <p:cTn id="64" fill="hold">
                                <p:stCondLst>
                                  <p:cond delay="5750"/>
                                </p:stCondLst>
                                <p:childTnLst>
                                  <p:par>
                                    <p:cTn id="65" presetID="22" presetClass="entr" presetSubtype="8" fill="hold"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wipe(left)">
                                          <p:cBhvr>
                                            <p:cTn id="67" dur="500"/>
                                            <p:tgtEl>
                                              <p:spTgt spid="58"/>
                                            </p:tgtEl>
                                          </p:cBhvr>
                                        </p:animEffect>
                                      </p:childTnLst>
                                    </p:cTn>
                                  </p:par>
                                </p:childTnLst>
                              </p:cTn>
                            </p:par>
                            <p:par>
                              <p:cTn id="68" fill="hold">
                                <p:stCondLst>
                                  <p:cond delay="6250"/>
                                </p:stCondLst>
                                <p:childTnLst>
                                  <p:par>
                                    <p:cTn id="69" presetID="53" presetClass="entr" presetSubtype="16" fill="hold" grpId="0" nodeType="after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p:cTn id="71" dur="500" fill="hold"/>
                                            <p:tgtEl>
                                              <p:spTgt spid="56"/>
                                            </p:tgtEl>
                                            <p:attrNameLst>
                                              <p:attrName>ppt_w</p:attrName>
                                            </p:attrNameLst>
                                          </p:cBhvr>
                                          <p:tavLst>
                                            <p:tav tm="0">
                                              <p:val>
                                                <p:fltVal val="0"/>
                                              </p:val>
                                            </p:tav>
                                            <p:tav tm="100000">
                                              <p:val>
                                                <p:strVal val="#ppt_w"/>
                                              </p:val>
                                            </p:tav>
                                          </p:tavLst>
                                        </p:anim>
                                        <p:anim calcmode="lin" valueType="num">
                                          <p:cBhvr>
                                            <p:cTn id="72" dur="500" fill="hold"/>
                                            <p:tgtEl>
                                              <p:spTgt spid="56"/>
                                            </p:tgtEl>
                                            <p:attrNameLst>
                                              <p:attrName>ppt_h</p:attrName>
                                            </p:attrNameLst>
                                          </p:cBhvr>
                                          <p:tavLst>
                                            <p:tav tm="0">
                                              <p:val>
                                                <p:fltVal val="0"/>
                                              </p:val>
                                            </p:tav>
                                            <p:tav tm="100000">
                                              <p:val>
                                                <p:strVal val="#ppt_h"/>
                                              </p:val>
                                            </p:tav>
                                          </p:tavLst>
                                        </p:anim>
                                        <p:animEffect transition="in" filter="fade">
                                          <p:cBhvr>
                                            <p:cTn id="73" dur="500"/>
                                            <p:tgtEl>
                                              <p:spTgt spid="56"/>
                                            </p:tgtEl>
                                          </p:cBhvr>
                                        </p:animEffect>
                                      </p:childTnLst>
                                    </p:cTn>
                                  </p:par>
                                </p:childTnLst>
                              </p:cTn>
                            </p:par>
                            <p:par>
                              <p:cTn id="74" fill="hold">
                                <p:stCondLst>
                                  <p:cond delay="6750"/>
                                </p:stCondLst>
                                <p:childTnLst>
                                  <p:par>
                                    <p:cTn id="75" presetID="22" presetClass="entr" presetSubtype="8" fill="hold"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wipe(left)">
                                          <p:cBhvr>
                                            <p:cTn id="77" dur="500"/>
                                            <p:tgtEl>
                                              <p:spTgt spid="62"/>
                                            </p:tgtEl>
                                          </p:cBhvr>
                                        </p:animEffect>
                                      </p:childTnLst>
                                    </p:cTn>
                                  </p:par>
                                </p:childTnLst>
                              </p:cTn>
                            </p:par>
                            <p:par>
                              <p:cTn id="78" fill="hold">
                                <p:stCondLst>
                                  <p:cond delay="7250"/>
                                </p:stCondLst>
                                <p:childTnLst>
                                  <p:par>
                                    <p:cTn id="79" presetID="53" presetClass="entr" presetSubtype="16" fill="hold" grpId="0" nodeType="afterEffect">
                                      <p:stCondLst>
                                        <p:cond delay="0"/>
                                      </p:stCondLst>
                                      <p:childTnLst>
                                        <p:set>
                                          <p:cBhvr>
                                            <p:cTn id="80" dur="1" fill="hold">
                                              <p:stCondLst>
                                                <p:cond delay="0"/>
                                              </p:stCondLst>
                                            </p:cTn>
                                            <p:tgtEl>
                                              <p:spTgt spid="57"/>
                                            </p:tgtEl>
                                            <p:attrNameLst>
                                              <p:attrName>style.visibility</p:attrName>
                                            </p:attrNameLst>
                                          </p:cBhvr>
                                          <p:to>
                                            <p:strVal val="visible"/>
                                          </p:to>
                                        </p:set>
                                        <p:anim calcmode="lin" valueType="num">
                                          <p:cBhvr>
                                            <p:cTn id="81" dur="500" fill="hold"/>
                                            <p:tgtEl>
                                              <p:spTgt spid="57"/>
                                            </p:tgtEl>
                                            <p:attrNameLst>
                                              <p:attrName>ppt_w</p:attrName>
                                            </p:attrNameLst>
                                          </p:cBhvr>
                                          <p:tavLst>
                                            <p:tav tm="0">
                                              <p:val>
                                                <p:fltVal val="0"/>
                                              </p:val>
                                            </p:tav>
                                            <p:tav tm="100000">
                                              <p:val>
                                                <p:strVal val="#ppt_w"/>
                                              </p:val>
                                            </p:tav>
                                          </p:tavLst>
                                        </p:anim>
                                        <p:anim calcmode="lin" valueType="num">
                                          <p:cBhvr>
                                            <p:cTn id="82" dur="500" fill="hold"/>
                                            <p:tgtEl>
                                              <p:spTgt spid="57"/>
                                            </p:tgtEl>
                                            <p:attrNameLst>
                                              <p:attrName>ppt_h</p:attrName>
                                            </p:attrNameLst>
                                          </p:cBhvr>
                                          <p:tavLst>
                                            <p:tav tm="0">
                                              <p:val>
                                                <p:fltVal val="0"/>
                                              </p:val>
                                            </p:tav>
                                            <p:tav tm="100000">
                                              <p:val>
                                                <p:strVal val="#ppt_h"/>
                                              </p:val>
                                            </p:tav>
                                          </p:tavLst>
                                        </p:anim>
                                        <p:animEffect transition="in" filter="fade">
                                          <p:cBhvr>
                                            <p:cTn id="83" dur="500"/>
                                            <p:tgtEl>
                                              <p:spTgt spid="57"/>
                                            </p:tgtEl>
                                          </p:cBhvr>
                                        </p:animEffect>
                                      </p:childTnLst>
                                    </p:cTn>
                                  </p:par>
                                </p:childTnLst>
                              </p:cTn>
                            </p:par>
                            <p:par>
                              <p:cTn id="84" fill="hold">
                                <p:stCondLst>
                                  <p:cond delay="7750"/>
                                </p:stCondLst>
                                <p:childTnLst>
                                  <p:par>
                                    <p:cTn id="85" presetID="22" presetClass="entr" presetSubtype="8" fill="hold" nodeType="after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wipe(left)">
                                          <p:cBhvr>
                                            <p:cTn id="87" dur="500"/>
                                            <p:tgtEl>
                                              <p:spTgt spid="66"/>
                                            </p:tgtEl>
                                          </p:cBhvr>
                                        </p:animEffect>
                                      </p:childTnLst>
                                    </p:cTn>
                                  </p:par>
                                </p:childTnLst>
                              </p:cTn>
                            </p:par>
                            <p:par>
                              <p:cTn id="88" fill="hold">
                                <p:stCondLst>
                                  <p:cond delay="8250"/>
                                </p:stCondLst>
                                <p:childTnLst>
                                  <p:par>
                                    <p:cTn id="89" presetID="12" presetClass="entr" presetSubtype="8" fill="hold" nodeType="afterEffect">
                                      <p:stCondLst>
                                        <p:cond delay="0"/>
                                      </p:stCondLst>
                                      <p:childTnLst>
                                        <p:set>
                                          <p:cBhvr>
                                            <p:cTn id="90" dur="1" fill="hold">
                                              <p:stCondLst>
                                                <p:cond delay="0"/>
                                              </p:stCondLst>
                                            </p:cTn>
                                            <p:tgtEl>
                                              <p:spTgt spid="70"/>
                                            </p:tgtEl>
                                            <p:attrNameLst>
                                              <p:attrName>style.visibility</p:attrName>
                                            </p:attrNameLst>
                                          </p:cBhvr>
                                          <p:to>
                                            <p:strVal val="visible"/>
                                          </p:to>
                                        </p:set>
                                        <p:anim calcmode="lin" valueType="num">
                                          <p:cBhvr additive="base">
                                            <p:cTn id="91" dur="500"/>
                                            <p:tgtEl>
                                              <p:spTgt spid="70"/>
                                            </p:tgtEl>
                                            <p:attrNameLst>
                                              <p:attrName>ppt_x</p:attrName>
                                            </p:attrNameLst>
                                          </p:cBhvr>
                                          <p:tavLst>
                                            <p:tav tm="0">
                                              <p:val>
                                                <p:strVal val="#ppt_x-#ppt_w*1.125000"/>
                                              </p:val>
                                            </p:tav>
                                            <p:tav tm="100000">
                                              <p:val>
                                                <p:strVal val="#ppt_x"/>
                                              </p:val>
                                            </p:tav>
                                          </p:tavLst>
                                        </p:anim>
                                        <p:animEffect transition="in" filter="wipe(right)">
                                          <p:cBhvr>
                                            <p:cTn id="92" dur="500"/>
                                            <p:tgtEl>
                                              <p:spTgt spid="70"/>
                                            </p:tgtEl>
                                          </p:cBhvr>
                                        </p:animEffect>
                                      </p:childTnLst>
                                    </p:cTn>
                                  </p:par>
                                </p:childTnLst>
                              </p:cTn>
                            </p:par>
                            <p:par>
                              <p:cTn id="93" fill="hold">
                                <p:stCondLst>
                                  <p:cond delay="8750"/>
                                </p:stCondLst>
                                <p:childTnLst>
                                  <p:par>
                                    <p:cTn id="94" presetID="23" presetClass="entr" presetSubtype="32" fill="hold" grpId="0" nodeType="afterEffect">
                                      <p:stCondLst>
                                        <p:cond delay="0"/>
                                      </p:stCondLst>
                                      <p:childTnLst>
                                        <p:set>
                                          <p:cBhvr>
                                            <p:cTn id="95" dur="1" fill="hold">
                                              <p:stCondLst>
                                                <p:cond delay="0"/>
                                              </p:stCondLst>
                                            </p:cTn>
                                            <p:tgtEl>
                                              <p:spTgt spid="75"/>
                                            </p:tgtEl>
                                            <p:attrNameLst>
                                              <p:attrName>style.visibility</p:attrName>
                                            </p:attrNameLst>
                                          </p:cBhvr>
                                          <p:to>
                                            <p:strVal val="visible"/>
                                          </p:to>
                                        </p:set>
                                        <p:anim calcmode="lin" valueType="num">
                                          <p:cBhvr>
                                            <p:cTn id="96" dur="500" fill="hold"/>
                                            <p:tgtEl>
                                              <p:spTgt spid="75"/>
                                            </p:tgtEl>
                                            <p:attrNameLst>
                                              <p:attrName>ppt_w</p:attrName>
                                            </p:attrNameLst>
                                          </p:cBhvr>
                                          <p:tavLst>
                                            <p:tav tm="0">
                                              <p:val>
                                                <p:strVal val="4*#ppt_w"/>
                                              </p:val>
                                            </p:tav>
                                            <p:tav tm="100000">
                                              <p:val>
                                                <p:strVal val="#ppt_w"/>
                                              </p:val>
                                            </p:tav>
                                          </p:tavLst>
                                        </p:anim>
                                        <p:anim calcmode="lin" valueType="num">
                                          <p:cBhvr>
                                            <p:cTn id="97" dur="500" fill="hold"/>
                                            <p:tgtEl>
                                              <p:spTgt spid="75"/>
                                            </p:tgtEl>
                                            <p:attrNameLst>
                                              <p:attrName>ppt_h</p:attrName>
                                            </p:attrNameLst>
                                          </p:cBhvr>
                                          <p:tavLst>
                                            <p:tav tm="0">
                                              <p:val>
                                                <p:strVal val="4*#ppt_h"/>
                                              </p:val>
                                            </p:tav>
                                            <p:tav tm="100000">
                                              <p:val>
                                                <p:strVal val="#ppt_h"/>
                                              </p:val>
                                            </p:tav>
                                          </p:tavLst>
                                        </p:anim>
                                      </p:childTnLst>
                                    </p:cTn>
                                  </p:par>
                                </p:childTnLst>
                              </p:cTn>
                            </p:par>
                            <p:par>
                              <p:cTn id="98" fill="hold">
                                <p:stCondLst>
                                  <p:cond delay="9250"/>
                                </p:stCondLst>
                                <p:childTnLst>
                                  <p:par>
                                    <p:cTn id="99" presetID="22" presetClass="entr" presetSubtype="1" fill="hold" nodeType="afterEffect">
                                      <p:stCondLst>
                                        <p:cond delay="0"/>
                                      </p:stCondLst>
                                      <p:childTnLst>
                                        <p:set>
                                          <p:cBhvr>
                                            <p:cTn id="100" dur="1" fill="hold">
                                              <p:stCondLst>
                                                <p:cond delay="0"/>
                                              </p:stCondLst>
                                            </p:cTn>
                                            <p:tgtEl>
                                              <p:spTgt spid="76"/>
                                            </p:tgtEl>
                                            <p:attrNameLst>
                                              <p:attrName>style.visibility</p:attrName>
                                            </p:attrNameLst>
                                          </p:cBhvr>
                                          <p:to>
                                            <p:strVal val="visible"/>
                                          </p:to>
                                        </p:set>
                                        <p:animEffect transition="in" filter="wipe(up)">
                                          <p:cBhvr>
                                            <p:cTn id="10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41" grpId="0" animBg="1"/>
          <p:bldP spid="42" grpId="0" animBg="1"/>
          <p:bldP spid="52" grpId="0"/>
          <p:bldP spid="53" grpId="0"/>
          <p:bldP spid="55" grpId="0" animBg="1"/>
          <p:bldP spid="56" grpId="0" animBg="1"/>
          <p:bldP spid="57" grpId="0" animBg="1"/>
          <p:bldP spid="7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2" presetClass="entr" presetSubtype="4"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2" presetClass="entr" presetSubtype="2" fill="hold" grpId="0"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right)">
                                          <p:cBhvr>
                                            <p:cTn id="24" dur="250"/>
                                            <p:tgtEl>
                                              <p:spTgt spid="41"/>
                                            </p:tgtEl>
                                          </p:cBhvr>
                                        </p:animEffect>
                                      </p:childTnLst>
                                    </p:cTn>
                                  </p:par>
                                </p:childTnLst>
                              </p:cTn>
                            </p:par>
                            <p:par>
                              <p:cTn id="25" fill="hold">
                                <p:stCondLst>
                                  <p:cond delay="2250"/>
                                </p:stCondLst>
                                <p:childTnLst>
                                  <p:par>
                                    <p:cTn id="26" presetID="22" presetClass="entr" presetSubtype="8" fill="hold"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left)">
                                          <p:cBhvr>
                                            <p:cTn id="28" dur="250"/>
                                            <p:tgtEl>
                                              <p:spTgt spid="49"/>
                                            </p:tgtEl>
                                          </p:cBhvr>
                                        </p:animEffect>
                                      </p:childTnLst>
                                    </p:cTn>
                                  </p:par>
                                </p:childTnLst>
                              </p:cTn>
                            </p:par>
                            <p:par>
                              <p:cTn id="29" fill="hold">
                                <p:stCondLst>
                                  <p:cond delay="2500"/>
                                </p:stCondLst>
                                <p:childTnLst>
                                  <p:par>
                                    <p:cTn id="30" presetID="22" presetClass="entr" presetSubtype="2"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right)">
                                          <p:cBhvr>
                                            <p:cTn id="32" dur="250"/>
                                            <p:tgtEl>
                                              <p:spTgt spid="38"/>
                                            </p:tgtEl>
                                          </p:cBhvr>
                                        </p:animEffect>
                                      </p:childTnLst>
                                    </p:cTn>
                                  </p:par>
                                </p:childTnLst>
                              </p:cTn>
                            </p:par>
                            <p:par>
                              <p:cTn id="33" fill="hold">
                                <p:stCondLst>
                                  <p:cond delay="2750"/>
                                </p:stCondLst>
                                <p:childTnLst>
                                  <p:par>
                                    <p:cTn id="34" presetID="22" presetClass="entr" presetSubtype="8" fill="hold"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wipe(left)">
                                          <p:cBhvr>
                                            <p:cTn id="36" dur="250"/>
                                            <p:tgtEl>
                                              <p:spTgt spid="46"/>
                                            </p:tgtEl>
                                          </p:cBhvr>
                                        </p:animEffect>
                                      </p:childTnLst>
                                    </p:cTn>
                                  </p:par>
                                </p:childTnLst>
                              </p:cTn>
                            </p:par>
                            <p:par>
                              <p:cTn id="37" fill="hold">
                                <p:stCondLst>
                                  <p:cond delay="3000"/>
                                </p:stCondLst>
                                <p:childTnLst>
                                  <p:par>
                                    <p:cTn id="38" presetID="22" presetClass="entr" presetSubtype="2"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right)">
                                          <p:cBhvr>
                                            <p:cTn id="40" dur="250"/>
                                            <p:tgtEl>
                                              <p:spTgt spid="35"/>
                                            </p:tgtEl>
                                          </p:cBhvr>
                                        </p:animEffect>
                                      </p:childTnLst>
                                    </p:cTn>
                                  </p:par>
                                </p:childTnLst>
                              </p:cTn>
                            </p:par>
                            <p:par>
                              <p:cTn id="41" fill="hold">
                                <p:stCondLst>
                                  <p:cond delay="3250"/>
                                </p:stCondLst>
                                <p:childTnLst>
                                  <p:par>
                                    <p:cTn id="42" presetID="22" presetClass="entr" presetSubtype="8"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left)">
                                          <p:cBhvr>
                                            <p:cTn id="44" dur="250"/>
                                            <p:tgtEl>
                                              <p:spTgt spid="43"/>
                                            </p:tgtEl>
                                          </p:cBhvr>
                                        </p:animEffect>
                                      </p:childTnLst>
                                    </p:cTn>
                                  </p:par>
                                </p:childTnLst>
                              </p:cTn>
                            </p:par>
                            <p:par>
                              <p:cTn id="45" fill="hold">
                                <p:stCondLst>
                                  <p:cond delay="3500"/>
                                </p:stCondLst>
                                <p:childTnLst>
                                  <p:par>
                                    <p:cTn id="46" presetID="12" presetClass="entr" presetSubtype="4"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 calcmode="lin" valueType="num">
                                          <p:cBhvr additive="base">
                                            <p:cTn id="48" dur="500"/>
                                            <p:tgtEl>
                                              <p:spTgt spid="52"/>
                                            </p:tgtEl>
                                            <p:attrNameLst>
                                              <p:attrName>ppt_y</p:attrName>
                                            </p:attrNameLst>
                                          </p:cBhvr>
                                          <p:tavLst>
                                            <p:tav tm="0">
                                              <p:val>
                                                <p:strVal val="#ppt_y+#ppt_h*1.125000"/>
                                              </p:val>
                                            </p:tav>
                                            <p:tav tm="100000">
                                              <p:val>
                                                <p:strVal val="#ppt_y"/>
                                              </p:val>
                                            </p:tav>
                                          </p:tavLst>
                                        </p:anim>
                                        <p:animEffect transition="in" filter="wipe(up)">
                                          <p:cBhvr>
                                            <p:cTn id="49" dur="500"/>
                                            <p:tgtEl>
                                              <p:spTgt spid="52"/>
                                            </p:tgtEl>
                                          </p:cBhvr>
                                        </p:animEffect>
                                      </p:childTnLst>
                                    </p:cTn>
                                  </p:par>
                                </p:childTnLst>
                              </p:cTn>
                            </p:par>
                            <p:par>
                              <p:cTn id="50" fill="hold">
                                <p:stCondLst>
                                  <p:cond delay="4000"/>
                                </p:stCondLst>
                                <p:childTnLst>
                                  <p:par>
                                    <p:cTn id="51" presetID="22" presetClass="entr" presetSubtype="8" fill="hold" nodeType="after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left)">
                                          <p:cBhvr>
                                            <p:cTn id="53" dur="500"/>
                                            <p:tgtEl>
                                              <p:spTgt spid="54"/>
                                            </p:tgtEl>
                                          </p:cBhvr>
                                        </p:animEffect>
                                      </p:childTnLst>
                                    </p:cTn>
                                  </p:par>
                                </p:childTnLst>
                              </p:cTn>
                            </p:par>
                            <p:par>
                              <p:cTn id="54" fill="hold">
                                <p:stCondLst>
                                  <p:cond delay="4500"/>
                                </p:stCondLst>
                                <p:childTnLst>
                                  <p:par>
                                    <p:cTn id="55" presetID="22" presetClass="entr" presetSubtype="1" fill="hold" grpId="0" nodeType="after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up)">
                                          <p:cBhvr>
                                            <p:cTn id="57" dur="750"/>
                                            <p:tgtEl>
                                              <p:spTgt spid="53"/>
                                            </p:tgtEl>
                                          </p:cBhvr>
                                        </p:animEffect>
                                      </p:childTnLst>
                                    </p:cTn>
                                  </p:par>
                                </p:childTnLst>
                              </p:cTn>
                            </p:par>
                            <p:par>
                              <p:cTn id="58" fill="hold">
                                <p:stCondLst>
                                  <p:cond delay="5250"/>
                                </p:stCondLst>
                                <p:childTnLst>
                                  <p:par>
                                    <p:cTn id="59" presetID="53" presetClass="entr" presetSubtype="16" fill="hold" grpId="0" nodeType="after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p:cTn id="61" dur="500" fill="hold"/>
                                            <p:tgtEl>
                                              <p:spTgt spid="55"/>
                                            </p:tgtEl>
                                            <p:attrNameLst>
                                              <p:attrName>ppt_w</p:attrName>
                                            </p:attrNameLst>
                                          </p:cBhvr>
                                          <p:tavLst>
                                            <p:tav tm="0">
                                              <p:val>
                                                <p:fltVal val="0"/>
                                              </p:val>
                                            </p:tav>
                                            <p:tav tm="100000">
                                              <p:val>
                                                <p:strVal val="#ppt_w"/>
                                              </p:val>
                                            </p:tav>
                                          </p:tavLst>
                                        </p:anim>
                                        <p:anim calcmode="lin" valueType="num">
                                          <p:cBhvr>
                                            <p:cTn id="62" dur="500" fill="hold"/>
                                            <p:tgtEl>
                                              <p:spTgt spid="55"/>
                                            </p:tgtEl>
                                            <p:attrNameLst>
                                              <p:attrName>ppt_h</p:attrName>
                                            </p:attrNameLst>
                                          </p:cBhvr>
                                          <p:tavLst>
                                            <p:tav tm="0">
                                              <p:val>
                                                <p:fltVal val="0"/>
                                              </p:val>
                                            </p:tav>
                                            <p:tav tm="100000">
                                              <p:val>
                                                <p:strVal val="#ppt_h"/>
                                              </p:val>
                                            </p:tav>
                                          </p:tavLst>
                                        </p:anim>
                                        <p:animEffect transition="in" filter="fade">
                                          <p:cBhvr>
                                            <p:cTn id="63" dur="500"/>
                                            <p:tgtEl>
                                              <p:spTgt spid="55"/>
                                            </p:tgtEl>
                                          </p:cBhvr>
                                        </p:animEffect>
                                      </p:childTnLst>
                                    </p:cTn>
                                  </p:par>
                                </p:childTnLst>
                              </p:cTn>
                            </p:par>
                            <p:par>
                              <p:cTn id="64" fill="hold">
                                <p:stCondLst>
                                  <p:cond delay="5750"/>
                                </p:stCondLst>
                                <p:childTnLst>
                                  <p:par>
                                    <p:cTn id="65" presetID="22" presetClass="entr" presetSubtype="8" fill="hold"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wipe(left)">
                                          <p:cBhvr>
                                            <p:cTn id="67" dur="500"/>
                                            <p:tgtEl>
                                              <p:spTgt spid="58"/>
                                            </p:tgtEl>
                                          </p:cBhvr>
                                        </p:animEffect>
                                      </p:childTnLst>
                                    </p:cTn>
                                  </p:par>
                                </p:childTnLst>
                              </p:cTn>
                            </p:par>
                            <p:par>
                              <p:cTn id="68" fill="hold">
                                <p:stCondLst>
                                  <p:cond delay="6250"/>
                                </p:stCondLst>
                                <p:childTnLst>
                                  <p:par>
                                    <p:cTn id="69" presetID="53" presetClass="entr" presetSubtype="16" fill="hold" grpId="0" nodeType="after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p:cTn id="71" dur="500" fill="hold"/>
                                            <p:tgtEl>
                                              <p:spTgt spid="56"/>
                                            </p:tgtEl>
                                            <p:attrNameLst>
                                              <p:attrName>ppt_w</p:attrName>
                                            </p:attrNameLst>
                                          </p:cBhvr>
                                          <p:tavLst>
                                            <p:tav tm="0">
                                              <p:val>
                                                <p:fltVal val="0"/>
                                              </p:val>
                                            </p:tav>
                                            <p:tav tm="100000">
                                              <p:val>
                                                <p:strVal val="#ppt_w"/>
                                              </p:val>
                                            </p:tav>
                                          </p:tavLst>
                                        </p:anim>
                                        <p:anim calcmode="lin" valueType="num">
                                          <p:cBhvr>
                                            <p:cTn id="72" dur="500" fill="hold"/>
                                            <p:tgtEl>
                                              <p:spTgt spid="56"/>
                                            </p:tgtEl>
                                            <p:attrNameLst>
                                              <p:attrName>ppt_h</p:attrName>
                                            </p:attrNameLst>
                                          </p:cBhvr>
                                          <p:tavLst>
                                            <p:tav tm="0">
                                              <p:val>
                                                <p:fltVal val="0"/>
                                              </p:val>
                                            </p:tav>
                                            <p:tav tm="100000">
                                              <p:val>
                                                <p:strVal val="#ppt_h"/>
                                              </p:val>
                                            </p:tav>
                                          </p:tavLst>
                                        </p:anim>
                                        <p:animEffect transition="in" filter="fade">
                                          <p:cBhvr>
                                            <p:cTn id="73" dur="500"/>
                                            <p:tgtEl>
                                              <p:spTgt spid="56"/>
                                            </p:tgtEl>
                                          </p:cBhvr>
                                        </p:animEffect>
                                      </p:childTnLst>
                                    </p:cTn>
                                  </p:par>
                                </p:childTnLst>
                              </p:cTn>
                            </p:par>
                            <p:par>
                              <p:cTn id="74" fill="hold">
                                <p:stCondLst>
                                  <p:cond delay="6750"/>
                                </p:stCondLst>
                                <p:childTnLst>
                                  <p:par>
                                    <p:cTn id="75" presetID="22" presetClass="entr" presetSubtype="8" fill="hold"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wipe(left)">
                                          <p:cBhvr>
                                            <p:cTn id="77" dur="500"/>
                                            <p:tgtEl>
                                              <p:spTgt spid="62"/>
                                            </p:tgtEl>
                                          </p:cBhvr>
                                        </p:animEffect>
                                      </p:childTnLst>
                                    </p:cTn>
                                  </p:par>
                                </p:childTnLst>
                              </p:cTn>
                            </p:par>
                            <p:par>
                              <p:cTn id="78" fill="hold">
                                <p:stCondLst>
                                  <p:cond delay="7250"/>
                                </p:stCondLst>
                                <p:childTnLst>
                                  <p:par>
                                    <p:cTn id="79" presetID="53" presetClass="entr" presetSubtype="16" fill="hold" grpId="0" nodeType="afterEffect">
                                      <p:stCondLst>
                                        <p:cond delay="0"/>
                                      </p:stCondLst>
                                      <p:childTnLst>
                                        <p:set>
                                          <p:cBhvr>
                                            <p:cTn id="80" dur="1" fill="hold">
                                              <p:stCondLst>
                                                <p:cond delay="0"/>
                                              </p:stCondLst>
                                            </p:cTn>
                                            <p:tgtEl>
                                              <p:spTgt spid="57"/>
                                            </p:tgtEl>
                                            <p:attrNameLst>
                                              <p:attrName>style.visibility</p:attrName>
                                            </p:attrNameLst>
                                          </p:cBhvr>
                                          <p:to>
                                            <p:strVal val="visible"/>
                                          </p:to>
                                        </p:set>
                                        <p:anim calcmode="lin" valueType="num">
                                          <p:cBhvr>
                                            <p:cTn id="81" dur="500" fill="hold"/>
                                            <p:tgtEl>
                                              <p:spTgt spid="57"/>
                                            </p:tgtEl>
                                            <p:attrNameLst>
                                              <p:attrName>ppt_w</p:attrName>
                                            </p:attrNameLst>
                                          </p:cBhvr>
                                          <p:tavLst>
                                            <p:tav tm="0">
                                              <p:val>
                                                <p:fltVal val="0"/>
                                              </p:val>
                                            </p:tav>
                                            <p:tav tm="100000">
                                              <p:val>
                                                <p:strVal val="#ppt_w"/>
                                              </p:val>
                                            </p:tav>
                                          </p:tavLst>
                                        </p:anim>
                                        <p:anim calcmode="lin" valueType="num">
                                          <p:cBhvr>
                                            <p:cTn id="82" dur="500" fill="hold"/>
                                            <p:tgtEl>
                                              <p:spTgt spid="57"/>
                                            </p:tgtEl>
                                            <p:attrNameLst>
                                              <p:attrName>ppt_h</p:attrName>
                                            </p:attrNameLst>
                                          </p:cBhvr>
                                          <p:tavLst>
                                            <p:tav tm="0">
                                              <p:val>
                                                <p:fltVal val="0"/>
                                              </p:val>
                                            </p:tav>
                                            <p:tav tm="100000">
                                              <p:val>
                                                <p:strVal val="#ppt_h"/>
                                              </p:val>
                                            </p:tav>
                                          </p:tavLst>
                                        </p:anim>
                                        <p:animEffect transition="in" filter="fade">
                                          <p:cBhvr>
                                            <p:cTn id="83" dur="500"/>
                                            <p:tgtEl>
                                              <p:spTgt spid="57"/>
                                            </p:tgtEl>
                                          </p:cBhvr>
                                        </p:animEffect>
                                      </p:childTnLst>
                                    </p:cTn>
                                  </p:par>
                                </p:childTnLst>
                              </p:cTn>
                            </p:par>
                            <p:par>
                              <p:cTn id="84" fill="hold">
                                <p:stCondLst>
                                  <p:cond delay="7750"/>
                                </p:stCondLst>
                                <p:childTnLst>
                                  <p:par>
                                    <p:cTn id="85" presetID="22" presetClass="entr" presetSubtype="8" fill="hold" nodeType="after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wipe(left)">
                                          <p:cBhvr>
                                            <p:cTn id="87" dur="500"/>
                                            <p:tgtEl>
                                              <p:spTgt spid="66"/>
                                            </p:tgtEl>
                                          </p:cBhvr>
                                        </p:animEffect>
                                      </p:childTnLst>
                                    </p:cTn>
                                  </p:par>
                                </p:childTnLst>
                              </p:cTn>
                            </p:par>
                            <p:par>
                              <p:cTn id="88" fill="hold">
                                <p:stCondLst>
                                  <p:cond delay="8250"/>
                                </p:stCondLst>
                                <p:childTnLst>
                                  <p:par>
                                    <p:cTn id="89" presetID="12" presetClass="entr" presetSubtype="8" fill="hold" nodeType="afterEffect">
                                      <p:stCondLst>
                                        <p:cond delay="0"/>
                                      </p:stCondLst>
                                      <p:childTnLst>
                                        <p:set>
                                          <p:cBhvr>
                                            <p:cTn id="90" dur="1" fill="hold">
                                              <p:stCondLst>
                                                <p:cond delay="0"/>
                                              </p:stCondLst>
                                            </p:cTn>
                                            <p:tgtEl>
                                              <p:spTgt spid="70"/>
                                            </p:tgtEl>
                                            <p:attrNameLst>
                                              <p:attrName>style.visibility</p:attrName>
                                            </p:attrNameLst>
                                          </p:cBhvr>
                                          <p:to>
                                            <p:strVal val="visible"/>
                                          </p:to>
                                        </p:set>
                                        <p:anim calcmode="lin" valueType="num">
                                          <p:cBhvr additive="base">
                                            <p:cTn id="91" dur="500"/>
                                            <p:tgtEl>
                                              <p:spTgt spid="70"/>
                                            </p:tgtEl>
                                            <p:attrNameLst>
                                              <p:attrName>ppt_x</p:attrName>
                                            </p:attrNameLst>
                                          </p:cBhvr>
                                          <p:tavLst>
                                            <p:tav tm="0">
                                              <p:val>
                                                <p:strVal val="#ppt_x-#ppt_w*1.125000"/>
                                              </p:val>
                                            </p:tav>
                                            <p:tav tm="100000">
                                              <p:val>
                                                <p:strVal val="#ppt_x"/>
                                              </p:val>
                                            </p:tav>
                                          </p:tavLst>
                                        </p:anim>
                                        <p:animEffect transition="in" filter="wipe(right)">
                                          <p:cBhvr>
                                            <p:cTn id="92" dur="500"/>
                                            <p:tgtEl>
                                              <p:spTgt spid="70"/>
                                            </p:tgtEl>
                                          </p:cBhvr>
                                        </p:animEffect>
                                      </p:childTnLst>
                                    </p:cTn>
                                  </p:par>
                                </p:childTnLst>
                              </p:cTn>
                            </p:par>
                            <p:par>
                              <p:cTn id="93" fill="hold">
                                <p:stCondLst>
                                  <p:cond delay="8750"/>
                                </p:stCondLst>
                                <p:childTnLst>
                                  <p:par>
                                    <p:cTn id="94" presetID="23" presetClass="entr" presetSubtype="32" fill="hold" grpId="0" nodeType="afterEffect">
                                      <p:stCondLst>
                                        <p:cond delay="0"/>
                                      </p:stCondLst>
                                      <p:childTnLst>
                                        <p:set>
                                          <p:cBhvr>
                                            <p:cTn id="95" dur="1" fill="hold">
                                              <p:stCondLst>
                                                <p:cond delay="0"/>
                                              </p:stCondLst>
                                            </p:cTn>
                                            <p:tgtEl>
                                              <p:spTgt spid="75"/>
                                            </p:tgtEl>
                                            <p:attrNameLst>
                                              <p:attrName>style.visibility</p:attrName>
                                            </p:attrNameLst>
                                          </p:cBhvr>
                                          <p:to>
                                            <p:strVal val="visible"/>
                                          </p:to>
                                        </p:set>
                                        <p:anim calcmode="lin" valueType="num">
                                          <p:cBhvr>
                                            <p:cTn id="96" dur="500" fill="hold"/>
                                            <p:tgtEl>
                                              <p:spTgt spid="75"/>
                                            </p:tgtEl>
                                            <p:attrNameLst>
                                              <p:attrName>ppt_w</p:attrName>
                                            </p:attrNameLst>
                                          </p:cBhvr>
                                          <p:tavLst>
                                            <p:tav tm="0">
                                              <p:val>
                                                <p:strVal val="4*#ppt_w"/>
                                              </p:val>
                                            </p:tav>
                                            <p:tav tm="100000">
                                              <p:val>
                                                <p:strVal val="#ppt_w"/>
                                              </p:val>
                                            </p:tav>
                                          </p:tavLst>
                                        </p:anim>
                                        <p:anim calcmode="lin" valueType="num">
                                          <p:cBhvr>
                                            <p:cTn id="97" dur="500" fill="hold"/>
                                            <p:tgtEl>
                                              <p:spTgt spid="75"/>
                                            </p:tgtEl>
                                            <p:attrNameLst>
                                              <p:attrName>ppt_h</p:attrName>
                                            </p:attrNameLst>
                                          </p:cBhvr>
                                          <p:tavLst>
                                            <p:tav tm="0">
                                              <p:val>
                                                <p:strVal val="4*#ppt_h"/>
                                              </p:val>
                                            </p:tav>
                                            <p:tav tm="100000">
                                              <p:val>
                                                <p:strVal val="#ppt_h"/>
                                              </p:val>
                                            </p:tav>
                                          </p:tavLst>
                                        </p:anim>
                                      </p:childTnLst>
                                    </p:cTn>
                                  </p:par>
                                </p:childTnLst>
                              </p:cTn>
                            </p:par>
                            <p:par>
                              <p:cTn id="98" fill="hold">
                                <p:stCondLst>
                                  <p:cond delay="9250"/>
                                </p:stCondLst>
                                <p:childTnLst>
                                  <p:par>
                                    <p:cTn id="99" presetID="22" presetClass="entr" presetSubtype="1" fill="hold" nodeType="afterEffect">
                                      <p:stCondLst>
                                        <p:cond delay="0"/>
                                      </p:stCondLst>
                                      <p:childTnLst>
                                        <p:set>
                                          <p:cBhvr>
                                            <p:cTn id="100" dur="1" fill="hold">
                                              <p:stCondLst>
                                                <p:cond delay="0"/>
                                              </p:stCondLst>
                                            </p:cTn>
                                            <p:tgtEl>
                                              <p:spTgt spid="76"/>
                                            </p:tgtEl>
                                            <p:attrNameLst>
                                              <p:attrName>style.visibility</p:attrName>
                                            </p:attrNameLst>
                                          </p:cBhvr>
                                          <p:to>
                                            <p:strVal val="visible"/>
                                          </p:to>
                                        </p:set>
                                        <p:animEffect transition="in" filter="wipe(up)">
                                          <p:cBhvr>
                                            <p:cTn id="101"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41" grpId="0" animBg="1"/>
          <p:bldP spid="42" grpId="0" animBg="1"/>
          <p:bldP spid="52" grpId="0"/>
          <p:bldP spid="53" grpId="0"/>
          <p:bldP spid="55" grpId="0" animBg="1"/>
          <p:bldP spid="56" grpId="0" animBg="1"/>
          <p:bldP spid="57" grpId="0" animBg="1"/>
          <p:bldP spid="7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p:cNvSpPr/>
          <p:nvPr/>
        </p:nvSpPr>
        <p:spPr>
          <a:xfrm>
            <a:off x="-14514" y="3238500"/>
            <a:ext cx="12206514" cy="30099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0" y="342176"/>
            <a:ext cx="6201965" cy="707886"/>
          </a:xfrm>
          <a:prstGeom prst="rect">
            <a:avLst/>
          </a:prstGeom>
          <a:noFill/>
        </p:spPr>
        <p:txBody>
          <a:bodyPr wrap="square" rtlCol="0">
            <a:spAutoFit/>
          </a:bodyPr>
          <a:lstStyle/>
          <a:p>
            <a:pPr algn="r"/>
            <a:r>
              <a:rPr lang="en-US" altLang="zh-CN" sz="4000" dirty="0" smtClean="0">
                <a:solidFill>
                  <a:schemeClr val="bg2">
                    <a:lumMod val="25000"/>
                  </a:schemeClr>
                </a:solidFill>
                <a:latin typeface="Impact" panose="020B0806030902050204" pitchFamily="34" charset="0"/>
              </a:rPr>
              <a:t>ORGANIZATIONAL </a:t>
            </a:r>
            <a:r>
              <a:rPr lang="en-US" altLang="zh-CN" sz="4000" dirty="0" smtClean="0">
                <a:solidFill>
                  <a:srgbClr val="D70000"/>
                </a:solidFill>
                <a:latin typeface="Impact" panose="020B0806030902050204" pitchFamily="34" charset="0"/>
              </a:rPr>
              <a:t>STRUCTURE</a:t>
            </a:r>
          </a:p>
        </p:txBody>
      </p:sp>
      <p:grpSp>
        <p:nvGrpSpPr>
          <p:cNvPr id="5" name="组合 4"/>
          <p:cNvGrpSpPr/>
          <p:nvPr/>
        </p:nvGrpSpPr>
        <p:grpSpPr>
          <a:xfrm>
            <a:off x="-14514" y="255662"/>
            <a:ext cx="6156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693966" y="922113"/>
            <a:ext cx="5508000" cy="461665"/>
          </a:xfrm>
          <a:prstGeom prst="rect">
            <a:avLst/>
          </a:prstGeom>
          <a:noFill/>
        </p:spPr>
        <p:txBody>
          <a:bodyPr wrap="square" rtlCol="0">
            <a:spAutoFit/>
          </a:bodyPr>
          <a:lstStyle/>
          <a:p>
            <a:pPr algn="r"/>
            <a:r>
              <a:rPr lang="en-US" altLang="zh-CN" sz="12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lasting products of human effort. Temples and statues decay, but books survive.</a:t>
            </a:r>
          </a:p>
        </p:txBody>
      </p:sp>
      <p:sp>
        <p:nvSpPr>
          <p:cNvPr id="9" name="Freeform 124"/>
          <p:cNvSpPr>
            <a:spLocks noEditPoints="1"/>
          </p:cNvSpPr>
          <p:nvPr/>
        </p:nvSpPr>
        <p:spPr bwMode="auto">
          <a:xfrm>
            <a:off x="1376278" y="2124351"/>
            <a:ext cx="948723" cy="933662"/>
          </a:xfrm>
          <a:custGeom>
            <a:avLst/>
            <a:gdLst>
              <a:gd name="T0" fmla="*/ 60 w 60"/>
              <a:gd name="T1" fmla="*/ 50 h 59"/>
              <a:gd name="T2" fmla="*/ 0 w 60"/>
              <a:gd name="T3" fmla="*/ 50 h 59"/>
              <a:gd name="T4" fmla="*/ 5 w 60"/>
              <a:gd name="T5" fmla="*/ 46 h 59"/>
              <a:gd name="T6" fmla="*/ 55 w 60"/>
              <a:gd name="T7" fmla="*/ 46 h 59"/>
              <a:gd name="T8" fmla="*/ 15 w 60"/>
              <a:gd name="T9" fmla="*/ 2 h 59"/>
              <a:gd name="T10" fmla="*/ 15 w 60"/>
              <a:gd name="T11" fmla="*/ 13 h 59"/>
              <a:gd name="T12" fmla="*/ 15 w 60"/>
              <a:gd name="T13" fmla="*/ 2 h 59"/>
              <a:gd name="T14" fmla="*/ 39 w 60"/>
              <a:gd name="T15" fmla="*/ 7 h 59"/>
              <a:gd name="T16" fmla="*/ 50 w 60"/>
              <a:gd name="T17" fmla="*/ 7 h 59"/>
              <a:gd name="T18" fmla="*/ 39 w 60"/>
              <a:gd name="T19" fmla="*/ 33 h 59"/>
              <a:gd name="T20" fmla="*/ 43 w 60"/>
              <a:gd name="T21" fmla="*/ 48 h 59"/>
              <a:gd name="T22" fmla="*/ 46 w 60"/>
              <a:gd name="T23" fmla="*/ 48 h 59"/>
              <a:gd name="T24" fmla="*/ 50 w 60"/>
              <a:gd name="T25" fmla="*/ 32 h 59"/>
              <a:gd name="T26" fmla="*/ 53 w 60"/>
              <a:gd name="T27" fmla="*/ 19 h 59"/>
              <a:gd name="T28" fmla="*/ 42 w 60"/>
              <a:gd name="T29" fmla="*/ 14 h 59"/>
              <a:gd name="T30" fmla="*/ 42 w 60"/>
              <a:gd name="T31" fmla="*/ 18 h 59"/>
              <a:gd name="T32" fmla="*/ 39 w 60"/>
              <a:gd name="T33" fmla="*/ 33 h 59"/>
              <a:gd name="T34" fmla="*/ 36 w 60"/>
              <a:gd name="T35" fmla="*/ 6 h 59"/>
              <a:gd name="T36" fmla="*/ 24 w 60"/>
              <a:gd name="T37" fmla="*/ 6 h 59"/>
              <a:gd name="T38" fmla="*/ 36 w 60"/>
              <a:gd name="T39" fmla="*/ 32 h 59"/>
              <a:gd name="T40" fmla="*/ 39 w 60"/>
              <a:gd name="T41" fmla="*/ 18 h 59"/>
              <a:gd name="T42" fmla="*/ 26 w 60"/>
              <a:gd name="T43" fmla="*/ 13 h 59"/>
              <a:gd name="T44" fmla="*/ 21 w 60"/>
              <a:gd name="T45" fmla="*/ 27 h 59"/>
              <a:gd name="T46" fmla="*/ 24 w 60"/>
              <a:gd name="T47" fmla="*/ 50 h 59"/>
              <a:gd name="T48" fmla="*/ 30 w 60"/>
              <a:gd name="T49" fmla="*/ 39 h 59"/>
              <a:gd name="T50" fmla="*/ 36 w 60"/>
              <a:gd name="T51" fmla="*/ 50 h 59"/>
              <a:gd name="T52" fmla="*/ 21 w 60"/>
              <a:gd name="T53" fmla="*/ 33 h 59"/>
              <a:gd name="T54" fmla="*/ 18 w 60"/>
              <a:gd name="T55" fmla="*/ 18 h 59"/>
              <a:gd name="T56" fmla="*/ 18 w 60"/>
              <a:gd name="T57" fmla="*/ 14 h 59"/>
              <a:gd name="T58" fmla="*/ 7 w 60"/>
              <a:gd name="T59" fmla="*/ 19 h 59"/>
              <a:gd name="T60" fmla="*/ 9 w 60"/>
              <a:gd name="T61" fmla="*/ 32 h 59"/>
              <a:gd name="T62" fmla="*/ 14 w 60"/>
              <a:gd name="T63" fmla="*/ 48 h 59"/>
              <a:gd name="T64" fmla="*/ 17 w 60"/>
              <a:gd name="T65" fmla="*/ 48 h 59"/>
              <a:gd name="T66" fmla="*/ 21 w 60"/>
              <a:gd name="T67" fmla="*/ 3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 h="59">
                <a:moveTo>
                  <a:pt x="54" y="44"/>
                </a:moveTo>
                <a:cubicBezTo>
                  <a:pt x="58" y="45"/>
                  <a:pt x="60" y="47"/>
                  <a:pt x="60" y="50"/>
                </a:cubicBezTo>
                <a:cubicBezTo>
                  <a:pt x="60" y="55"/>
                  <a:pt x="47" y="59"/>
                  <a:pt x="30" y="59"/>
                </a:cubicBezTo>
                <a:cubicBezTo>
                  <a:pt x="13" y="59"/>
                  <a:pt x="0" y="55"/>
                  <a:pt x="0" y="50"/>
                </a:cubicBezTo>
                <a:cubicBezTo>
                  <a:pt x="0" y="47"/>
                  <a:pt x="2" y="45"/>
                  <a:pt x="6" y="44"/>
                </a:cubicBezTo>
                <a:cubicBezTo>
                  <a:pt x="5" y="45"/>
                  <a:pt x="5" y="45"/>
                  <a:pt x="5" y="46"/>
                </a:cubicBezTo>
                <a:cubicBezTo>
                  <a:pt x="5" y="49"/>
                  <a:pt x="16" y="52"/>
                  <a:pt x="30" y="52"/>
                </a:cubicBezTo>
                <a:cubicBezTo>
                  <a:pt x="44" y="52"/>
                  <a:pt x="55" y="49"/>
                  <a:pt x="55" y="46"/>
                </a:cubicBezTo>
                <a:cubicBezTo>
                  <a:pt x="55" y="45"/>
                  <a:pt x="55" y="45"/>
                  <a:pt x="54" y="44"/>
                </a:cubicBezTo>
                <a:close/>
                <a:moveTo>
                  <a:pt x="15" y="2"/>
                </a:moveTo>
                <a:cubicBezTo>
                  <a:pt x="18" y="2"/>
                  <a:pt x="21" y="4"/>
                  <a:pt x="21" y="7"/>
                </a:cubicBezTo>
                <a:cubicBezTo>
                  <a:pt x="21" y="10"/>
                  <a:pt x="18" y="13"/>
                  <a:pt x="15" y="13"/>
                </a:cubicBezTo>
                <a:cubicBezTo>
                  <a:pt x="12" y="13"/>
                  <a:pt x="10" y="10"/>
                  <a:pt x="10" y="7"/>
                </a:cubicBezTo>
                <a:cubicBezTo>
                  <a:pt x="10" y="4"/>
                  <a:pt x="12" y="2"/>
                  <a:pt x="15" y="2"/>
                </a:cubicBezTo>
                <a:close/>
                <a:moveTo>
                  <a:pt x="45" y="2"/>
                </a:moveTo>
                <a:cubicBezTo>
                  <a:pt x="42" y="2"/>
                  <a:pt x="39" y="4"/>
                  <a:pt x="39" y="7"/>
                </a:cubicBezTo>
                <a:cubicBezTo>
                  <a:pt x="39" y="10"/>
                  <a:pt x="42" y="13"/>
                  <a:pt x="45" y="13"/>
                </a:cubicBezTo>
                <a:cubicBezTo>
                  <a:pt x="48" y="13"/>
                  <a:pt x="50" y="10"/>
                  <a:pt x="50" y="7"/>
                </a:cubicBezTo>
                <a:cubicBezTo>
                  <a:pt x="50" y="4"/>
                  <a:pt x="48" y="2"/>
                  <a:pt x="45" y="2"/>
                </a:cubicBezTo>
                <a:close/>
                <a:moveTo>
                  <a:pt x="39" y="33"/>
                </a:moveTo>
                <a:cubicBezTo>
                  <a:pt x="39" y="48"/>
                  <a:pt x="39" y="48"/>
                  <a:pt x="39" y="48"/>
                </a:cubicBezTo>
                <a:cubicBezTo>
                  <a:pt x="43" y="48"/>
                  <a:pt x="43" y="48"/>
                  <a:pt x="43" y="48"/>
                </a:cubicBezTo>
                <a:cubicBezTo>
                  <a:pt x="45" y="37"/>
                  <a:pt x="45" y="37"/>
                  <a:pt x="45" y="37"/>
                </a:cubicBezTo>
                <a:cubicBezTo>
                  <a:pt x="46" y="48"/>
                  <a:pt x="46" y="48"/>
                  <a:pt x="46" y="48"/>
                </a:cubicBezTo>
                <a:cubicBezTo>
                  <a:pt x="50" y="48"/>
                  <a:pt x="50" y="48"/>
                  <a:pt x="50" y="48"/>
                </a:cubicBezTo>
                <a:cubicBezTo>
                  <a:pt x="50" y="32"/>
                  <a:pt x="50" y="32"/>
                  <a:pt x="50" y="32"/>
                </a:cubicBezTo>
                <a:cubicBezTo>
                  <a:pt x="52" y="31"/>
                  <a:pt x="53" y="29"/>
                  <a:pt x="53" y="27"/>
                </a:cubicBezTo>
                <a:cubicBezTo>
                  <a:pt x="53" y="19"/>
                  <a:pt x="53" y="19"/>
                  <a:pt x="53" y="19"/>
                </a:cubicBezTo>
                <a:cubicBezTo>
                  <a:pt x="53" y="16"/>
                  <a:pt x="51" y="14"/>
                  <a:pt x="48" y="14"/>
                </a:cubicBezTo>
                <a:cubicBezTo>
                  <a:pt x="42" y="14"/>
                  <a:pt x="42" y="14"/>
                  <a:pt x="42" y="14"/>
                </a:cubicBezTo>
                <a:cubicBezTo>
                  <a:pt x="41" y="14"/>
                  <a:pt x="41" y="14"/>
                  <a:pt x="40" y="14"/>
                </a:cubicBezTo>
                <a:cubicBezTo>
                  <a:pt x="41" y="15"/>
                  <a:pt x="42" y="17"/>
                  <a:pt x="42" y="18"/>
                </a:cubicBezTo>
                <a:cubicBezTo>
                  <a:pt x="42" y="27"/>
                  <a:pt x="42" y="27"/>
                  <a:pt x="42" y="27"/>
                </a:cubicBezTo>
                <a:cubicBezTo>
                  <a:pt x="42" y="30"/>
                  <a:pt x="41" y="32"/>
                  <a:pt x="39" y="33"/>
                </a:cubicBezTo>
                <a:close/>
                <a:moveTo>
                  <a:pt x="30" y="0"/>
                </a:moveTo>
                <a:cubicBezTo>
                  <a:pt x="33" y="0"/>
                  <a:pt x="36" y="2"/>
                  <a:pt x="36" y="6"/>
                </a:cubicBezTo>
                <a:cubicBezTo>
                  <a:pt x="36" y="9"/>
                  <a:pt x="33" y="12"/>
                  <a:pt x="30" y="12"/>
                </a:cubicBezTo>
                <a:cubicBezTo>
                  <a:pt x="27" y="12"/>
                  <a:pt x="24" y="9"/>
                  <a:pt x="24" y="6"/>
                </a:cubicBezTo>
                <a:cubicBezTo>
                  <a:pt x="24" y="2"/>
                  <a:pt x="27" y="0"/>
                  <a:pt x="30" y="0"/>
                </a:cubicBezTo>
                <a:close/>
                <a:moveTo>
                  <a:pt x="36" y="32"/>
                </a:moveTo>
                <a:cubicBezTo>
                  <a:pt x="38" y="31"/>
                  <a:pt x="39" y="29"/>
                  <a:pt x="39" y="27"/>
                </a:cubicBezTo>
                <a:cubicBezTo>
                  <a:pt x="39" y="18"/>
                  <a:pt x="39" y="18"/>
                  <a:pt x="39" y="18"/>
                </a:cubicBezTo>
                <a:cubicBezTo>
                  <a:pt x="39" y="15"/>
                  <a:pt x="36" y="13"/>
                  <a:pt x="33" y="13"/>
                </a:cubicBezTo>
                <a:cubicBezTo>
                  <a:pt x="26" y="13"/>
                  <a:pt x="26" y="13"/>
                  <a:pt x="26" y="13"/>
                </a:cubicBezTo>
                <a:cubicBezTo>
                  <a:pt x="23" y="13"/>
                  <a:pt x="21" y="15"/>
                  <a:pt x="21" y="18"/>
                </a:cubicBezTo>
                <a:cubicBezTo>
                  <a:pt x="21" y="27"/>
                  <a:pt x="21" y="27"/>
                  <a:pt x="21" y="27"/>
                </a:cubicBezTo>
                <a:cubicBezTo>
                  <a:pt x="21" y="29"/>
                  <a:pt x="22" y="31"/>
                  <a:pt x="24" y="32"/>
                </a:cubicBezTo>
                <a:cubicBezTo>
                  <a:pt x="24" y="50"/>
                  <a:pt x="24" y="50"/>
                  <a:pt x="24" y="50"/>
                </a:cubicBezTo>
                <a:cubicBezTo>
                  <a:pt x="28" y="50"/>
                  <a:pt x="28" y="50"/>
                  <a:pt x="28" y="50"/>
                </a:cubicBezTo>
                <a:cubicBezTo>
                  <a:pt x="30" y="39"/>
                  <a:pt x="30" y="39"/>
                  <a:pt x="30" y="39"/>
                </a:cubicBezTo>
                <a:cubicBezTo>
                  <a:pt x="32" y="50"/>
                  <a:pt x="32" y="50"/>
                  <a:pt x="32" y="50"/>
                </a:cubicBezTo>
                <a:cubicBezTo>
                  <a:pt x="36" y="50"/>
                  <a:pt x="36" y="50"/>
                  <a:pt x="36" y="50"/>
                </a:cubicBezTo>
                <a:cubicBezTo>
                  <a:pt x="36" y="32"/>
                  <a:pt x="36" y="32"/>
                  <a:pt x="36" y="32"/>
                </a:cubicBezTo>
                <a:close/>
                <a:moveTo>
                  <a:pt x="21" y="33"/>
                </a:moveTo>
                <a:cubicBezTo>
                  <a:pt x="19" y="32"/>
                  <a:pt x="18" y="30"/>
                  <a:pt x="18" y="27"/>
                </a:cubicBezTo>
                <a:cubicBezTo>
                  <a:pt x="18" y="18"/>
                  <a:pt x="18" y="18"/>
                  <a:pt x="18" y="18"/>
                </a:cubicBezTo>
                <a:cubicBezTo>
                  <a:pt x="18" y="17"/>
                  <a:pt x="19" y="15"/>
                  <a:pt x="19" y="14"/>
                </a:cubicBezTo>
                <a:cubicBezTo>
                  <a:pt x="19" y="14"/>
                  <a:pt x="19" y="14"/>
                  <a:pt x="18" y="14"/>
                </a:cubicBezTo>
                <a:cubicBezTo>
                  <a:pt x="12" y="14"/>
                  <a:pt x="12" y="14"/>
                  <a:pt x="12" y="14"/>
                </a:cubicBezTo>
                <a:cubicBezTo>
                  <a:pt x="9" y="14"/>
                  <a:pt x="7" y="16"/>
                  <a:pt x="7" y="19"/>
                </a:cubicBezTo>
                <a:cubicBezTo>
                  <a:pt x="7" y="27"/>
                  <a:pt x="7" y="27"/>
                  <a:pt x="7" y="27"/>
                </a:cubicBezTo>
                <a:cubicBezTo>
                  <a:pt x="7" y="29"/>
                  <a:pt x="8" y="31"/>
                  <a:pt x="9" y="32"/>
                </a:cubicBezTo>
                <a:cubicBezTo>
                  <a:pt x="9" y="48"/>
                  <a:pt x="9" y="48"/>
                  <a:pt x="9" y="48"/>
                </a:cubicBezTo>
                <a:cubicBezTo>
                  <a:pt x="14" y="48"/>
                  <a:pt x="14" y="48"/>
                  <a:pt x="14" y="48"/>
                </a:cubicBezTo>
                <a:cubicBezTo>
                  <a:pt x="15" y="37"/>
                  <a:pt x="15" y="37"/>
                  <a:pt x="15" y="37"/>
                </a:cubicBezTo>
                <a:cubicBezTo>
                  <a:pt x="17" y="48"/>
                  <a:pt x="17" y="48"/>
                  <a:pt x="17" y="48"/>
                </a:cubicBezTo>
                <a:cubicBezTo>
                  <a:pt x="21" y="48"/>
                  <a:pt x="21" y="48"/>
                  <a:pt x="21" y="48"/>
                </a:cubicBezTo>
                <a:lnTo>
                  <a:pt x="21" y="33"/>
                </a:lnTo>
                <a:close/>
              </a:path>
            </a:pathLst>
          </a:custGeom>
          <a:solidFill>
            <a:schemeClr val="bg2">
              <a:lumMod val="2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126"/>
          <p:cNvSpPr>
            <a:spLocks noEditPoints="1"/>
          </p:cNvSpPr>
          <p:nvPr/>
        </p:nvSpPr>
        <p:spPr bwMode="auto">
          <a:xfrm>
            <a:off x="6857899" y="2116821"/>
            <a:ext cx="880958" cy="948723"/>
          </a:xfrm>
          <a:custGeom>
            <a:avLst/>
            <a:gdLst>
              <a:gd name="T0" fmla="*/ 0 w 56"/>
              <a:gd name="T1" fmla="*/ 5 h 60"/>
              <a:gd name="T2" fmla="*/ 5 w 56"/>
              <a:gd name="T3" fmla="*/ 5 h 60"/>
              <a:gd name="T4" fmla="*/ 5 w 56"/>
              <a:gd name="T5" fmla="*/ 54 h 60"/>
              <a:gd name="T6" fmla="*/ 56 w 56"/>
              <a:gd name="T7" fmla="*/ 54 h 60"/>
              <a:gd name="T8" fmla="*/ 56 w 56"/>
              <a:gd name="T9" fmla="*/ 60 h 60"/>
              <a:gd name="T10" fmla="*/ 5 w 56"/>
              <a:gd name="T11" fmla="*/ 60 h 60"/>
              <a:gd name="T12" fmla="*/ 0 w 56"/>
              <a:gd name="T13" fmla="*/ 60 h 60"/>
              <a:gd name="T14" fmla="*/ 0 w 56"/>
              <a:gd name="T15" fmla="*/ 54 h 60"/>
              <a:gd name="T16" fmla="*/ 0 w 56"/>
              <a:gd name="T17" fmla="*/ 5 h 60"/>
              <a:gd name="T18" fmla="*/ 8 w 56"/>
              <a:gd name="T19" fmla="*/ 27 h 60"/>
              <a:gd name="T20" fmla="*/ 11 w 56"/>
              <a:gd name="T21" fmla="*/ 32 h 60"/>
              <a:gd name="T22" fmla="*/ 11 w 56"/>
              <a:gd name="T23" fmla="*/ 32 h 60"/>
              <a:gd name="T24" fmla="*/ 11 w 56"/>
              <a:gd name="T25" fmla="*/ 31 h 60"/>
              <a:gd name="T26" fmla="*/ 22 w 56"/>
              <a:gd name="T27" fmla="*/ 30 h 60"/>
              <a:gd name="T28" fmla="*/ 43 w 56"/>
              <a:gd name="T29" fmla="*/ 12 h 60"/>
              <a:gd name="T30" fmla="*/ 47 w 56"/>
              <a:gd name="T31" fmla="*/ 13 h 60"/>
              <a:gd name="T32" fmla="*/ 45 w 56"/>
              <a:gd name="T33" fmla="*/ 7 h 60"/>
              <a:gd name="T34" fmla="*/ 44 w 56"/>
              <a:gd name="T35" fmla="*/ 0 h 60"/>
              <a:gd name="T36" fmla="*/ 39 w 56"/>
              <a:gd name="T37" fmla="*/ 5 h 60"/>
              <a:gd name="T38" fmla="*/ 34 w 56"/>
              <a:gd name="T39" fmla="*/ 9 h 60"/>
              <a:gd name="T40" fmla="*/ 38 w 56"/>
              <a:gd name="T41" fmla="*/ 11 h 60"/>
              <a:gd name="T42" fmla="*/ 22 w 56"/>
              <a:gd name="T43" fmla="*/ 24 h 60"/>
              <a:gd name="T44" fmla="*/ 9 w 56"/>
              <a:gd name="T45" fmla="*/ 26 h 60"/>
              <a:gd name="T46" fmla="*/ 8 w 56"/>
              <a:gd name="T47" fmla="*/ 27 h 60"/>
              <a:gd name="T48" fmla="*/ 8 w 56"/>
              <a:gd name="T49" fmla="*/ 27 h 60"/>
              <a:gd name="T50" fmla="*/ 40 w 56"/>
              <a:gd name="T51" fmla="*/ 52 h 60"/>
              <a:gd name="T52" fmla="*/ 49 w 56"/>
              <a:gd name="T53" fmla="*/ 52 h 60"/>
              <a:gd name="T54" fmla="*/ 49 w 56"/>
              <a:gd name="T55" fmla="*/ 18 h 60"/>
              <a:gd name="T56" fmla="*/ 40 w 56"/>
              <a:gd name="T57" fmla="*/ 29 h 60"/>
              <a:gd name="T58" fmla="*/ 40 w 56"/>
              <a:gd name="T59" fmla="*/ 52 h 60"/>
              <a:gd name="T60" fmla="*/ 26 w 56"/>
              <a:gd name="T61" fmla="*/ 52 h 60"/>
              <a:gd name="T62" fmla="*/ 36 w 56"/>
              <a:gd name="T63" fmla="*/ 52 h 60"/>
              <a:gd name="T64" fmla="*/ 36 w 56"/>
              <a:gd name="T65" fmla="*/ 40 h 60"/>
              <a:gd name="T66" fmla="*/ 26 w 56"/>
              <a:gd name="T67" fmla="*/ 40 h 60"/>
              <a:gd name="T68" fmla="*/ 26 w 56"/>
              <a:gd name="T69" fmla="*/ 52 h 60"/>
              <a:gd name="T70" fmla="*/ 13 w 56"/>
              <a:gd name="T71" fmla="*/ 52 h 60"/>
              <a:gd name="T72" fmla="*/ 22 w 56"/>
              <a:gd name="T73" fmla="*/ 52 h 60"/>
              <a:gd name="T74" fmla="*/ 22 w 56"/>
              <a:gd name="T75" fmla="*/ 35 h 60"/>
              <a:gd name="T76" fmla="*/ 13 w 56"/>
              <a:gd name="T77" fmla="*/ 35 h 60"/>
              <a:gd name="T78" fmla="*/ 13 w 56"/>
              <a:gd name="T79"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6" h="60">
                <a:moveTo>
                  <a:pt x="0" y="5"/>
                </a:moveTo>
                <a:cubicBezTo>
                  <a:pt x="5" y="5"/>
                  <a:pt x="5" y="5"/>
                  <a:pt x="5" y="5"/>
                </a:cubicBezTo>
                <a:cubicBezTo>
                  <a:pt x="5" y="54"/>
                  <a:pt x="5" y="54"/>
                  <a:pt x="5" y="54"/>
                </a:cubicBezTo>
                <a:cubicBezTo>
                  <a:pt x="56" y="54"/>
                  <a:pt x="56" y="54"/>
                  <a:pt x="56" y="54"/>
                </a:cubicBezTo>
                <a:cubicBezTo>
                  <a:pt x="56" y="60"/>
                  <a:pt x="56" y="60"/>
                  <a:pt x="56" y="60"/>
                </a:cubicBezTo>
                <a:cubicBezTo>
                  <a:pt x="5" y="60"/>
                  <a:pt x="5" y="60"/>
                  <a:pt x="5" y="60"/>
                </a:cubicBezTo>
                <a:cubicBezTo>
                  <a:pt x="0" y="60"/>
                  <a:pt x="0" y="60"/>
                  <a:pt x="0" y="60"/>
                </a:cubicBezTo>
                <a:cubicBezTo>
                  <a:pt x="0" y="54"/>
                  <a:pt x="0" y="54"/>
                  <a:pt x="0" y="54"/>
                </a:cubicBezTo>
                <a:cubicBezTo>
                  <a:pt x="0" y="5"/>
                  <a:pt x="0" y="5"/>
                  <a:pt x="0" y="5"/>
                </a:cubicBezTo>
                <a:close/>
                <a:moveTo>
                  <a:pt x="8" y="27"/>
                </a:moveTo>
                <a:cubicBezTo>
                  <a:pt x="11" y="32"/>
                  <a:pt x="11" y="32"/>
                  <a:pt x="11" y="32"/>
                </a:cubicBezTo>
                <a:cubicBezTo>
                  <a:pt x="11" y="32"/>
                  <a:pt x="11" y="32"/>
                  <a:pt x="11" y="32"/>
                </a:cubicBezTo>
                <a:cubicBezTo>
                  <a:pt x="11" y="32"/>
                  <a:pt x="11" y="31"/>
                  <a:pt x="11" y="31"/>
                </a:cubicBezTo>
                <a:cubicBezTo>
                  <a:pt x="15" y="30"/>
                  <a:pt x="18" y="30"/>
                  <a:pt x="22" y="30"/>
                </a:cubicBezTo>
                <a:cubicBezTo>
                  <a:pt x="30" y="30"/>
                  <a:pt x="38" y="30"/>
                  <a:pt x="43" y="12"/>
                </a:cubicBezTo>
                <a:cubicBezTo>
                  <a:pt x="47" y="13"/>
                  <a:pt x="47" y="13"/>
                  <a:pt x="47" y="13"/>
                </a:cubicBezTo>
                <a:cubicBezTo>
                  <a:pt x="45" y="7"/>
                  <a:pt x="45" y="7"/>
                  <a:pt x="45" y="7"/>
                </a:cubicBezTo>
                <a:cubicBezTo>
                  <a:pt x="44" y="0"/>
                  <a:pt x="44" y="0"/>
                  <a:pt x="44" y="0"/>
                </a:cubicBezTo>
                <a:cubicBezTo>
                  <a:pt x="39" y="5"/>
                  <a:pt x="39" y="5"/>
                  <a:pt x="39" y="5"/>
                </a:cubicBezTo>
                <a:cubicBezTo>
                  <a:pt x="34" y="9"/>
                  <a:pt x="34" y="9"/>
                  <a:pt x="34" y="9"/>
                </a:cubicBezTo>
                <a:cubicBezTo>
                  <a:pt x="38" y="11"/>
                  <a:pt x="38" y="11"/>
                  <a:pt x="38" y="11"/>
                </a:cubicBezTo>
                <a:cubicBezTo>
                  <a:pt x="33" y="24"/>
                  <a:pt x="28" y="24"/>
                  <a:pt x="22" y="24"/>
                </a:cubicBezTo>
                <a:cubicBezTo>
                  <a:pt x="18" y="24"/>
                  <a:pt x="13" y="24"/>
                  <a:pt x="9" y="26"/>
                </a:cubicBezTo>
                <a:cubicBezTo>
                  <a:pt x="9" y="26"/>
                  <a:pt x="9" y="27"/>
                  <a:pt x="8" y="27"/>
                </a:cubicBezTo>
                <a:cubicBezTo>
                  <a:pt x="8" y="27"/>
                  <a:pt x="8" y="27"/>
                  <a:pt x="8" y="27"/>
                </a:cubicBezTo>
                <a:close/>
                <a:moveTo>
                  <a:pt x="40" y="52"/>
                </a:moveTo>
                <a:cubicBezTo>
                  <a:pt x="49" y="52"/>
                  <a:pt x="49" y="52"/>
                  <a:pt x="49" y="52"/>
                </a:cubicBezTo>
                <a:cubicBezTo>
                  <a:pt x="49" y="18"/>
                  <a:pt x="49" y="18"/>
                  <a:pt x="49" y="18"/>
                </a:cubicBezTo>
                <a:cubicBezTo>
                  <a:pt x="40" y="29"/>
                  <a:pt x="40" y="29"/>
                  <a:pt x="40" y="29"/>
                </a:cubicBezTo>
                <a:cubicBezTo>
                  <a:pt x="40" y="52"/>
                  <a:pt x="40" y="52"/>
                  <a:pt x="40" y="52"/>
                </a:cubicBezTo>
                <a:close/>
                <a:moveTo>
                  <a:pt x="26" y="52"/>
                </a:moveTo>
                <a:cubicBezTo>
                  <a:pt x="36" y="52"/>
                  <a:pt x="36" y="52"/>
                  <a:pt x="36" y="52"/>
                </a:cubicBezTo>
                <a:cubicBezTo>
                  <a:pt x="36" y="40"/>
                  <a:pt x="36" y="40"/>
                  <a:pt x="36" y="40"/>
                </a:cubicBezTo>
                <a:cubicBezTo>
                  <a:pt x="26" y="40"/>
                  <a:pt x="26" y="40"/>
                  <a:pt x="26" y="40"/>
                </a:cubicBezTo>
                <a:cubicBezTo>
                  <a:pt x="26" y="52"/>
                  <a:pt x="26" y="52"/>
                  <a:pt x="26" y="52"/>
                </a:cubicBezTo>
                <a:close/>
                <a:moveTo>
                  <a:pt x="13" y="52"/>
                </a:moveTo>
                <a:cubicBezTo>
                  <a:pt x="22" y="52"/>
                  <a:pt x="22" y="52"/>
                  <a:pt x="22" y="52"/>
                </a:cubicBezTo>
                <a:cubicBezTo>
                  <a:pt x="22" y="35"/>
                  <a:pt x="22" y="35"/>
                  <a:pt x="22" y="35"/>
                </a:cubicBezTo>
                <a:cubicBezTo>
                  <a:pt x="13" y="35"/>
                  <a:pt x="13" y="35"/>
                  <a:pt x="13" y="35"/>
                </a:cubicBezTo>
                <a:lnTo>
                  <a:pt x="13" y="52"/>
                </a:lnTo>
                <a:close/>
              </a:path>
            </a:pathLst>
          </a:custGeom>
          <a:solidFill>
            <a:schemeClr val="bg2">
              <a:lumMod val="2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32"/>
          <p:cNvSpPr>
            <a:spLocks noEditPoints="1"/>
          </p:cNvSpPr>
          <p:nvPr/>
        </p:nvSpPr>
        <p:spPr bwMode="auto">
          <a:xfrm>
            <a:off x="9556878" y="2116821"/>
            <a:ext cx="1046609" cy="948723"/>
          </a:xfrm>
          <a:custGeom>
            <a:avLst/>
            <a:gdLst>
              <a:gd name="T0" fmla="*/ 4 w 66"/>
              <a:gd name="T1" fmla="*/ 17 h 60"/>
              <a:gd name="T2" fmla="*/ 28 w 66"/>
              <a:gd name="T3" fmla="*/ 15 h 60"/>
              <a:gd name="T4" fmla="*/ 32 w 66"/>
              <a:gd name="T5" fmla="*/ 3 h 60"/>
              <a:gd name="T6" fmla="*/ 63 w 66"/>
              <a:gd name="T7" fmla="*/ 3 h 60"/>
              <a:gd name="T8" fmla="*/ 51 w 66"/>
              <a:gd name="T9" fmla="*/ 60 h 60"/>
              <a:gd name="T10" fmla="*/ 38 w 66"/>
              <a:gd name="T11" fmla="*/ 8 h 60"/>
              <a:gd name="T12" fmla="*/ 28 w 66"/>
              <a:gd name="T13" fmla="*/ 60 h 60"/>
              <a:gd name="T14" fmla="*/ 20 w 66"/>
              <a:gd name="T15" fmla="*/ 20 h 60"/>
              <a:gd name="T16" fmla="*/ 6 w 66"/>
              <a:gd name="T17" fmla="*/ 60 h 60"/>
              <a:gd name="T18" fmla="*/ 44 w 66"/>
              <a:gd name="T19" fmla="*/ 20 h 60"/>
              <a:gd name="T20" fmla="*/ 45 w 66"/>
              <a:gd name="T21" fmla="*/ 16 h 60"/>
              <a:gd name="T22" fmla="*/ 45 w 66"/>
              <a:gd name="T23" fmla="*/ 13 h 60"/>
              <a:gd name="T24" fmla="*/ 44 w 66"/>
              <a:gd name="T25" fmla="*/ 9 h 60"/>
              <a:gd name="T26" fmla="*/ 46 w 66"/>
              <a:gd name="T27" fmla="*/ 27 h 60"/>
              <a:gd name="T28" fmla="*/ 44 w 66"/>
              <a:gd name="T29" fmla="*/ 30 h 60"/>
              <a:gd name="T30" fmla="*/ 46 w 66"/>
              <a:gd name="T31" fmla="*/ 30 h 60"/>
              <a:gd name="T32" fmla="*/ 44 w 66"/>
              <a:gd name="T33" fmla="*/ 41 h 60"/>
              <a:gd name="T34" fmla="*/ 45 w 66"/>
              <a:gd name="T35" fmla="*/ 37 h 60"/>
              <a:gd name="T36" fmla="*/ 41 w 66"/>
              <a:gd name="T37" fmla="*/ 21 h 60"/>
              <a:gd name="T38" fmla="*/ 39 w 66"/>
              <a:gd name="T39" fmla="*/ 17 h 60"/>
              <a:gd name="T40" fmla="*/ 42 w 66"/>
              <a:gd name="T41" fmla="*/ 13 h 60"/>
              <a:gd name="T42" fmla="*/ 39 w 66"/>
              <a:gd name="T43" fmla="*/ 24 h 60"/>
              <a:gd name="T44" fmla="*/ 42 w 66"/>
              <a:gd name="T45" fmla="*/ 23 h 60"/>
              <a:gd name="T46" fmla="*/ 39 w 66"/>
              <a:gd name="T47" fmla="*/ 35 h 60"/>
              <a:gd name="T48" fmla="*/ 41 w 66"/>
              <a:gd name="T49" fmla="*/ 31 h 60"/>
              <a:gd name="T50" fmla="*/ 41 w 66"/>
              <a:gd name="T51" fmla="*/ 41 h 60"/>
              <a:gd name="T52" fmla="*/ 39 w 66"/>
              <a:gd name="T53" fmla="*/ 38 h 60"/>
              <a:gd name="T54" fmla="*/ 46 w 66"/>
              <a:gd name="T55" fmla="*/ 48 h 60"/>
              <a:gd name="T56" fmla="*/ 39 w 66"/>
              <a:gd name="T57" fmla="*/ 45 h 60"/>
              <a:gd name="T58" fmla="*/ 42 w 66"/>
              <a:gd name="T59" fmla="*/ 44 h 60"/>
              <a:gd name="T60" fmla="*/ 11 w 66"/>
              <a:gd name="T61" fmla="*/ 34 h 60"/>
              <a:gd name="T62" fmla="*/ 12 w 66"/>
              <a:gd name="T63" fmla="*/ 30 h 60"/>
              <a:gd name="T64" fmla="*/ 17 w 66"/>
              <a:gd name="T65" fmla="*/ 33 h 60"/>
              <a:gd name="T66" fmla="*/ 15 w 66"/>
              <a:gd name="T67" fmla="*/ 30 h 60"/>
              <a:gd name="T68" fmla="*/ 18 w 66"/>
              <a:gd name="T69" fmla="*/ 26 h 60"/>
              <a:gd name="T70" fmla="*/ 15 w 66"/>
              <a:gd name="T71" fmla="*/ 37 h 60"/>
              <a:gd name="T72" fmla="*/ 18 w 66"/>
              <a:gd name="T73" fmla="*/ 36 h 60"/>
              <a:gd name="T74" fmla="*/ 15 w 66"/>
              <a:gd name="T75" fmla="*/ 48 h 60"/>
              <a:gd name="T76" fmla="*/ 17 w 66"/>
              <a:gd name="T77" fmla="*/ 44 h 60"/>
              <a:gd name="T78" fmla="*/ 17 w 66"/>
              <a:gd name="T79" fmla="*/ 55 h 60"/>
              <a:gd name="T80" fmla="*/ 15 w 66"/>
              <a:gd name="T81" fmla="*/ 51 h 60"/>
              <a:gd name="T82" fmla="*/ 13 w 66"/>
              <a:gd name="T83" fmla="*/ 27 h 60"/>
              <a:gd name="T84" fmla="*/ 11 w 66"/>
              <a:gd name="T85" fmla="*/ 37 h 60"/>
              <a:gd name="T86" fmla="*/ 13 w 66"/>
              <a:gd name="T87" fmla="*/ 37 h 60"/>
              <a:gd name="T88" fmla="*/ 11 w 66"/>
              <a:gd name="T89" fmla="*/ 48 h 60"/>
              <a:gd name="T90" fmla="*/ 12 w 66"/>
              <a:gd name="T91" fmla="*/ 44 h 60"/>
              <a:gd name="T92" fmla="*/ 12 w 66"/>
              <a:gd name="T93" fmla="*/ 55 h 60"/>
              <a:gd name="T94" fmla="*/ 11 w 66"/>
              <a:gd name="T95"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 h="60">
                <a:moveTo>
                  <a:pt x="0" y="55"/>
                </a:moveTo>
                <a:cubicBezTo>
                  <a:pt x="4" y="55"/>
                  <a:pt x="4" y="55"/>
                  <a:pt x="4" y="55"/>
                </a:cubicBezTo>
                <a:cubicBezTo>
                  <a:pt x="4" y="19"/>
                  <a:pt x="4" y="19"/>
                  <a:pt x="4" y="19"/>
                </a:cubicBezTo>
                <a:cubicBezTo>
                  <a:pt x="4" y="17"/>
                  <a:pt x="4" y="17"/>
                  <a:pt x="4" y="17"/>
                </a:cubicBezTo>
                <a:cubicBezTo>
                  <a:pt x="6" y="16"/>
                  <a:pt x="6" y="16"/>
                  <a:pt x="6" y="16"/>
                </a:cubicBezTo>
                <a:cubicBezTo>
                  <a:pt x="22" y="14"/>
                  <a:pt x="22" y="14"/>
                  <a:pt x="22" y="14"/>
                </a:cubicBezTo>
                <a:cubicBezTo>
                  <a:pt x="25" y="14"/>
                  <a:pt x="25" y="14"/>
                  <a:pt x="25" y="14"/>
                </a:cubicBezTo>
                <a:cubicBezTo>
                  <a:pt x="28" y="15"/>
                  <a:pt x="28" y="15"/>
                  <a:pt x="28" y="15"/>
                </a:cubicBezTo>
                <a:cubicBezTo>
                  <a:pt x="31" y="37"/>
                  <a:pt x="31" y="37"/>
                  <a:pt x="31" y="37"/>
                </a:cubicBezTo>
                <a:cubicBezTo>
                  <a:pt x="32" y="38"/>
                  <a:pt x="32" y="38"/>
                  <a:pt x="32" y="38"/>
                </a:cubicBezTo>
                <a:cubicBezTo>
                  <a:pt x="32" y="5"/>
                  <a:pt x="32" y="5"/>
                  <a:pt x="32" y="5"/>
                </a:cubicBezTo>
                <a:cubicBezTo>
                  <a:pt x="32" y="3"/>
                  <a:pt x="32" y="3"/>
                  <a:pt x="32" y="3"/>
                </a:cubicBezTo>
                <a:cubicBezTo>
                  <a:pt x="35" y="3"/>
                  <a:pt x="35" y="3"/>
                  <a:pt x="35" y="3"/>
                </a:cubicBezTo>
                <a:cubicBezTo>
                  <a:pt x="51" y="0"/>
                  <a:pt x="51" y="0"/>
                  <a:pt x="51" y="0"/>
                </a:cubicBezTo>
                <a:cubicBezTo>
                  <a:pt x="54" y="0"/>
                  <a:pt x="54" y="0"/>
                  <a:pt x="54" y="0"/>
                </a:cubicBezTo>
                <a:cubicBezTo>
                  <a:pt x="63" y="3"/>
                  <a:pt x="63" y="3"/>
                  <a:pt x="63" y="3"/>
                </a:cubicBezTo>
                <a:cubicBezTo>
                  <a:pt x="63" y="55"/>
                  <a:pt x="63" y="55"/>
                  <a:pt x="63" y="55"/>
                </a:cubicBezTo>
                <a:cubicBezTo>
                  <a:pt x="66" y="55"/>
                  <a:pt x="66" y="55"/>
                  <a:pt x="66" y="55"/>
                </a:cubicBezTo>
                <a:cubicBezTo>
                  <a:pt x="66" y="60"/>
                  <a:pt x="66" y="60"/>
                  <a:pt x="66" y="60"/>
                </a:cubicBezTo>
                <a:cubicBezTo>
                  <a:pt x="51" y="60"/>
                  <a:pt x="51" y="60"/>
                  <a:pt x="51" y="60"/>
                </a:cubicBezTo>
                <a:cubicBezTo>
                  <a:pt x="49" y="60"/>
                  <a:pt x="49" y="60"/>
                  <a:pt x="49" y="60"/>
                </a:cubicBezTo>
                <a:cubicBezTo>
                  <a:pt x="49" y="57"/>
                  <a:pt x="49" y="57"/>
                  <a:pt x="49" y="57"/>
                </a:cubicBezTo>
                <a:cubicBezTo>
                  <a:pt x="49" y="6"/>
                  <a:pt x="49" y="6"/>
                  <a:pt x="49" y="6"/>
                </a:cubicBezTo>
                <a:cubicBezTo>
                  <a:pt x="38" y="8"/>
                  <a:pt x="38" y="8"/>
                  <a:pt x="38" y="8"/>
                </a:cubicBezTo>
                <a:cubicBezTo>
                  <a:pt x="38" y="57"/>
                  <a:pt x="38" y="57"/>
                  <a:pt x="38" y="57"/>
                </a:cubicBezTo>
                <a:cubicBezTo>
                  <a:pt x="38" y="60"/>
                  <a:pt x="38" y="60"/>
                  <a:pt x="38" y="60"/>
                </a:cubicBezTo>
                <a:cubicBezTo>
                  <a:pt x="37" y="60"/>
                  <a:pt x="37" y="60"/>
                  <a:pt x="37" y="60"/>
                </a:cubicBezTo>
                <a:cubicBezTo>
                  <a:pt x="28" y="60"/>
                  <a:pt x="28" y="60"/>
                  <a:pt x="28" y="60"/>
                </a:cubicBezTo>
                <a:cubicBezTo>
                  <a:pt x="23" y="60"/>
                  <a:pt x="23" y="60"/>
                  <a:pt x="23" y="60"/>
                </a:cubicBezTo>
                <a:cubicBezTo>
                  <a:pt x="20" y="60"/>
                  <a:pt x="20" y="60"/>
                  <a:pt x="20" y="60"/>
                </a:cubicBezTo>
                <a:cubicBezTo>
                  <a:pt x="20" y="57"/>
                  <a:pt x="20" y="57"/>
                  <a:pt x="20" y="57"/>
                </a:cubicBezTo>
                <a:cubicBezTo>
                  <a:pt x="20" y="20"/>
                  <a:pt x="20" y="20"/>
                  <a:pt x="20" y="20"/>
                </a:cubicBezTo>
                <a:cubicBezTo>
                  <a:pt x="9" y="21"/>
                  <a:pt x="9" y="21"/>
                  <a:pt x="9" y="21"/>
                </a:cubicBezTo>
                <a:cubicBezTo>
                  <a:pt x="9" y="57"/>
                  <a:pt x="9" y="57"/>
                  <a:pt x="9" y="57"/>
                </a:cubicBezTo>
                <a:cubicBezTo>
                  <a:pt x="9" y="60"/>
                  <a:pt x="9" y="60"/>
                  <a:pt x="9" y="60"/>
                </a:cubicBezTo>
                <a:cubicBezTo>
                  <a:pt x="6" y="60"/>
                  <a:pt x="6" y="60"/>
                  <a:pt x="6" y="60"/>
                </a:cubicBezTo>
                <a:cubicBezTo>
                  <a:pt x="0" y="60"/>
                  <a:pt x="0" y="60"/>
                  <a:pt x="0" y="60"/>
                </a:cubicBezTo>
                <a:cubicBezTo>
                  <a:pt x="0" y="55"/>
                  <a:pt x="0" y="55"/>
                  <a:pt x="0" y="55"/>
                </a:cubicBezTo>
                <a:close/>
                <a:moveTo>
                  <a:pt x="44" y="16"/>
                </a:moveTo>
                <a:cubicBezTo>
                  <a:pt x="44" y="18"/>
                  <a:pt x="44" y="19"/>
                  <a:pt x="44" y="20"/>
                </a:cubicBezTo>
                <a:cubicBezTo>
                  <a:pt x="44" y="20"/>
                  <a:pt x="45" y="20"/>
                  <a:pt x="45" y="20"/>
                </a:cubicBezTo>
                <a:cubicBezTo>
                  <a:pt x="46" y="20"/>
                  <a:pt x="46" y="20"/>
                  <a:pt x="46" y="20"/>
                </a:cubicBezTo>
                <a:cubicBezTo>
                  <a:pt x="46" y="19"/>
                  <a:pt x="46" y="17"/>
                  <a:pt x="46" y="16"/>
                </a:cubicBezTo>
                <a:cubicBezTo>
                  <a:pt x="46" y="16"/>
                  <a:pt x="46" y="16"/>
                  <a:pt x="45" y="16"/>
                </a:cubicBezTo>
                <a:cubicBezTo>
                  <a:pt x="45" y="16"/>
                  <a:pt x="44" y="16"/>
                  <a:pt x="44" y="16"/>
                </a:cubicBezTo>
                <a:close/>
                <a:moveTo>
                  <a:pt x="44" y="9"/>
                </a:moveTo>
                <a:cubicBezTo>
                  <a:pt x="44" y="11"/>
                  <a:pt x="44" y="12"/>
                  <a:pt x="44" y="13"/>
                </a:cubicBezTo>
                <a:cubicBezTo>
                  <a:pt x="44" y="13"/>
                  <a:pt x="45" y="13"/>
                  <a:pt x="45" y="13"/>
                </a:cubicBezTo>
                <a:cubicBezTo>
                  <a:pt x="46" y="13"/>
                  <a:pt x="46" y="13"/>
                  <a:pt x="46" y="13"/>
                </a:cubicBezTo>
                <a:cubicBezTo>
                  <a:pt x="46" y="12"/>
                  <a:pt x="46" y="10"/>
                  <a:pt x="46" y="9"/>
                </a:cubicBezTo>
                <a:cubicBezTo>
                  <a:pt x="46" y="9"/>
                  <a:pt x="46" y="9"/>
                  <a:pt x="45" y="9"/>
                </a:cubicBezTo>
                <a:cubicBezTo>
                  <a:pt x="45" y="9"/>
                  <a:pt x="44" y="9"/>
                  <a:pt x="44" y="9"/>
                </a:cubicBezTo>
                <a:close/>
                <a:moveTo>
                  <a:pt x="44" y="23"/>
                </a:moveTo>
                <a:cubicBezTo>
                  <a:pt x="44" y="25"/>
                  <a:pt x="44" y="26"/>
                  <a:pt x="44" y="27"/>
                </a:cubicBezTo>
                <a:cubicBezTo>
                  <a:pt x="44" y="27"/>
                  <a:pt x="45" y="27"/>
                  <a:pt x="45" y="27"/>
                </a:cubicBezTo>
                <a:cubicBezTo>
                  <a:pt x="46" y="27"/>
                  <a:pt x="46" y="27"/>
                  <a:pt x="46" y="27"/>
                </a:cubicBezTo>
                <a:cubicBezTo>
                  <a:pt x="46" y="26"/>
                  <a:pt x="46" y="24"/>
                  <a:pt x="46" y="23"/>
                </a:cubicBezTo>
                <a:cubicBezTo>
                  <a:pt x="46" y="23"/>
                  <a:pt x="46" y="23"/>
                  <a:pt x="45" y="23"/>
                </a:cubicBezTo>
                <a:cubicBezTo>
                  <a:pt x="45" y="23"/>
                  <a:pt x="44" y="23"/>
                  <a:pt x="44" y="23"/>
                </a:cubicBezTo>
                <a:close/>
                <a:moveTo>
                  <a:pt x="44" y="30"/>
                </a:moveTo>
                <a:cubicBezTo>
                  <a:pt x="44" y="32"/>
                  <a:pt x="44" y="33"/>
                  <a:pt x="44" y="34"/>
                </a:cubicBezTo>
                <a:cubicBezTo>
                  <a:pt x="44" y="34"/>
                  <a:pt x="45" y="34"/>
                  <a:pt x="45" y="34"/>
                </a:cubicBezTo>
                <a:cubicBezTo>
                  <a:pt x="46" y="34"/>
                  <a:pt x="46" y="34"/>
                  <a:pt x="46" y="34"/>
                </a:cubicBezTo>
                <a:cubicBezTo>
                  <a:pt x="46" y="33"/>
                  <a:pt x="46" y="32"/>
                  <a:pt x="46" y="30"/>
                </a:cubicBezTo>
                <a:cubicBezTo>
                  <a:pt x="46" y="30"/>
                  <a:pt x="46" y="30"/>
                  <a:pt x="45" y="30"/>
                </a:cubicBezTo>
                <a:cubicBezTo>
                  <a:pt x="45" y="30"/>
                  <a:pt x="44" y="30"/>
                  <a:pt x="44" y="30"/>
                </a:cubicBezTo>
                <a:close/>
                <a:moveTo>
                  <a:pt x="44" y="37"/>
                </a:moveTo>
                <a:cubicBezTo>
                  <a:pt x="44" y="39"/>
                  <a:pt x="44" y="40"/>
                  <a:pt x="44" y="41"/>
                </a:cubicBezTo>
                <a:cubicBezTo>
                  <a:pt x="44" y="41"/>
                  <a:pt x="45" y="41"/>
                  <a:pt x="45" y="41"/>
                </a:cubicBezTo>
                <a:cubicBezTo>
                  <a:pt x="46" y="41"/>
                  <a:pt x="46" y="41"/>
                  <a:pt x="46" y="41"/>
                </a:cubicBezTo>
                <a:cubicBezTo>
                  <a:pt x="46" y="40"/>
                  <a:pt x="46" y="39"/>
                  <a:pt x="46" y="37"/>
                </a:cubicBezTo>
                <a:cubicBezTo>
                  <a:pt x="46" y="37"/>
                  <a:pt x="46" y="37"/>
                  <a:pt x="45" y="37"/>
                </a:cubicBezTo>
                <a:cubicBezTo>
                  <a:pt x="45" y="37"/>
                  <a:pt x="44" y="37"/>
                  <a:pt x="44" y="37"/>
                </a:cubicBezTo>
                <a:close/>
                <a:moveTo>
                  <a:pt x="39" y="17"/>
                </a:moveTo>
                <a:cubicBezTo>
                  <a:pt x="39" y="18"/>
                  <a:pt x="39" y="19"/>
                  <a:pt x="39" y="21"/>
                </a:cubicBezTo>
                <a:cubicBezTo>
                  <a:pt x="40" y="21"/>
                  <a:pt x="40" y="21"/>
                  <a:pt x="41" y="21"/>
                </a:cubicBezTo>
                <a:cubicBezTo>
                  <a:pt x="41" y="21"/>
                  <a:pt x="41" y="21"/>
                  <a:pt x="42" y="20"/>
                </a:cubicBezTo>
                <a:cubicBezTo>
                  <a:pt x="42" y="19"/>
                  <a:pt x="42" y="18"/>
                  <a:pt x="42" y="17"/>
                </a:cubicBezTo>
                <a:cubicBezTo>
                  <a:pt x="41" y="17"/>
                  <a:pt x="41" y="17"/>
                  <a:pt x="41" y="17"/>
                </a:cubicBezTo>
                <a:cubicBezTo>
                  <a:pt x="40" y="17"/>
                  <a:pt x="40" y="17"/>
                  <a:pt x="39" y="17"/>
                </a:cubicBezTo>
                <a:close/>
                <a:moveTo>
                  <a:pt x="39" y="10"/>
                </a:moveTo>
                <a:cubicBezTo>
                  <a:pt x="39" y="11"/>
                  <a:pt x="39" y="12"/>
                  <a:pt x="39" y="14"/>
                </a:cubicBezTo>
                <a:cubicBezTo>
                  <a:pt x="40" y="14"/>
                  <a:pt x="40" y="14"/>
                  <a:pt x="41" y="14"/>
                </a:cubicBezTo>
                <a:cubicBezTo>
                  <a:pt x="41" y="14"/>
                  <a:pt x="41" y="14"/>
                  <a:pt x="42" y="13"/>
                </a:cubicBezTo>
                <a:cubicBezTo>
                  <a:pt x="42" y="12"/>
                  <a:pt x="42" y="11"/>
                  <a:pt x="42" y="10"/>
                </a:cubicBezTo>
                <a:cubicBezTo>
                  <a:pt x="41" y="10"/>
                  <a:pt x="41" y="10"/>
                  <a:pt x="41" y="10"/>
                </a:cubicBezTo>
                <a:cubicBezTo>
                  <a:pt x="40" y="10"/>
                  <a:pt x="40" y="10"/>
                  <a:pt x="39" y="10"/>
                </a:cubicBezTo>
                <a:close/>
                <a:moveTo>
                  <a:pt x="39" y="24"/>
                </a:moveTo>
                <a:cubicBezTo>
                  <a:pt x="39" y="25"/>
                  <a:pt x="39" y="26"/>
                  <a:pt x="39" y="28"/>
                </a:cubicBezTo>
                <a:cubicBezTo>
                  <a:pt x="40" y="28"/>
                  <a:pt x="40" y="28"/>
                  <a:pt x="41" y="28"/>
                </a:cubicBezTo>
                <a:cubicBezTo>
                  <a:pt x="41" y="27"/>
                  <a:pt x="41" y="27"/>
                  <a:pt x="42" y="27"/>
                </a:cubicBezTo>
                <a:cubicBezTo>
                  <a:pt x="42" y="26"/>
                  <a:pt x="42" y="25"/>
                  <a:pt x="42" y="23"/>
                </a:cubicBezTo>
                <a:cubicBezTo>
                  <a:pt x="41" y="24"/>
                  <a:pt x="41" y="24"/>
                  <a:pt x="41" y="24"/>
                </a:cubicBezTo>
                <a:cubicBezTo>
                  <a:pt x="40" y="24"/>
                  <a:pt x="40" y="24"/>
                  <a:pt x="39" y="24"/>
                </a:cubicBezTo>
                <a:close/>
                <a:moveTo>
                  <a:pt x="39" y="31"/>
                </a:moveTo>
                <a:cubicBezTo>
                  <a:pt x="39" y="32"/>
                  <a:pt x="39" y="33"/>
                  <a:pt x="39" y="35"/>
                </a:cubicBezTo>
                <a:cubicBezTo>
                  <a:pt x="40" y="35"/>
                  <a:pt x="40" y="34"/>
                  <a:pt x="41" y="34"/>
                </a:cubicBezTo>
                <a:cubicBezTo>
                  <a:pt x="41" y="34"/>
                  <a:pt x="41" y="34"/>
                  <a:pt x="42" y="34"/>
                </a:cubicBezTo>
                <a:cubicBezTo>
                  <a:pt x="42" y="33"/>
                  <a:pt x="42" y="32"/>
                  <a:pt x="42" y="30"/>
                </a:cubicBezTo>
                <a:cubicBezTo>
                  <a:pt x="41" y="30"/>
                  <a:pt x="41" y="30"/>
                  <a:pt x="41" y="31"/>
                </a:cubicBezTo>
                <a:cubicBezTo>
                  <a:pt x="40" y="31"/>
                  <a:pt x="40" y="31"/>
                  <a:pt x="39" y="31"/>
                </a:cubicBezTo>
                <a:close/>
                <a:moveTo>
                  <a:pt x="39" y="38"/>
                </a:moveTo>
                <a:cubicBezTo>
                  <a:pt x="39" y="39"/>
                  <a:pt x="39" y="40"/>
                  <a:pt x="39" y="41"/>
                </a:cubicBezTo>
                <a:cubicBezTo>
                  <a:pt x="40" y="41"/>
                  <a:pt x="40" y="41"/>
                  <a:pt x="41" y="41"/>
                </a:cubicBezTo>
                <a:cubicBezTo>
                  <a:pt x="41" y="41"/>
                  <a:pt x="41" y="41"/>
                  <a:pt x="42" y="41"/>
                </a:cubicBezTo>
                <a:cubicBezTo>
                  <a:pt x="42" y="40"/>
                  <a:pt x="42" y="39"/>
                  <a:pt x="42" y="37"/>
                </a:cubicBezTo>
                <a:cubicBezTo>
                  <a:pt x="41" y="37"/>
                  <a:pt x="41" y="37"/>
                  <a:pt x="41" y="37"/>
                </a:cubicBezTo>
                <a:cubicBezTo>
                  <a:pt x="40" y="37"/>
                  <a:pt x="40" y="37"/>
                  <a:pt x="39" y="38"/>
                </a:cubicBezTo>
                <a:close/>
                <a:moveTo>
                  <a:pt x="44" y="44"/>
                </a:moveTo>
                <a:cubicBezTo>
                  <a:pt x="44" y="46"/>
                  <a:pt x="44" y="47"/>
                  <a:pt x="44" y="48"/>
                </a:cubicBezTo>
                <a:cubicBezTo>
                  <a:pt x="44" y="48"/>
                  <a:pt x="45" y="48"/>
                  <a:pt x="45" y="48"/>
                </a:cubicBezTo>
                <a:cubicBezTo>
                  <a:pt x="46" y="48"/>
                  <a:pt x="46" y="48"/>
                  <a:pt x="46" y="48"/>
                </a:cubicBezTo>
                <a:cubicBezTo>
                  <a:pt x="46" y="47"/>
                  <a:pt x="46" y="46"/>
                  <a:pt x="46" y="44"/>
                </a:cubicBezTo>
                <a:cubicBezTo>
                  <a:pt x="46" y="44"/>
                  <a:pt x="46" y="44"/>
                  <a:pt x="45" y="44"/>
                </a:cubicBezTo>
                <a:cubicBezTo>
                  <a:pt x="45" y="44"/>
                  <a:pt x="44" y="44"/>
                  <a:pt x="44" y="44"/>
                </a:cubicBezTo>
                <a:close/>
                <a:moveTo>
                  <a:pt x="39" y="45"/>
                </a:moveTo>
                <a:cubicBezTo>
                  <a:pt x="39" y="46"/>
                  <a:pt x="39" y="47"/>
                  <a:pt x="39" y="48"/>
                </a:cubicBezTo>
                <a:cubicBezTo>
                  <a:pt x="40" y="48"/>
                  <a:pt x="40" y="48"/>
                  <a:pt x="41" y="48"/>
                </a:cubicBezTo>
                <a:cubicBezTo>
                  <a:pt x="41" y="48"/>
                  <a:pt x="41" y="48"/>
                  <a:pt x="42" y="48"/>
                </a:cubicBezTo>
                <a:cubicBezTo>
                  <a:pt x="42" y="47"/>
                  <a:pt x="42" y="46"/>
                  <a:pt x="42" y="44"/>
                </a:cubicBezTo>
                <a:cubicBezTo>
                  <a:pt x="41" y="44"/>
                  <a:pt x="41" y="44"/>
                  <a:pt x="41" y="44"/>
                </a:cubicBezTo>
                <a:cubicBezTo>
                  <a:pt x="40" y="44"/>
                  <a:pt x="40" y="44"/>
                  <a:pt x="39" y="45"/>
                </a:cubicBezTo>
                <a:close/>
                <a:moveTo>
                  <a:pt x="11" y="30"/>
                </a:moveTo>
                <a:cubicBezTo>
                  <a:pt x="11" y="31"/>
                  <a:pt x="11" y="33"/>
                  <a:pt x="11" y="34"/>
                </a:cubicBezTo>
                <a:cubicBezTo>
                  <a:pt x="11" y="34"/>
                  <a:pt x="12" y="34"/>
                  <a:pt x="12" y="34"/>
                </a:cubicBezTo>
                <a:cubicBezTo>
                  <a:pt x="12" y="34"/>
                  <a:pt x="13" y="34"/>
                  <a:pt x="13" y="34"/>
                </a:cubicBezTo>
                <a:cubicBezTo>
                  <a:pt x="13" y="32"/>
                  <a:pt x="13" y="31"/>
                  <a:pt x="13" y="30"/>
                </a:cubicBezTo>
                <a:cubicBezTo>
                  <a:pt x="13" y="30"/>
                  <a:pt x="12" y="30"/>
                  <a:pt x="12" y="30"/>
                </a:cubicBezTo>
                <a:cubicBezTo>
                  <a:pt x="12" y="30"/>
                  <a:pt x="11" y="30"/>
                  <a:pt x="11" y="30"/>
                </a:cubicBezTo>
                <a:close/>
                <a:moveTo>
                  <a:pt x="15" y="30"/>
                </a:moveTo>
                <a:cubicBezTo>
                  <a:pt x="15" y="31"/>
                  <a:pt x="15" y="32"/>
                  <a:pt x="15" y="34"/>
                </a:cubicBezTo>
                <a:cubicBezTo>
                  <a:pt x="16" y="34"/>
                  <a:pt x="16" y="34"/>
                  <a:pt x="17" y="33"/>
                </a:cubicBezTo>
                <a:cubicBezTo>
                  <a:pt x="17" y="33"/>
                  <a:pt x="17" y="33"/>
                  <a:pt x="18" y="33"/>
                </a:cubicBezTo>
                <a:cubicBezTo>
                  <a:pt x="18" y="32"/>
                  <a:pt x="18" y="31"/>
                  <a:pt x="18" y="29"/>
                </a:cubicBezTo>
                <a:cubicBezTo>
                  <a:pt x="17" y="29"/>
                  <a:pt x="17" y="29"/>
                  <a:pt x="17" y="29"/>
                </a:cubicBezTo>
                <a:cubicBezTo>
                  <a:pt x="16" y="30"/>
                  <a:pt x="16" y="30"/>
                  <a:pt x="15" y="30"/>
                </a:cubicBezTo>
                <a:close/>
                <a:moveTo>
                  <a:pt x="15" y="23"/>
                </a:moveTo>
                <a:cubicBezTo>
                  <a:pt x="15" y="24"/>
                  <a:pt x="15" y="25"/>
                  <a:pt x="15" y="27"/>
                </a:cubicBezTo>
                <a:cubicBezTo>
                  <a:pt x="16" y="27"/>
                  <a:pt x="16" y="26"/>
                  <a:pt x="17" y="26"/>
                </a:cubicBezTo>
                <a:cubicBezTo>
                  <a:pt x="17" y="26"/>
                  <a:pt x="17" y="26"/>
                  <a:pt x="18" y="26"/>
                </a:cubicBezTo>
                <a:cubicBezTo>
                  <a:pt x="18" y="25"/>
                  <a:pt x="18" y="24"/>
                  <a:pt x="18" y="22"/>
                </a:cubicBezTo>
                <a:cubicBezTo>
                  <a:pt x="17" y="22"/>
                  <a:pt x="17" y="22"/>
                  <a:pt x="17" y="22"/>
                </a:cubicBezTo>
                <a:cubicBezTo>
                  <a:pt x="16" y="22"/>
                  <a:pt x="16" y="22"/>
                  <a:pt x="15" y="23"/>
                </a:cubicBezTo>
                <a:close/>
                <a:moveTo>
                  <a:pt x="15" y="37"/>
                </a:moveTo>
                <a:cubicBezTo>
                  <a:pt x="15" y="38"/>
                  <a:pt x="15" y="39"/>
                  <a:pt x="15" y="41"/>
                </a:cubicBezTo>
                <a:cubicBezTo>
                  <a:pt x="16" y="41"/>
                  <a:pt x="16" y="41"/>
                  <a:pt x="17" y="41"/>
                </a:cubicBezTo>
                <a:cubicBezTo>
                  <a:pt x="17" y="41"/>
                  <a:pt x="17" y="41"/>
                  <a:pt x="18" y="40"/>
                </a:cubicBezTo>
                <a:cubicBezTo>
                  <a:pt x="18" y="39"/>
                  <a:pt x="18" y="38"/>
                  <a:pt x="18" y="36"/>
                </a:cubicBezTo>
                <a:cubicBezTo>
                  <a:pt x="17" y="36"/>
                  <a:pt x="17" y="37"/>
                  <a:pt x="17" y="37"/>
                </a:cubicBezTo>
                <a:cubicBezTo>
                  <a:pt x="16" y="37"/>
                  <a:pt x="16" y="37"/>
                  <a:pt x="15" y="37"/>
                </a:cubicBezTo>
                <a:close/>
                <a:moveTo>
                  <a:pt x="15" y="44"/>
                </a:moveTo>
                <a:cubicBezTo>
                  <a:pt x="15" y="45"/>
                  <a:pt x="15" y="46"/>
                  <a:pt x="15" y="48"/>
                </a:cubicBezTo>
                <a:cubicBezTo>
                  <a:pt x="16" y="48"/>
                  <a:pt x="16" y="48"/>
                  <a:pt x="17" y="48"/>
                </a:cubicBezTo>
                <a:cubicBezTo>
                  <a:pt x="17" y="48"/>
                  <a:pt x="17" y="48"/>
                  <a:pt x="18" y="48"/>
                </a:cubicBezTo>
                <a:cubicBezTo>
                  <a:pt x="18" y="46"/>
                  <a:pt x="18" y="45"/>
                  <a:pt x="18" y="44"/>
                </a:cubicBezTo>
                <a:cubicBezTo>
                  <a:pt x="17" y="44"/>
                  <a:pt x="17" y="44"/>
                  <a:pt x="17" y="44"/>
                </a:cubicBezTo>
                <a:cubicBezTo>
                  <a:pt x="16" y="44"/>
                  <a:pt x="16" y="44"/>
                  <a:pt x="15" y="44"/>
                </a:cubicBezTo>
                <a:close/>
                <a:moveTo>
                  <a:pt x="15" y="51"/>
                </a:moveTo>
                <a:cubicBezTo>
                  <a:pt x="15" y="52"/>
                  <a:pt x="15" y="53"/>
                  <a:pt x="15" y="55"/>
                </a:cubicBezTo>
                <a:cubicBezTo>
                  <a:pt x="16" y="55"/>
                  <a:pt x="16" y="55"/>
                  <a:pt x="17" y="55"/>
                </a:cubicBezTo>
                <a:cubicBezTo>
                  <a:pt x="17" y="55"/>
                  <a:pt x="17" y="55"/>
                  <a:pt x="18" y="55"/>
                </a:cubicBezTo>
                <a:cubicBezTo>
                  <a:pt x="18" y="53"/>
                  <a:pt x="18" y="52"/>
                  <a:pt x="18" y="51"/>
                </a:cubicBezTo>
                <a:cubicBezTo>
                  <a:pt x="17" y="51"/>
                  <a:pt x="17" y="51"/>
                  <a:pt x="17" y="51"/>
                </a:cubicBezTo>
                <a:cubicBezTo>
                  <a:pt x="16" y="51"/>
                  <a:pt x="16" y="51"/>
                  <a:pt x="15" y="51"/>
                </a:cubicBezTo>
                <a:close/>
                <a:moveTo>
                  <a:pt x="11" y="23"/>
                </a:moveTo>
                <a:cubicBezTo>
                  <a:pt x="11" y="24"/>
                  <a:pt x="11" y="26"/>
                  <a:pt x="11" y="27"/>
                </a:cubicBezTo>
                <a:cubicBezTo>
                  <a:pt x="11" y="27"/>
                  <a:pt x="12" y="27"/>
                  <a:pt x="12" y="27"/>
                </a:cubicBezTo>
                <a:cubicBezTo>
                  <a:pt x="12" y="27"/>
                  <a:pt x="13" y="27"/>
                  <a:pt x="13" y="27"/>
                </a:cubicBezTo>
                <a:cubicBezTo>
                  <a:pt x="13" y="25"/>
                  <a:pt x="13" y="24"/>
                  <a:pt x="13" y="23"/>
                </a:cubicBezTo>
                <a:cubicBezTo>
                  <a:pt x="13" y="23"/>
                  <a:pt x="12" y="23"/>
                  <a:pt x="12" y="23"/>
                </a:cubicBezTo>
                <a:cubicBezTo>
                  <a:pt x="12" y="23"/>
                  <a:pt x="11" y="23"/>
                  <a:pt x="11" y="23"/>
                </a:cubicBezTo>
                <a:close/>
                <a:moveTo>
                  <a:pt x="11" y="37"/>
                </a:moveTo>
                <a:cubicBezTo>
                  <a:pt x="11" y="38"/>
                  <a:pt x="11" y="40"/>
                  <a:pt x="11" y="41"/>
                </a:cubicBezTo>
                <a:cubicBezTo>
                  <a:pt x="11" y="41"/>
                  <a:pt x="12" y="41"/>
                  <a:pt x="12" y="41"/>
                </a:cubicBezTo>
                <a:cubicBezTo>
                  <a:pt x="12" y="41"/>
                  <a:pt x="13" y="41"/>
                  <a:pt x="13" y="41"/>
                </a:cubicBezTo>
                <a:cubicBezTo>
                  <a:pt x="13" y="39"/>
                  <a:pt x="13" y="38"/>
                  <a:pt x="13" y="37"/>
                </a:cubicBezTo>
                <a:cubicBezTo>
                  <a:pt x="13" y="37"/>
                  <a:pt x="12" y="37"/>
                  <a:pt x="12" y="37"/>
                </a:cubicBezTo>
                <a:cubicBezTo>
                  <a:pt x="12" y="37"/>
                  <a:pt x="11" y="37"/>
                  <a:pt x="11" y="37"/>
                </a:cubicBezTo>
                <a:close/>
                <a:moveTo>
                  <a:pt x="11" y="44"/>
                </a:moveTo>
                <a:cubicBezTo>
                  <a:pt x="11" y="45"/>
                  <a:pt x="11" y="46"/>
                  <a:pt x="11" y="48"/>
                </a:cubicBezTo>
                <a:cubicBezTo>
                  <a:pt x="11" y="48"/>
                  <a:pt x="12" y="48"/>
                  <a:pt x="12" y="48"/>
                </a:cubicBezTo>
                <a:cubicBezTo>
                  <a:pt x="12" y="48"/>
                  <a:pt x="13" y="48"/>
                  <a:pt x="13" y="48"/>
                </a:cubicBezTo>
                <a:cubicBezTo>
                  <a:pt x="13" y="46"/>
                  <a:pt x="13" y="45"/>
                  <a:pt x="13" y="44"/>
                </a:cubicBezTo>
                <a:cubicBezTo>
                  <a:pt x="13" y="44"/>
                  <a:pt x="12" y="44"/>
                  <a:pt x="12" y="44"/>
                </a:cubicBezTo>
                <a:cubicBezTo>
                  <a:pt x="12" y="44"/>
                  <a:pt x="11" y="44"/>
                  <a:pt x="11" y="44"/>
                </a:cubicBezTo>
                <a:close/>
                <a:moveTo>
                  <a:pt x="11" y="51"/>
                </a:moveTo>
                <a:cubicBezTo>
                  <a:pt x="11" y="52"/>
                  <a:pt x="11" y="53"/>
                  <a:pt x="11" y="55"/>
                </a:cubicBezTo>
                <a:cubicBezTo>
                  <a:pt x="11" y="55"/>
                  <a:pt x="12" y="55"/>
                  <a:pt x="12" y="55"/>
                </a:cubicBezTo>
                <a:cubicBezTo>
                  <a:pt x="12" y="55"/>
                  <a:pt x="13" y="55"/>
                  <a:pt x="13" y="55"/>
                </a:cubicBezTo>
                <a:cubicBezTo>
                  <a:pt x="13" y="53"/>
                  <a:pt x="13" y="52"/>
                  <a:pt x="13" y="51"/>
                </a:cubicBezTo>
                <a:cubicBezTo>
                  <a:pt x="13" y="51"/>
                  <a:pt x="12" y="51"/>
                  <a:pt x="12" y="51"/>
                </a:cubicBezTo>
                <a:cubicBezTo>
                  <a:pt x="12" y="51"/>
                  <a:pt x="11" y="51"/>
                  <a:pt x="11" y="51"/>
                </a:cubicBezTo>
                <a:close/>
              </a:path>
            </a:pathLst>
          </a:custGeom>
          <a:solidFill>
            <a:schemeClr val="bg2">
              <a:lumMod val="2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74"/>
          <p:cNvSpPr>
            <a:spLocks noEditPoints="1"/>
          </p:cNvSpPr>
          <p:nvPr/>
        </p:nvSpPr>
        <p:spPr bwMode="auto">
          <a:xfrm>
            <a:off x="4136332" y="2158232"/>
            <a:ext cx="903546" cy="865900"/>
          </a:xfrm>
          <a:custGeom>
            <a:avLst/>
            <a:gdLst>
              <a:gd name="T0" fmla="*/ 25 w 57"/>
              <a:gd name="T1" fmla="*/ 39 h 55"/>
              <a:gd name="T2" fmla="*/ 29 w 57"/>
              <a:gd name="T3" fmla="*/ 47 h 55"/>
              <a:gd name="T4" fmla="*/ 26 w 57"/>
              <a:gd name="T5" fmla="*/ 53 h 55"/>
              <a:gd name="T6" fmla="*/ 4 w 57"/>
              <a:gd name="T7" fmla="*/ 53 h 55"/>
              <a:gd name="T8" fmla="*/ 6 w 57"/>
              <a:gd name="T9" fmla="*/ 45 h 55"/>
              <a:gd name="T10" fmla="*/ 1 w 57"/>
              <a:gd name="T11" fmla="*/ 40 h 55"/>
              <a:gd name="T12" fmla="*/ 6 w 57"/>
              <a:gd name="T13" fmla="*/ 32 h 55"/>
              <a:gd name="T14" fmla="*/ 5 w 57"/>
              <a:gd name="T15" fmla="*/ 25 h 55"/>
              <a:gd name="T16" fmla="*/ 1 w 57"/>
              <a:gd name="T17" fmla="*/ 17 h 55"/>
              <a:gd name="T18" fmla="*/ 23 w 57"/>
              <a:gd name="T19" fmla="*/ 17 h 55"/>
              <a:gd name="T20" fmla="*/ 25 w 57"/>
              <a:gd name="T21" fmla="*/ 24 h 55"/>
              <a:gd name="T22" fmla="*/ 28 w 57"/>
              <a:gd name="T23" fmla="*/ 32 h 55"/>
              <a:gd name="T24" fmla="*/ 36 w 57"/>
              <a:gd name="T25" fmla="*/ 0 h 55"/>
              <a:gd name="T26" fmla="*/ 33 w 57"/>
              <a:gd name="T27" fmla="*/ 8 h 55"/>
              <a:gd name="T28" fmla="*/ 28 w 57"/>
              <a:gd name="T29" fmla="*/ 11 h 55"/>
              <a:gd name="T30" fmla="*/ 33 w 57"/>
              <a:gd name="T31" fmla="*/ 19 h 55"/>
              <a:gd name="T32" fmla="*/ 32 w 57"/>
              <a:gd name="T33" fmla="*/ 26 h 55"/>
              <a:gd name="T34" fmla="*/ 32 w 57"/>
              <a:gd name="T35" fmla="*/ 34 h 55"/>
              <a:gd name="T36" fmla="*/ 34 w 57"/>
              <a:gd name="T37" fmla="*/ 38 h 55"/>
              <a:gd name="T38" fmla="*/ 33 w 57"/>
              <a:gd name="T39" fmla="*/ 45 h 55"/>
              <a:gd name="T40" fmla="*/ 37 w 57"/>
              <a:gd name="T41" fmla="*/ 54 h 55"/>
              <a:gd name="T42" fmla="*/ 56 w 57"/>
              <a:gd name="T43" fmla="*/ 51 h 55"/>
              <a:gd name="T44" fmla="*/ 57 w 57"/>
              <a:gd name="T45" fmla="*/ 44 h 55"/>
              <a:gd name="T46" fmla="*/ 54 w 57"/>
              <a:gd name="T47" fmla="*/ 35 h 55"/>
              <a:gd name="T48" fmla="*/ 55 w 57"/>
              <a:gd name="T49" fmla="*/ 28 h 55"/>
              <a:gd name="T50" fmla="*/ 55 w 57"/>
              <a:gd name="T51" fmla="*/ 20 h 55"/>
              <a:gd name="T52" fmla="*/ 51 w 57"/>
              <a:gd name="T53" fmla="*/ 17 h 55"/>
              <a:gd name="T54" fmla="*/ 51 w 57"/>
              <a:gd name="T55" fmla="*/ 10 h 55"/>
              <a:gd name="T56" fmla="*/ 56 w 57"/>
              <a:gd name="T57" fmla="*/ 2 h 55"/>
              <a:gd name="T58" fmla="*/ 46 w 57"/>
              <a:gd name="T59" fmla="*/ 10 h 55"/>
              <a:gd name="T60" fmla="*/ 40 w 57"/>
              <a:gd name="T61" fmla="*/ 12 h 55"/>
              <a:gd name="T62" fmla="*/ 38 w 57"/>
              <a:gd name="T63" fmla="*/ 10 h 55"/>
              <a:gd name="T64" fmla="*/ 53 w 57"/>
              <a:gd name="T65" fmla="*/ 2 h 55"/>
              <a:gd name="T66" fmla="*/ 35 w 57"/>
              <a:gd name="T67" fmla="*/ 2 h 55"/>
              <a:gd name="T68" fmla="*/ 46 w 57"/>
              <a:gd name="T69" fmla="*/ 19 h 55"/>
              <a:gd name="T70" fmla="*/ 44 w 57"/>
              <a:gd name="T71" fmla="*/ 21 h 55"/>
              <a:gd name="T72" fmla="*/ 37 w 57"/>
              <a:gd name="T73" fmla="*/ 19 h 55"/>
              <a:gd name="T74" fmla="*/ 51 w 57"/>
              <a:gd name="T75" fmla="*/ 28 h 55"/>
              <a:gd name="T76" fmla="*/ 37 w 57"/>
              <a:gd name="T77" fmla="*/ 29 h 55"/>
              <a:gd name="T78" fmla="*/ 44 w 57"/>
              <a:gd name="T79" fmla="*/ 28 h 55"/>
              <a:gd name="T80" fmla="*/ 55 w 57"/>
              <a:gd name="T81" fmla="*/ 37 h 55"/>
              <a:gd name="T82" fmla="*/ 37 w 57"/>
              <a:gd name="T83" fmla="*/ 37 h 55"/>
              <a:gd name="T84" fmla="*/ 50 w 57"/>
              <a:gd name="T85" fmla="*/ 36 h 55"/>
              <a:gd name="T86" fmla="*/ 51 w 57"/>
              <a:gd name="T87" fmla="*/ 46 h 55"/>
              <a:gd name="T88" fmla="*/ 37 w 57"/>
              <a:gd name="T89" fmla="*/ 45 h 55"/>
              <a:gd name="T90" fmla="*/ 6 w 57"/>
              <a:gd name="T91" fmla="*/ 47 h 55"/>
              <a:gd name="T92" fmla="*/ 24 w 57"/>
              <a:gd name="T93" fmla="*/ 41 h 55"/>
              <a:gd name="T94" fmla="*/ 25 w 57"/>
              <a:gd name="T95" fmla="*/ 42 h 55"/>
              <a:gd name="T96" fmla="*/ 20 w 57"/>
              <a:gd name="T97" fmla="*/ 25 h 55"/>
              <a:gd name="T98" fmla="*/ 8 w 57"/>
              <a:gd name="T99" fmla="*/ 26 h 55"/>
              <a:gd name="T100" fmla="*/ 26 w 57"/>
              <a:gd name="T101" fmla="*/ 26 h 55"/>
              <a:gd name="T102" fmla="*/ 12 w 57"/>
              <a:gd name="T103" fmla="*/ 16 h 55"/>
              <a:gd name="T104" fmla="*/ 12 w 57"/>
              <a:gd name="T105" fmla="*/ 18 h 55"/>
              <a:gd name="T106" fmla="*/ 21 w 57"/>
              <a:gd name="T107" fmla="*/ 34 h 55"/>
              <a:gd name="T108" fmla="*/ 6 w 57"/>
              <a:gd name="T109" fmla="*/ 34 h 55"/>
              <a:gd name="T110" fmla="*/ 20 w 57"/>
              <a:gd name="T111"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 h="55">
                <a:moveTo>
                  <a:pt x="24" y="34"/>
                </a:moveTo>
                <a:cubicBezTo>
                  <a:pt x="24" y="34"/>
                  <a:pt x="24" y="34"/>
                  <a:pt x="24" y="34"/>
                </a:cubicBezTo>
                <a:cubicBezTo>
                  <a:pt x="24" y="34"/>
                  <a:pt x="25" y="34"/>
                  <a:pt x="25" y="35"/>
                </a:cubicBezTo>
                <a:cubicBezTo>
                  <a:pt x="25" y="39"/>
                  <a:pt x="25" y="39"/>
                  <a:pt x="25" y="39"/>
                </a:cubicBezTo>
                <a:cubicBezTo>
                  <a:pt x="25" y="39"/>
                  <a:pt x="25" y="39"/>
                  <a:pt x="25" y="39"/>
                </a:cubicBezTo>
                <a:cubicBezTo>
                  <a:pt x="27" y="39"/>
                  <a:pt x="28" y="40"/>
                  <a:pt x="29" y="41"/>
                </a:cubicBezTo>
                <a:cubicBezTo>
                  <a:pt x="29" y="41"/>
                  <a:pt x="29" y="41"/>
                  <a:pt x="29" y="41"/>
                </a:cubicBezTo>
                <a:cubicBezTo>
                  <a:pt x="29" y="43"/>
                  <a:pt x="29" y="45"/>
                  <a:pt x="29" y="47"/>
                </a:cubicBezTo>
                <a:cubicBezTo>
                  <a:pt x="29" y="47"/>
                  <a:pt x="29" y="47"/>
                  <a:pt x="29" y="48"/>
                </a:cubicBezTo>
                <a:cubicBezTo>
                  <a:pt x="28" y="48"/>
                  <a:pt x="27" y="48"/>
                  <a:pt x="26" y="49"/>
                </a:cubicBezTo>
                <a:cubicBezTo>
                  <a:pt x="26" y="52"/>
                  <a:pt x="26" y="52"/>
                  <a:pt x="26" y="52"/>
                </a:cubicBezTo>
                <a:cubicBezTo>
                  <a:pt x="26" y="53"/>
                  <a:pt x="26" y="53"/>
                  <a:pt x="26" y="53"/>
                </a:cubicBezTo>
                <a:cubicBezTo>
                  <a:pt x="25" y="54"/>
                  <a:pt x="24" y="55"/>
                  <a:pt x="22" y="55"/>
                </a:cubicBezTo>
                <a:cubicBezTo>
                  <a:pt x="20" y="55"/>
                  <a:pt x="18" y="55"/>
                  <a:pt x="15" y="55"/>
                </a:cubicBezTo>
                <a:cubicBezTo>
                  <a:pt x="12" y="55"/>
                  <a:pt x="9" y="55"/>
                  <a:pt x="7" y="55"/>
                </a:cubicBezTo>
                <a:cubicBezTo>
                  <a:pt x="5" y="55"/>
                  <a:pt x="4" y="54"/>
                  <a:pt x="4" y="53"/>
                </a:cubicBezTo>
                <a:cubicBezTo>
                  <a:pt x="3" y="53"/>
                  <a:pt x="3" y="53"/>
                  <a:pt x="3" y="52"/>
                </a:cubicBezTo>
                <a:cubicBezTo>
                  <a:pt x="3" y="51"/>
                  <a:pt x="3" y="49"/>
                  <a:pt x="3" y="47"/>
                </a:cubicBezTo>
                <a:cubicBezTo>
                  <a:pt x="3" y="47"/>
                  <a:pt x="3" y="47"/>
                  <a:pt x="3" y="46"/>
                </a:cubicBezTo>
                <a:cubicBezTo>
                  <a:pt x="4" y="46"/>
                  <a:pt x="5" y="46"/>
                  <a:pt x="6" y="45"/>
                </a:cubicBezTo>
                <a:cubicBezTo>
                  <a:pt x="6" y="42"/>
                  <a:pt x="6" y="42"/>
                  <a:pt x="6" y="42"/>
                </a:cubicBezTo>
                <a:cubicBezTo>
                  <a:pt x="6" y="42"/>
                  <a:pt x="5" y="42"/>
                  <a:pt x="5" y="42"/>
                </a:cubicBezTo>
                <a:cubicBezTo>
                  <a:pt x="4" y="42"/>
                  <a:pt x="2" y="41"/>
                  <a:pt x="2" y="41"/>
                </a:cubicBezTo>
                <a:cubicBezTo>
                  <a:pt x="1" y="40"/>
                  <a:pt x="1" y="40"/>
                  <a:pt x="1" y="40"/>
                </a:cubicBezTo>
                <a:cubicBezTo>
                  <a:pt x="1" y="38"/>
                  <a:pt x="1" y="36"/>
                  <a:pt x="1" y="35"/>
                </a:cubicBezTo>
                <a:cubicBezTo>
                  <a:pt x="1" y="34"/>
                  <a:pt x="1" y="34"/>
                  <a:pt x="2" y="34"/>
                </a:cubicBezTo>
                <a:cubicBezTo>
                  <a:pt x="2" y="33"/>
                  <a:pt x="3" y="33"/>
                  <a:pt x="5" y="32"/>
                </a:cubicBezTo>
                <a:cubicBezTo>
                  <a:pt x="5" y="32"/>
                  <a:pt x="6" y="32"/>
                  <a:pt x="6" y="32"/>
                </a:cubicBezTo>
                <a:cubicBezTo>
                  <a:pt x="6" y="32"/>
                  <a:pt x="5" y="32"/>
                  <a:pt x="5" y="31"/>
                </a:cubicBezTo>
                <a:cubicBezTo>
                  <a:pt x="5" y="30"/>
                  <a:pt x="5" y="28"/>
                  <a:pt x="5" y="26"/>
                </a:cubicBezTo>
                <a:cubicBezTo>
                  <a:pt x="5" y="26"/>
                  <a:pt x="6" y="26"/>
                  <a:pt x="6" y="25"/>
                </a:cubicBezTo>
                <a:cubicBezTo>
                  <a:pt x="5" y="25"/>
                  <a:pt x="5" y="25"/>
                  <a:pt x="5" y="25"/>
                </a:cubicBezTo>
                <a:cubicBezTo>
                  <a:pt x="3" y="25"/>
                  <a:pt x="2" y="24"/>
                  <a:pt x="1" y="24"/>
                </a:cubicBezTo>
                <a:cubicBezTo>
                  <a:pt x="1" y="23"/>
                  <a:pt x="0" y="23"/>
                  <a:pt x="0" y="23"/>
                </a:cubicBezTo>
                <a:cubicBezTo>
                  <a:pt x="0" y="21"/>
                  <a:pt x="0" y="19"/>
                  <a:pt x="0" y="18"/>
                </a:cubicBezTo>
                <a:cubicBezTo>
                  <a:pt x="0" y="17"/>
                  <a:pt x="1" y="17"/>
                  <a:pt x="1" y="17"/>
                </a:cubicBezTo>
                <a:cubicBezTo>
                  <a:pt x="2" y="16"/>
                  <a:pt x="3" y="16"/>
                  <a:pt x="5" y="15"/>
                </a:cubicBezTo>
                <a:cubicBezTo>
                  <a:pt x="7" y="15"/>
                  <a:pt x="9" y="15"/>
                  <a:pt x="12" y="15"/>
                </a:cubicBezTo>
                <a:cubicBezTo>
                  <a:pt x="15" y="15"/>
                  <a:pt x="18" y="15"/>
                  <a:pt x="20" y="15"/>
                </a:cubicBezTo>
                <a:cubicBezTo>
                  <a:pt x="21" y="16"/>
                  <a:pt x="23" y="16"/>
                  <a:pt x="23" y="17"/>
                </a:cubicBezTo>
                <a:cubicBezTo>
                  <a:pt x="24" y="17"/>
                  <a:pt x="24" y="17"/>
                  <a:pt x="24" y="18"/>
                </a:cubicBezTo>
                <a:cubicBezTo>
                  <a:pt x="24" y="19"/>
                  <a:pt x="24" y="21"/>
                  <a:pt x="24" y="23"/>
                </a:cubicBezTo>
                <a:cubicBezTo>
                  <a:pt x="24" y="23"/>
                  <a:pt x="24" y="23"/>
                  <a:pt x="23" y="24"/>
                </a:cubicBezTo>
                <a:cubicBezTo>
                  <a:pt x="24" y="24"/>
                  <a:pt x="24" y="24"/>
                  <a:pt x="25" y="24"/>
                </a:cubicBezTo>
                <a:cubicBezTo>
                  <a:pt x="26" y="24"/>
                  <a:pt x="28" y="25"/>
                  <a:pt x="28" y="25"/>
                </a:cubicBezTo>
                <a:cubicBezTo>
                  <a:pt x="29" y="26"/>
                  <a:pt x="29" y="26"/>
                  <a:pt x="29" y="26"/>
                </a:cubicBezTo>
                <a:cubicBezTo>
                  <a:pt x="29" y="28"/>
                  <a:pt x="29" y="30"/>
                  <a:pt x="29" y="31"/>
                </a:cubicBezTo>
                <a:cubicBezTo>
                  <a:pt x="29" y="32"/>
                  <a:pt x="29" y="32"/>
                  <a:pt x="28" y="32"/>
                </a:cubicBezTo>
                <a:cubicBezTo>
                  <a:pt x="28" y="33"/>
                  <a:pt x="26" y="33"/>
                  <a:pt x="25" y="34"/>
                </a:cubicBezTo>
                <a:cubicBezTo>
                  <a:pt x="25" y="34"/>
                  <a:pt x="24" y="34"/>
                  <a:pt x="24" y="34"/>
                </a:cubicBezTo>
                <a:close/>
                <a:moveTo>
                  <a:pt x="44" y="0"/>
                </a:moveTo>
                <a:cubicBezTo>
                  <a:pt x="41" y="0"/>
                  <a:pt x="38" y="0"/>
                  <a:pt x="36" y="0"/>
                </a:cubicBezTo>
                <a:cubicBezTo>
                  <a:pt x="34" y="0"/>
                  <a:pt x="33" y="1"/>
                  <a:pt x="33" y="1"/>
                </a:cubicBezTo>
                <a:cubicBezTo>
                  <a:pt x="32" y="2"/>
                  <a:pt x="32" y="2"/>
                  <a:pt x="32" y="2"/>
                </a:cubicBezTo>
                <a:cubicBezTo>
                  <a:pt x="32" y="4"/>
                  <a:pt x="32" y="6"/>
                  <a:pt x="32" y="7"/>
                </a:cubicBezTo>
                <a:cubicBezTo>
                  <a:pt x="32" y="8"/>
                  <a:pt x="32" y="8"/>
                  <a:pt x="33" y="8"/>
                </a:cubicBezTo>
                <a:cubicBezTo>
                  <a:pt x="33" y="9"/>
                  <a:pt x="33" y="9"/>
                  <a:pt x="33" y="9"/>
                </a:cubicBezTo>
                <a:cubicBezTo>
                  <a:pt x="33" y="9"/>
                  <a:pt x="33" y="9"/>
                  <a:pt x="33" y="9"/>
                </a:cubicBezTo>
                <a:cubicBezTo>
                  <a:pt x="31" y="9"/>
                  <a:pt x="30" y="10"/>
                  <a:pt x="29" y="10"/>
                </a:cubicBezTo>
                <a:cubicBezTo>
                  <a:pt x="29" y="11"/>
                  <a:pt x="28" y="11"/>
                  <a:pt x="28" y="11"/>
                </a:cubicBezTo>
                <a:cubicBezTo>
                  <a:pt x="28" y="13"/>
                  <a:pt x="28" y="15"/>
                  <a:pt x="28" y="16"/>
                </a:cubicBezTo>
                <a:cubicBezTo>
                  <a:pt x="28" y="17"/>
                  <a:pt x="29" y="17"/>
                  <a:pt x="29" y="17"/>
                </a:cubicBezTo>
                <a:cubicBezTo>
                  <a:pt x="30" y="18"/>
                  <a:pt x="31" y="18"/>
                  <a:pt x="33" y="19"/>
                </a:cubicBezTo>
                <a:cubicBezTo>
                  <a:pt x="33" y="19"/>
                  <a:pt x="33" y="19"/>
                  <a:pt x="33" y="19"/>
                </a:cubicBezTo>
                <a:cubicBezTo>
                  <a:pt x="33" y="19"/>
                  <a:pt x="32" y="19"/>
                  <a:pt x="32" y="19"/>
                </a:cubicBezTo>
                <a:cubicBezTo>
                  <a:pt x="32" y="19"/>
                  <a:pt x="32" y="20"/>
                  <a:pt x="32" y="20"/>
                </a:cubicBezTo>
                <a:cubicBezTo>
                  <a:pt x="32" y="22"/>
                  <a:pt x="32" y="23"/>
                  <a:pt x="32" y="25"/>
                </a:cubicBezTo>
                <a:cubicBezTo>
                  <a:pt x="32" y="25"/>
                  <a:pt x="32" y="26"/>
                  <a:pt x="32" y="26"/>
                </a:cubicBezTo>
                <a:cubicBezTo>
                  <a:pt x="33" y="26"/>
                  <a:pt x="33" y="27"/>
                  <a:pt x="34" y="27"/>
                </a:cubicBezTo>
                <a:cubicBezTo>
                  <a:pt x="34" y="27"/>
                  <a:pt x="33" y="27"/>
                  <a:pt x="33" y="28"/>
                </a:cubicBezTo>
                <a:cubicBezTo>
                  <a:pt x="33" y="28"/>
                  <a:pt x="33" y="28"/>
                  <a:pt x="32" y="29"/>
                </a:cubicBezTo>
                <a:cubicBezTo>
                  <a:pt x="32" y="30"/>
                  <a:pt x="32" y="32"/>
                  <a:pt x="32" y="34"/>
                </a:cubicBezTo>
                <a:cubicBezTo>
                  <a:pt x="33" y="34"/>
                  <a:pt x="33" y="34"/>
                  <a:pt x="33" y="35"/>
                </a:cubicBezTo>
                <a:cubicBezTo>
                  <a:pt x="34" y="35"/>
                  <a:pt x="34" y="36"/>
                  <a:pt x="36" y="36"/>
                </a:cubicBezTo>
                <a:cubicBezTo>
                  <a:pt x="35" y="36"/>
                  <a:pt x="35" y="36"/>
                  <a:pt x="34" y="37"/>
                </a:cubicBezTo>
                <a:cubicBezTo>
                  <a:pt x="34" y="37"/>
                  <a:pt x="34" y="37"/>
                  <a:pt x="34" y="38"/>
                </a:cubicBezTo>
                <a:cubicBezTo>
                  <a:pt x="34" y="39"/>
                  <a:pt x="34" y="41"/>
                  <a:pt x="34" y="43"/>
                </a:cubicBezTo>
                <a:cubicBezTo>
                  <a:pt x="34" y="43"/>
                  <a:pt x="34" y="43"/>
                  <a:pt x="35" y="44"/>
                </a:cubicBezTo>
                <a:cubicBezTo>
                  <a:pt x="35" y="44"/>
                  <a:pt x="35" y="44"/>
                  <a:pt x="35" y="44"/>
                </a:cubicBezTo>
                <a:cubicBezTo>
                  <a:pt x="34" y="44"/>
                  <a:pt x="33" y="45"/>
                  <a:pt x="33" y="45"/>
                </a:cubicBezTo>
                <a:cubicBezTo>
                  <a:pt x="33" y="46"/>
                  <a:pt x="33" y="46"/>
                  <a:pt x="32" y="46"/>
                </a:cubicBezTo>
                <a:cubicBezTo>
                  <a:pt x="32" y="48"/>
                  <a:pt x="32" y="50"/>
                  <a:pt x="32" y="51"/>
                </a:cubicBezTo>
                <a:cubicBezTo>
                  <a:pt x="33" y="52"/>
                  <a:pt x="33" y="52"/>
                  <a:pt x="33" y="52"/>
                </a:cubicBezTo>
                <a:cubicBezTo>
                  <a:pt x="34" y="53"/>
                  <a:pt x="35" y="53"/>
                  <a:pt x="37" y="54"/>
                </a:cubicBezTo>
                <a:cubicBezTo>
                  <a:pt x="39" y="54"/>
                  <a:pt x="41" y="54"/>
                  <a:pt x="44" y="54"/>
                </a:cubicBezTo>
                <a:cubicBezTo>
                  <a:pt x="47" y="54"/>
                  <a:pt x="50" y="54"/>
                  <a:pt x="52" y="54"/>
                </a:cubicBezTo>
                <a:cubicBezTo>
                  <a:pt x="53" y="53"/>
                  <a:pt x="55" y="53"/>
                  <a:pt x="55" y="52"/>
                </a:cubicBezTo>
                <a:cubicBezTo>
                  <a:pt x="56" y="52"/>
                  <a:pt x="56" y="52"/>
                  <a:pt x="56" y="51"/>
                </a:cubicBezTo>
                <a:cubicBezTo>
                  <a:pt x="56" y="50"/>
                  <a:pt x="56" y="48"/>
                  <a:pt x="56" y="46"/>
                </a:cubicBezTo>
                <a:cubicBezTo>
                  <a:pt x="56" y="46"/>
                  <a:pt x="56" y="45"/>
                  <a:pt x="55" y="45"/>
                </a:cubicBezTo>
                <a:cubicBezTo>
                  <a:pt x="55" y="45"/>
                  <a:pt x="55" y="45"/>
                  <a:pt x="55" y="45"/>
                </a:cubicBezTo>
                <a:cubicBezTo>
                  <a:pt x="56" y="44"/>
                  <a:pt x="56" y="44"/>
                  <a:pt x="57" y="44"/>
                </a:cubicBezTo>
                <a:cubicBezTo>
                  <a:pt x="57" y="43"/>
                  <a:pt x="57" y="43"/>
                  <a:pt x="57" y="43"/>
                </a:cubicBezTo>
                <a:cubicBezTo>
                  <a:pt x="57" y="41"/>
                  <a:pt x="57" y="39"/>
                  <a:pt x="57" y="38"/>
                </a:cubicBezTo>
                <a:cubicBezTo>
                  <a:pt x="57" y="37"/>
                  <a:pt x="57" y="37"/>
                  <a:pt x="57" y="37"/>
                </a:cubicBezTo>
                <a:cubicBezTo>
                  <a:pt x="56" y="36"/>
                  <a:pt x="56" y="36"/>
                  <a:pt x="54" y="35"/>
                </a:cubicBezTo>
                <a:cubicBezTo>
                  <a:pt x="55" y="35"/>
                  <a:pt x="55" y="35"/>
                  <a:pt x="55" y="35"/>
                </a:cubicBezTo>
                <a:cubicBezTo>
                  <a:pt x="56" y="35"/>
                  <a:pt x="56" y="34"/>
                  <a:pt x="56" y="34"/>
                </a:cubicBezTo>
                <a:cubicBezTo>
                  <a:pt x="56" y="32"/>
                  <a:pt x="56" y="30"/>
                  <a:pt x="56" y="29"/>
                </a:cubicBezTo>
                <a:cubicBezTo>
                  <a:pt x="56" y="28"/>
                  <a:pt x="56" y="28"/>
                  <a:pt x="55" y="28"/>
                </a:cubicBezTo>
                <a:cubicBezTo>
                  <a:pt x="55" y="27"/>
                  <a:pt x="54" y="27"/>
                  <a:pt x="53" y="27"/>
                </a:cubicBezTo>
                <a:cubicBezTo>
                  <a:pt x="54" y="27"/>
                  <a:pt x="54" y="26"/>
                  <a:pt x="55" y="26"/>
                </a:cubicBezTo>
                <a:cubicBezTo>
                  <a:pt x="55" y="26"/>
                  <a:pt x="55" y="26"/>
                  <a:pt x="55" y="25"/>
                </a:cubicBezTo>
                <a:cubicBezTo>
                  <a:pt x="55" y="23"/>
                  <a:pt x="55" y="22"/>
                  <a:pt x="55" y="20"/>
                </a:cubicBezTo>
                <a:cubicBezTo>
                  <a:pt x="55" y="20"/>
                  <a:pt x="55" y="19"/>
                  <a:pt x="55" y="19"/>
                </a:cubicBezTo>
                <a:cubicBezTo>
                  <a:pt x="54" y="18"/>
                  <a:pt x="53" y="18"/>
                  <a:pt x="51" y="18"/>
                </a:cubicBezTo>
                <a:cubicBezTo>
                  <a:pt x="51" y="18"/>
                  <a:pt x="51" y="18"/>
                  <a:pt x="51" y="18"/>
                </a:cubicBezTo>
                <a:cubicBezTo>
                  <a:pt x="51" y="17"/>
                  <a:pt x="51" y="17"/>
                  <a:pt x="51" y="17"/>
                </a:cubicBezTo>
                <a:cubicBezTo>
                  <a:pt x="52" y="17"/>
                  <a:pt x="52" y="17"/>
                  <a:pt x="52" y="16"/>
                </a:cubicBezTo>
                <a:cubicBezTo>
                  <a:pt x="52" y="15"/>
                  <a:pt x="52" y="13"/>
                  <a:pt x="52" y="11"/>
                </a:cubicBezTo>
                <a:cubicBezTo>
                  <a:pt x="52" y="11"/>
                  <a:pt x="52" y="11"/>
                  <a:pt x="51" y="10"/>
                </a:cubicBezTo>
                <a:cubicBezTo>
                  <a:pt x="51" y="10"/>
                  <a:pt x="51" y="10"/>
                  <a:pt x="51" y="10"/>
                </a:cubicBezTo>
                <a:cubicBezTo>
                  <a:pt x="51" y="10"/>
                  <a:pt x="51" y="10"/>
                  <a:pt x="51" y="10"/>
                </a:cubicBezTo>
                <a:cubicBezTo>
                  <a:pt x="53" y="10"/>
                  <a:pt x="54" y="9"/>
                  <a:pt x="55" y="8"/>
                </a:cubicBezTo>
                <a:cubicBezTo>
                  <a:pt x="55" y="8"/>
                  <a:pt x="55" y="8"/>
                  <a:pt x="56" y="7"/>
                </a:cubicBezTo>
                <a:cubicBezTo>
                  <a:pt x="56" y="6"/>
                  <a:pt x="56" y="4"/>
                  <a:pt x="56" y="2"/>
                </a:cubicBezTo>
                <a:cubicBezTo>
                  <a:pt x="56" y="2"/>
                  <a:pt x="55" y="2"/>
                  <a:pt x="55" y="1"/>
                </a:cubicBezTo>
                <a:cubicBezTo>
                  <a:pt x="54" y="1"/>
                  <a:pt x="53" y="0"/>
                  <a:pt x="51" y="0"/>
                </a:cubicBezTo>
                <a:cubicBezTo>
                  <a:pt x="49" y="0"/>
                  <a:pt x="47" y="0"/>
                  <a:pt x="44" y="0"/>
                </a:cubicBezTo>
                <a:close/>
                <a:moveTo>
                  <a:pt x="46" y="10"/>
                </a:moveTo>
                <a:cubicBezTo>
                  <a:pt x="47" y="10"/>
                  <a:pt x="47" y="10"/>
                  <a:pt x="47" y="10"/>
                </a:cubicBezTo>
                <a:cubicBezTo>
                  <a:pt x="48" y="11"/>
                  <a:pt x="49" y="11"/>
                  <a:pt x="49" y="11"/>
                </a:cubicBezTo>
                <a:cubicBezTo>
                  <a:pt x="49" y="11"/>
                  <a:pt x="48" y="11"/>
                  <a:pt x="47" y="11"/>
                </a:cubicBezTo>
                <a:cubicBezTo>
                  <a:pt x="45" y="12"/>
                  <a:pt x="43" y="12"/>
                  <a:pt x="40" y="12"/>
                </a:cubicBezTo>
                <a:cubicBezTo>
                  <a:pt x="37" y="12"/>
                  <a:pt x="35" y="12"/>
                  <a:pt x="33" y="11"/>
                </a:cubicBezTo>
                <a:cubicBezTo>
                  <a:pt x="32" y="11"/>
                  <a:pt x="31" y="11"/>
                  <a:pt x="31" y="11"/>
                </a:cubicBezTo>
                <a:cubicBezTo>
                  <a:pt x="31" y="11"/>
                  <a:pt x="32" y="11"/>
                  <a:pt x="33" y="10"/>
                </a:cubicBezTo>
                <a:cubicBezTo>
                  <a:pt x="34" y="10"/>
                  <a:pt x="36" y="10"/>
                  <a:pt x="38" y="10"/>
                </a:cubicBezTo>
                <a:cubicBezTo>
                  <a:pt x="39" y="10"/>
                  <a:pt x="42" y="10"/>
                  <a:pt x="44" y="10"/>
                </a:cubicBezTo>
                <a:cubicBezTo>
                  <a:pt x="45" y="10"/>
                  <a:pt x="46" y="10"/>
                  <a:pt x="46" y="10"/>
                </a:cubicBezTo>
                <a:close/>
                <a:moveTo>
                  <a:pt x="51" y="2"/>
                </a:moveTo>
                <a:cubicBezTo>
                  <a:pt x="52" y="2"/>
                  <a:pt x="53" y="2"/>
                  <a:pt x="53" y="2"/>
                </a:cubicBezTo>
                <a:cubicBezTo>
                  <a:pt x="53" y="2"/>
                  <a:pt x="52" y="2"/>
                  <a:pt x="51" y="3"/>
                </a:cubicBezTo>
                <a:cubicBezTo>
                  <a:pt x="49" y="3"/>
                  <a:pt x="47" y="3"/>
                  <a:pt x="44" y="3"/>
                </a:cubicBezTo>
                <a:cubicBezTo>
                  <a:pt x="41" y="3"/>
                  <a:pt x="39" y="3"/>
                  <a:pt x="37" y="3"/>
                </a:cubicBezTo>
                <a:cubicBezTo>
                  <a:pt x="36" y="2"/>
                  <a:pt x="35" y="2"/>
                  <a:pt x="35" y="2"/>
                </a:cubicBezTo>
                <a:cubicBezTo>
                  <a:pt x="35" y="2"/>
                  <a:pt x="36" y="2"/>
                  <a:pt x="37" y="2"/>
                </a:cubicBezTo>
                <a:cubicBezTo>
                  <a:pt x="39" y="1"/>
                  <a:pt x="41" y="1"/>
                  <a:pt x="44" y="1"/>
                </a:cubicBezTo>
                <a:cubicBezTo>
                  <a:pt x="47" y="1"/>
                  <a:pt x="49" y="1"/>
                  <a:pt x="51" y="2"/>
                </a:cubicBezTo>
                <a:close/>
                <a:moveTo>
                  <a:pt x="46" y="19"/>
                </a:moveTo>
                <a:cubicBezTo>
                  <a:pt x="48" y="19"/>
                  <a:pt x="49" y="19"/>
                  <a:pt x="51" y="19"/>
                </a:cubicBezTo>
                <a:cubicBezTo>
                  <a:pt x="52" y="19"/>
                  <a:pt x="52" y="20"/>
                  <a:pt x="52" y="20"/>
                </a:cubicBezTo>
                <a:cubicBezTo>
                  <a:pt x="52" y="20"/>
                  <a:pt x="52" y="20"/>
                  <a:pt x="51" y="20"/>
                </a:cubicBezTo>
                <a:cubicBezTo>
                  <a:pt x="49" y="20"/>
                  <a:pt x="46" y="21"/>
                  <a:pt x="44" y="21"/>
                </a:cubicBezTo>
                <a:cubicBezTo>
                  <a:pt x="41" y="21"/>
                  <a:pt x="38" y="20"/>
                  <a:pt x="36" y="20"/>
                </a:cubicBezTo>
                <a:cubicBezTo>
                  <a:pt x="35" y="20"/>
                  <a:pt x="35" y="20"/>
                  <a:pt x="35" y="20"/>
                </a:cubicBezTo>
                <a:cubicBezTo>
                  <a:pt x="35" y="20"/>
                  <a:pt x="35" y="19"/>
                  <a:pt x="36" y="19"/>
                </a:cubicBezTo>
                <a:cubicBezTo>
                  <a:pt x="37" y="19"/>
                  <a:pt x="37" y="19"/>
                  <a:pt x="37" y="19"/>
                </a:cubicBezTo>
                <a:cubicBezTo>
                  <a:pt x="38" y="19"/>
                  <a:pt x="39" y="19"/>
                  <a:pt x="40" y="19"/>
                </a:cubicBezTo>
                <a:cubicBezTo>
                  <a:pt x="42" y="19"/>
                  <a:pt x="45" y="19"/>
                  <a:pt x="46" y="19"/>
                </a:cubicBezTo>
                <a:close/>
                <a:moveTo>
                  <a:pt x="49" y="28"/>
                </a:moveTo>
                <a:cubicBezTo>
                  <a:pt x="50" y="28"/>
                  <a:pt x="51" y="28"/>
                  <a:pt x="51" y="28"/>
                </a:cubicBezTo>
                <a:cubicBezTo>
                  <a:pt x="53" y="28"/>
                  <a:pt x="53" y="28"/>
                  <a:pt x="53" y="28"/>
                </a:cubicBezTo>
                <a:cubicBezTo>
                  <a:pt x="53" y="29"/>
                  <a:pt x="53" y="29"/>
                  <a:pt x="51" y="29"/>
                </a:cubicBezTo>
                <a:cubicBezTo>
                  <a:pt x="50" y="29"/>
                  <a:pt x="47" y="29"/>
                  <a:pt x="44" y="29"/>
                </a:cubicBezTo>
                <a:cubicBezTo>
                  <a:pt x="41" y="29"/>
                  <a:pt x="39" y="29"/>
                  <a:pt x="37" y="29"/>
                </a:cubicBezTo>
                <a:cubicBezTo>
                  <a:pt x="36" y="29"/>
                  <a:pt x="35" y="29"/>
                  <a:pt x="35" y="28"/>
                </a:cubicBezTo>
                <a:cubicBezTo>
                  <a:pt x="35" y="28"/>
                  <a:pt x="36" y="28"/>
                  <a:pt x="37" y="28"/>
                </a:cubicBezTo>
                <a:cubicBezTo>
                  <a:pt x="38" y="28"/>
                  <a:pt x="38" y="28"/>
                  <a:pt x="39" y="28"/>
                </a:cubicBezTo>
                <a:cubicBezTo>
                  <a:pt x="40" y="28"/>
                  <a:pt x="42" y="28"/>
                  <a:pt x="44" y="28"/>
                </a:cubicBezTo>
                <a:cubicBezTo>
                  <a:pt x="45" y="28"/>
                  <a:pt x="47" y="28"/>
                  <a:pt x="49" y="28"/>
                </a:cubicBezTo>
                <a:close/>
                <a:moveTo>
                  <a:pt x="50" y="36"/>
                </a:moveTo>
                <a:cubicBezTo>
                  <a:pt x="51" y="36"/>
                  <a:pt x="52" y="37"/>
                  <a:pt x="53" y="37"/>
                </a:cubicBezTo>
                <a:cubicBezTo>
                  <a:pt x="54" y="37"/>
                  <a:pt x="55" y="37"/>
                  <a:pt x="55" y="37"/>
                </a:cubicBezTo>
                <a:cubicBezTo>
                  <a:pt x="55" y="37"/>
                  <a:pt x="54" y="37"/>
                  <a:pt x="53" y="38"/>
                </a:cubicBezTo>
                <a:cubicBezTo>
                  <a:pt x="51" y="38"/>
                  <a:pt x="49" y="38"/>
                  <a:pt x="46" y="38"/>
                </a:cubicBezTo>
                <a:cubicBezTo>
                  <a:pt x="43" y="38"/>
                  <a:pt x="40" y="38"/>
                  <a:pt x="39" y="38"/>
                </a:cubicBezTo>
                <a:cubicBezTo>
                  <a:pt x="37" y="37"/>
                  <a:pt x="37" y="37"/>
                  <a:pt x="37" y="37"/>
                </a:cubicBezTo>
                <a:cubicBezTo>
                  <a:pt x="37" y="37"/>
                  <a:pt x="37" y="37"/>
                  <a:pt x="39" y="37"/>
                </a:cubicBezTo>
                <a:cubicBezTo>
                  <a:pt x="39" y="37"/>
                  <a:pt x="40" y="37"/>
                  <a:pt x="40" y="37"/>
                </a:cubicBezTo>
                <a:cubicBezTo>
                  <a:pt x="41" y="37"/>
                  <a:pt x="43" y="37"/>
                  <a:pt x="44" y="37"/>
                </a:cubicBezTo>
                <a:cubicBezTo>
                  <a:pt x="46" y="37"/>
                  <a:pt x="48" y="37"/>
                  <a:pt x="50" y="36"/>
                </a:cubicBezTo>
                <a:close/>
                <a:moveTo>
                  <a:pt x="50" y="45"/>
                </a:moveTo>
                <a:cubicBezTo>
                  <a:pt x="51" y="45"/>
                  <a:pt x="51" y="45"/>
                  <a:pt x="51" y="45"/>
                </a:cubicBezTo>
                <a:cubicBezTo>
                  <a:pt x="53" y="46"/>
                  <a:pt x="53" y="46"/>
                  <a:pt x="53" y="46"/>
                </a:cubicBezTo>
                <a:cubicBezTo>
                  <a:pt x="53" y="46"/>
                  <a:pt x="53" y="46"/>
                  <a:pt x="51" y="46"/>
                </a:cubicBezTo>
                <a:cubicBezTo>
                  <a:pt x="50" y="47"/>
                  <a:pt x="47" y="47"/>
                  <a:pt x="44" y="47"/>
                </a:cubicBezTo>
                <a:cubicBezTo>
                  <a:pt x="41" y="47"/>
                  <a:pt x="39" y="47"/>
                  <a:pt x="37" y="46"/>
                </a:cubicBezTo>
                <a:cubicBezTo>
                  <a:pt x="36" y="46"/>
                  <a:pt x="35" y="46"/>
                  <a:pt x="35" y="46"/>
                </a:cubicBezTo>
                <a:cubicBezTo>
                  <a:pt x="35" y="46"/>
                  <a:pt x="36" y="46"/>
                  <a:pt x="37" y="45"/>
                </a:cubicBezTo>
                <a:cubicBezTo>
                  <a:pt x="38" y="45"/>
                  <a:pt x="39" y="45"/>
                  <a:pt x="40" y="45"/>
                </a:cubicBezTo>
                <a:cubicBezTo>
                  <a:pt x="41" y="45"/>
                  <a:pt x="43" y="45"/>
                  <a:pt x="46" y="45"/>
                </a:cubicBezTo>
                <a:cubicBezTo>
                  <a:pt x="47" y="45"/>
                  <a:pt x="49" y="45"/>
                  <a:pt x="50" y="45"/>
                </a:cubicBezTo>
                <a:close/>
                <a:moveTo>
                  <a:pt x="6" y="47"/>
                </a:moveTo>
                <a:cubicBezTo>
                  <a:pt x="6" y="47"/>
                  <a:pt x="6" y="47"/>
                  <a:pt x="6" y="47"/>
                </a:cubicBezTo>
                <a:cubicBezTo>
                  <a:pt x="6" y="47"/>
                  <a:pt x="6" y="47"/>
                  <a:pt x="6" y="47"/>
                </a:cubicBezTo>
                <a:cubicBezTo>
                  <a:pt x="6" y="47"/>
                  <a:pt x="6" y="47"/>
                  <a:pt x="6" y="47"/>
                </a:cubicBezTo>
                <a:close/>
                <a:moveTo>
                  <a:pt x="24" y="41"/>
                </a:moveTo>
                <a:cubicBezTo>
                  <a:pt x="24" y="41"/>
                  <a:pt x="24" y="41"/>
                  <a:pt x="24" y="41"/>
                </a:cubicBezTo>
                <a:cubicBezTo>
                  <a:pt x="23" y="41"/>
                  <a:pt x="22" y="42"/>
                  <a:pt x="20" y="42"/>
                </a:cubicBezTo>
                <a:cubicBezTo>
                  <a:pt x="20" y="42"/>
                  <a:pt x="20" y="42"/>
                  <a:pt x="20" y="42"/>
                </a:cubicBezTo>
                <a:cubicBezTo>
                  <a:pt x="22" y="42"/>
                  <a:pt x="23" y="42"/>
                  <a:pt x="25" y="42"/>
                </a:cubicBezTo>
                <a:cubicBezTo>
                  <a:pt x="26" y="41"/>
                  <a:pt x="26" y="41"/>
                  <a:pt x="26" y="41"/>
                </a:cubicBezTo>
                <a:cubicBezTo>
                  <a:pt x="26" y="41"/>
                  <a:pt x="26" y="41"/>
                  <a:pt x="25" y="41"/>
                </a:cubicBezTo>
                <a:cubicBezTo>
                  <a:pt x="24" y="41"/>
                  <a:pt x="24" y="41"/>
                  <a:pt x="24" y="41"/>
                </a:cubicBezTo>
                <a:close/>
                <a:moveTo>
                  <a:pt x="20" y="25"/>
                </a:moveTo>
                <a:cubicBezTo>
                  <a:pt x="20" y="25"/>
                  <a:pt x="20" y="25"/>
                  <a:pt x="20" y="25"/>
                </a:cubicBezTo>
                <a:cubicBezTo>
                  <a:pt x="18" y="25"/>
                  <a:pt x="15" y="26"/>
                  <a:pt x="12" y="26"/>
                </a:cubicBezTo>
                <a:cubicBezTo>
                  <a:pt x="11" y="26"/>
                  <a:pt x="10" y="26"/>
                  <a:pt x="9" y="26"/>
                </a:cubicBezTo>
                <a:cubicBezTo>
                  <a:pt x="9" y="26"/>
                  <a:pt x="8" y="26"/>
                  <a:pt x="8" y="26"/>
                </a:cubicBezTo>
                <a:cubicBezTo>
                  <a:pt x="8" y="26"/>
                  <a:pt x="9" y="26"/>
                  <a:pt x="10" y="26"/>
                </a:cubicBezTo>
                <a:cubicBezTo>
                  <a:pt x="12" y="27"/>
                  <a:pt x="14" y="27"/>
                  <a:pt x="17" y="27"/>
                </a:cubicBezTo>
                <a:cubicBezTo>
                  <a:pt x="20" y="27"/>
                  <a:pt x="22" y="27"/>
                  <a:pt x="24" y="26"/>
                </a:cubicBezTo>
                <a:cubicBezTo>
                  <a:pt x="25" y="26"/>
                  <a:pt x="26" y="26"/>
                  <a:pt x="26" y="26"/>
                </a:cubicBezTo>
                <a:cubicBezTo>
                  <a:pt x="26" y="26"/>
                  <a:pt x="25" y="26"/>
                  <a:pt x="24" y="25"/>
                </a:cubicBezTo>
                <a:cubicBezTo>
                  <a:pt x="23" y="25"/>
                  <a:pt x="22" y="25"/>
                  <a:pt x="20" y="25"/>
                </a:cubicBezTo>
                <a:close/>
                <a:moveTo>
                  <a:pt x="19" y="17"/>
                </a:moveTo>
                <a:cubicBezTo>
                  <a:pt x="17" y="17"/>
                  <a:pt x="15" y="16"/>
                  <a:pt x="12" y="16"/>
                </a:cubicBezTo>
                <a:cubicBezTo>
                  <a:pt x="9" y="16"/>
                  <a:pt x="7" y="17"/>
                  <a:pt x="5" y="17"/>
                </a:cubicBezTo>
                <a:cubicBezTo>
                  <a:pt x="4" y="17"/>
                  <a:pt x="3" y="17"/>
                  <a:pt x="3" y="17"/>
                </a:cubicBezTo>
                <a:cubicBezTo>
                  <a:pt x="3" y="17"/>
                  <a:pt x="4" y="18"/>
                  <a:pt x="5" y="18"/>
                </a:cubicBezTo>
                <a:cubicBezTo>
                  <a:pt x="7" y="18"/>
                  <a:pt x="9" y="18"/>
                  <a:pt x="12" y="18"/>
                </a:cubicBezTo>
                <a:cubicBezTo>
                  <a:pt x="15" y="18"/>
                  <a:pt x="17" y="18"/>
                  <a:pt x="19" y="18"/>
                </a:cubicBezTo>
                <a:cubicBezTo>
                  <a:pt x="20" y="18"/>
                  <a:pt x="21" y="17"/>
                  <a:pt x="21" y="17"/>
                </a:cubicBezTo>
                <a:cubicBezTo>
                  <a:pt x="21" y="17"/>
                  <a:pt x="20" y="17"/>
                  <a:pt x="19" y="17"/>
                </a:cubicBezTo>
                <a:close/>
                <a:moveTo>
                  <a:pt x="21" y="34"/>
                </a:moveTo>
                <a:cubicBezTo>
                  <a:pt x="19" y="34"/>
                  <a:pt x="18" y="34"/>
                  <a:pt x="17" y="34"/>
                </a:cubicBezTo>
                <a:cubicBezTo>
                  <a:pt x="14" y="34"/>
                  <a:pt x="12" y="34"/>
                  <a:pt x="10" y="34"/>
                </a:cubicBezTo>
                <a:cubicBezTo>
                  <a:pt x="9" y="33"/>
                  <a:pt x="9" y="33"/>
                  <a:pt x="9" y="33"/>
                </a:cubicBezTo>
                <a:cubicBezTo>
                  <a:pt x="8" y="34"/>
                  <a:pt x="7" y="34"/>
                  <a:pt x="6" y="34"/>
                </a:cubicBezTo>
                <a:cubicBezTo>
                  <a:pt x="5" y="34"/>
                  <a:pt x="4" y="34"/>
                  <a:pt x="4" y="34"/>
                </a:cubicBezTo>
                <a:cubicBezTo>
                  <a:pt x="4" y="34"/>
                  <a:pt x="5" y="35"/>
                  <a:pt x="6" y="35"/>
                </a:cubicBezTo>
                <a:cubicBezTo>
                  <a:pt x="8" y="35"/>
                  <a:pt x="10" y="35"/>
                  <a:pt x="13" y="35"/>
                </a:cubicBezTo>
                <a:cubicBezTo>
                  <a:pt x="16" y="35"/>
                  <a:pt x="18" y="35"/>
                  <a:pt x="20" y="35"/>
                </a:cubicBezTo>
                <a:cubicBezTo>
                  <a:pt x="21" y="35"/>
                  <a:pt x="22" y="34"/>
                  <a:pt x="22" y="34"/>
                </a:cubicBezTo>
                <a:cubicBezTo>
                  <a:pt x="22" y="34"/>
                  <a:pt x="21" y="34"/>
                  <a:pt x="21" y="34"/>
                </a:cubicBezTo>
                <a:close/>
              </a:path>
            </a:pathLst>
          </a:custGeom>
          <a:solidFill>
            <a:schemeClr val="bg2">
              <a:lumMod val="25000"/>
            </a:schemeClr>
          </a:solid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 name="右箭头 1"/>
          <p:cNvSpPr/>
          <p:nvPr/>
        </p:nvSpPr>
        <p:spPr>
          <a:xfrm>
            <a:off x="3085871" y="2511354"/>
            <a:ext cx="406400" cy="261257"/>
          </a:xfrm>
          <a:prstGeom prst="rightArrow">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右箭头 12"/>
          <p:cNvSpPr/>
          <p:nvPr/>
        </p:nvSpPr>
        <p:spPr>
          <a:xfrm>
            <a:off x="5911978" y="2511354"/>
            <a:ext cx="406400" cy="261257"/>
          </a:xfrm>
          <a:prstGeom prst="rightArrow">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a:off x="8578017" y="2511354"/>
            <a:ext cx="406400" cy="261257"/>
          </a:xfrm>
          <a:prstGeom prst="rightArrow">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666193" y="3495256"/>
            <a:ext cx="2397293" cy="2405595"/>
            <a:chOff x="666193" y="3512319"/>
            <a:chExt cx="2397293" cy="2405595"/>
          </a:xfrm>
        </p:grpSpPr>
        <p:grpSp>
          <p:nvGrpSpPr>
            <p:cNvPr id="19" name="组合 18"/>
            <p:cNvGrpSpPr/>
            <p:nvPr/>
          </p:nvGrpSpPr>
          <p:grpSpPr>
            <a:xfrm>
              <a:off x="666193" y="3512319"/>
              <a:ext cx="2387826" cy="547012"/>
              <a:chOff x="713878" y="3312287"/>
              <a:chExt cx="2387826" cy="547012"/>
            </a:xfrm>
          </p:grpSpPr>
          <p:cxnSp>
            <p:nvCxnSpPr>
              <p:cNvPr id="15" name="直接连接符 14"/>
              <p:cNvCxnSpPr/>
              <p:nvPr/>
            </p:nvCxnSpPr>
            <p:spPr>
              <a:xfrm>
                <a:off x="773791" y="3312287"/>
                <a:ext cx="2268000"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73791" y="3834802"/>
                <a:ext cx="2268000"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713878" y="3336079"/>
                <a:ext cx="2387826" cy="523220"/>
              </a:xfrm>
              <a:prstGeom prst="rect">
                <a:avLst/>
              </a:prstGeom>
              <a:noFill/>
            </p:spPr>
            <p:txBody>
              <a:bodyPr wrap="square" rtlCol="0">
                <a:spAutoFit/>
              </a:bodyPr>
              <a:lstStyle/>
              <a:p>
                <a:pPr algn="ctr"/>
                <a:r>
                  <a:rPr lang="en-US" altLang="zh-CN" sz="2800" b="1" dirty="0" smtClean="0">
                    <a:solidFill>
                      <a:schemeClr val="bg2">
                        <a:lumMod val="25000"/>
                      </a:schemeClr>
                    </a:solidFill>
                    <a:latin typeface="Agency FB" panose="020B0503020202020204" pitchFamily="34" charset="0"/>
                  </a:rPr>
                  <a:t>ADD YOUR TITLE</a:t>
                </a:r>
                <a:endParaRPr lang="zh-CN" altLang="en-US" sz="2800" b="1" dirty="0">
                  <a:solidFill>
                    <a:schemeClr val="bg2">
                      <a:lumMod val="25000"/>
                    </a:schemeClr>
                  </a:solidFill>
                  <a:latin typeface="Agency FB" panose="020B0503020202020204" pitchFamily="34" charset="0"/>
                </a:endParaRPr>
              </a:p>
            </p:txBody>
          </p:sp>
        </p:grpSp>
        <p:sp>
          <p:nvSpPr>
            <p:cNvPr id="18" name="矩形 17"/>
            <p:cNvSpPr/>
            <p:nvPr/>
          </p:nvSpPr>
          <p:spPr>
            <a:xfrm>
              <a:off x="695259" y="4149384"/>
              <a:ext cx="2368227" cy="1015663"/>
            </a:xfrm>
            <a:prstGeom prst="rect">
              <a:avLst/>
            </a:prstGeom>
          </p:spPr>
          <p:txBody>
            <a:bodyPr wrap="square">
              <a:spAutoFit/>
            </a:bodyPr>
            <a:lstStyle/>
            <a:p>
              <a:r>
                <a:rPr lang="en-US" altLang="zh-CN" sz="1200" dirty="0" smtClean="0">
                  <a:solidFill>
                    <a:schemeClr val="tx1">
                      <a:lumMod val="75000"/>
                      <a:lumOff val="25000"/>
                    </a:schemeClr>
                  </a:solidFill>
                  <a:latin typeface="Agency FB" panose="020B0503020202020204" pitchFamily="34" charset="0"/>
                  <a:cs typeface="Arial" panose="020B0604020202020204" pitchFamily="34" charset="0"/>
                </a:rPr>
                <a:t>If You Don't Believe in Yourself, No One Else Will. People don't respect or follow anyone who doesn't have confidence in themselves. I think the Universe tends to trust us to the degree we trust ourselves. </a:t>
              </a:r>
            </a:p>
          </p:txBody>
        </p:sp>
        <p:sp>
          <p:nvSpPr>
            <p:cNvPr id="20" name="圆角矩形 19"/>
            <p:cNvSpPr/>
            <p:nvPr/>
          </p:nvSpPr>
          <p:spPr>
            <a:xfrm>
              <a:off x="1661798" y="5628161"/>
              <a:ext cx="1290723" cy="289753"/>
            </a:xfrm>
            <a:prstGeom prst="roundRect">
              <a:avLst>
                <a:gd name="adj" fmla="val 32403"/>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latin typeface="Agency FB" panose="020B0503020202020204" pitchFamily="34" charset="0"/>
                </a:rPr>
                <a:t>THE KEY WORD</a:t>
              </a:r>
              <a:endParaRPr lang="zh-CN" altLang="en-US" sz="1600" dirty="0">
                <a:latin typeface="Agency FB" panose="020B0503020202020204" pitchFamily="34" charset="0"/>
              </a:endParaRPr>
            </a:p>
          </p:txBody>
        </p:sp>
      </p:grpSp>
      <p:grpSp>
        <p:nvGrpSpPr>
          <p:cNvPr id="22" name="组合 21"/>
          <p:cNvGrpSpPr/>
          <p:nvPr/>
        </p:nvGrpSpPr>
        <p:grpSpPr>
          <a:xfrm>
            <a:off x="3403839" y="3495256"/>
            <a:ext cx="2397293" cy="2405595"/>
            <a:chOff x="666193" y="3512319"/>
            <a:chExt cx="2397293" cy="2405595"/>
          </a:xfrm>
        </p:grpSpPr>
        <p:grpSp>
          <p:nvGrpSpPr>
            <p:cNvPr id="23" name="组合 22"/>
            <p:cNvGrpSpPr/>
            <p:nvPr/>
          </p:nvGrpSpPr>
          <p:grpSpPr>
            <a:xfrm>
              <a:off x="666193" y="3512319"/>
              <a:ext cx="2387826" cy="547012"/>
              <a:chOff x="713878" y="3312287"/>
              <a:chExt cx="2387826" cy="547012"/>
            </a:xfrm>
          </p:grpSpPr>
          <p:cxnSp>
            <p:nvCxnSpPr>
              <p:cNvPr id="26" name="直接连接符 25"/>
              <p:cNvCxnSpPr/>
              <p:nvPr/>
            </p:nvCxnSpPr>
            <p:spPr>
              <a:xfrm>
                <a:off x="773791" y="3312287"/>
                <a:ext cx="2268000"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773791" y="3834802"/>
                <a:ext cx="2268000"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713878" y="3336079"/>
                <a:ext cx="2387826" cy="523220"/>
              </a:xfrm>
              <a:prstGeom prst="rect">
                <a:avLst/>
              </a:prstGeom>
              <a:noFill/>
            </p:spPr>
            <p:txBody>
              <a:bodyPr wrap="square" rtlCol="0">
                <a:spAutoFit/>
              </a:bodyPr>
              <a:lstStyle/>
              <a:p>
                <a:pPr algn="ctr"/>
                <a:r>
                  <a:rPr lang="en-US" altLang="zh-CN" sz="2800" b="1" dirty="0" smtClean="0">
                    <a:solidFill>
                      <a:schemeClr val="bg2">
                        <a:lumMod val="25000"/>
                      </a:schemeClr>
                    </a:solidFill>
                    <a:latin typeface="Agency FB" panose="020B0503020202020204" pitchFamily="34" charset="0"/>
                  </a:rPr>
                  <a:t>ADD YOUR TITLE</a:t>
                </a:r>
                <a:endParaRPr lang="zh-CN" altLang="en-US" sz="2800" b="1" dirty="0">
                  <a:solidFill>
                    <a:schemeClr val="bg2">
                      <a:lumMod val="25000"/>
                    </a:schemeClr>
                  </a:solidFill>
                  <a:latin typeface="Agency FB" panose="020B0503020202020204" pitchFamily="34" charset="0"/>
                </a:endParaRPr>
              </a:p>
            </p:txBody>
          </p:sp>
        </p:grpSp>
        <p:sp>
          <p:nvSpPr>
            <p:cNvPr id="24" name="矩形 23"/>
            <p:cNvSpPr/>
            <p:nvPr/>
          </p:nvSpPr>
          <p:spPr>
            <a:xfrm>
              <a:off x="695259" y="4149384"/>
              <a:ext cx="2368227" cy="1015663"/>
            </a:xfrm>
            <a:prstGeom prst="rect">
              <a:avLst/>
            </a:prstGeom>
          </p:spPr>
          <p:txBody>
            <a:bodyPr wrap="square">
              <a:spAutoFit/>
            </a:bodyPr>
            <a:lstStyle/>
            <a:p>
              <a:r>
                <a:rPr lang="en-US" altLang="zh-CN" sz="1200" dirty="0" smtClean="0">
                  <a:solidFill>
                    <a:schemeClr val="tx1">
                      <a:lumMod val="75000"/>
                      <a:lumOff val="25000"/>
                    </a:schemeClr>
                  </a:solidFill>
                  <a:latin typeface="Agency FB" panose="020B0503020202020204" pitchFamily="34" charset="0"/>
                  <a:cs typeface="Arial" panose="020B0604020202020204" pitchFamily="34" charset="0"/>
                </a:rPr>
                <a:t>If You Don't Believe in Yourself, No One Else Will. People don't respect or follow anyone who doesn't have confidence in themselves. I think the Universe tends to trust us to the degree we trust ourselves. </a:t>
              </a:r>
            </a:p>
          </p:txBody>
        </p:sp>
        <p:sp>
          <p:nvSpPr>
            <p:cNvPr id="25" name="圆角矩形 24"/>
            <p:cNvSpPr/>
            <p:nvPr/>
          </p:nvSpPr>
          <p:spPr>
            <a:xfrm>
              <a:off x="1661798" y="5628161"/>
              <a:ext cx="1290723" cy="289753"/>
            </a:xfrm>
            <a:prstGeom prst="roundRect">
              <a:avLst>
                <a:gd name="adj" fmla="val 32403"/>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latin typeface="Agency FB" panose="020B0503020202020204" pitchFamily="34" charset="0"/>
                </a:rPr>
                <a:t>THE KEY WORD</a:t>
              </a:r>
              <a:endParaRPr lang="zh-CN" altLang="en-US" sz="1600" dirty="0">
                <a:latin typeface="Agency FB" panose="020B0503020202020204" pitchFamily="34" charset="0"/>
              </a:endParaRPr>
            </a:p>
          </p:txBody>
        </p:sp>
      </p:grpSp>
      <p:grpSp>
        <p:nvGrpSpPr>
          <p:cNvPr id="29" name="组合 28"/>
          <p:cNvGrpSpPr/>
          <p:nvPr/>
        </p:nvGrpSpPr>
        <p:grpSpPr>
          <a:xfrm>
            <a:off x="6096000" y="3495256"/>
            <a:ext cx="2397293" cy="2405595"/>
            <a:chOff x="666193" y="3512319"/>
            <a:chExt cx="2397293" cy="2405595"/>
          </a:xfrm>
        </p:grpSpPr>
        <p:grpSp>
          <p:nvGrpSpPr>
            <p:cNvPr id="30" name="组合 29"/>
            <p:cNvGrpSpPr/>
            <p:nvPr/>
          </p:nvGrpSpPr>
          <p:grpSpPr>
            <a:xfrm>
              <a:off x="666193" y="3512319"/>
              <a:ext cx="2387826" cy="547012"/>
              <a:chOff x="713878" y="3312287"/>
              <a:chExt cx="2387826" cy="547012"/>
            </a:xfrm>
          </p:grpSpPr>
          <p:cxnSp>
            <p:nvCxnSpPr>
              <p:cNvPr id="33" name="直接连接符 32"/>
              <p:cNvCxnSpPr/>
              <p:nvPr/>
            </p:nvCxnSpPr>
            <p:spPr>
              <a:xfrm>
                <a:off x="773791" y="3312287"/>
                <a:ext cx="2268000"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73791" y="3834802"/>
                <a:ext cx="2268000"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713878" y="3336079"/>
                <a:ext cx="2387826" cy="523220"/>
              </a:xfrm>
              <a:prstGeom prst="rect">
                <a:avLst/>
              </a:prstGeom>
              <a:noFill/>
            </p:spPr>
            <p:txBody>
              <a:bodyPr wrap="square" rtlCol="0">
                <a:spAutoFit/>
              </a:bodyPr>
              <a:lstStyle/>
              <a:p>
                <a:pPr algn="ctr"/>
                <a:r>
                  <a:rPr lang="en-US" altLang="zh-CN" sz="2800" b="1" dirty="0" smtClean="0">
                    <a:solidFill>
                      <a:schemeClr val="bg2">
                        <a:lumMod val="25000"/>
                      </a:schemeClr>
                    </a:solidFill>
                    <a:latin typeface="Agency FB" panose="020B0503020202020204" pitchFamily="34" charset="0"/>
                  </a:rPr>
                  <a:t>ADD YOUR TITLE</a:t>
                </a:r>
                <a:endParaRPr lang="zh-CN" altLang="en-US" sz="2800" b="1" dirty="0">
                  <a:solidFill>
                    <a:schemeClr val="bg2">
                      <a:lumMod val="25000"/>
                    </a:schemeClr>
                  </a:solidFill>
                  <a:latin typeface="Agency FB" panose="020B0503020202020204" pitchFamily="34" charset="0"/>
                </a:endParaRPr>
              </a:p>
            </p:txBody>
          </p:sp>
        </p:grpSp>
        <p:sp>
          <p:nvSpPr>
            <p:cNvPr id="31" name="矩形 30"/>
            <p:cNvSpPr/>
            <p:nvPr/>
          </p:nvSpPr>
          <p:spPr>
            <a:xfrm>
              <a:off x="695259" y="4149384"/>
              <a:ext cx="2368227" cy="1015663"/>
            </a:xfrm>
            <a:prstGeom prst="rect">
              <a:avLst/>
            </a:prstGeom>
          </p:spPr>
          <p:txBody>
            <a:bodyPr wrap="square">
              <a:spAutoFit/>
            </a:bodyPr>
            <a:lstStyle/>
            <a:p>
              <a:r>
                <a:rPr lang="en-US" altLang="zh-CN" sz="1200" dirty="0" smtClean="0">
                  <a:solidFill>
                    <a:schemeClr val="tx1">
                      <a:lumMod val="75000"/>
                      <a:lumOff val="25000"/>
                    </a:schemeClr>
                  </a:solidFill>
                  <a:latin typeface="Agency FB" panose="020B0503020202020204" pitchFamily="34" charset="0"/>
                  <a:cs typeface="Arial" panose="020B0604020202020204" pitchFamily="34" charset="0"/>
                </a:rPr>
                <a:t>If You Don't Believe in Yourself, No One Else Will. People don't respect or follow anyone who doesn't have confidence in themselves. I think the Universe tends to trust us to the degree we trust ourselves. </a:t>
              </a:r>
            </a:p>
          </p:txBody>
        </p:sp>
        <p:sp>
          <p:nvSpPr>
            <p:cNvPr id="32" name="圆角矩形 31"/>
            <p:cNvSpPr/>
            <p:nvPr/>
          </p:nvSpPr>
          <p:spPr>
            <a:xfrm>
              <a:off x="1661798" y="5628161"/>
              <a:ext cx="1290723" cy="289753"/>
            </a:xfrm>
            <a:prstGeom prst="roundRect">
              <a:avLst>
                <a:gd name="adj" fmla="val 32403"/>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latin typeface="Agency FB" panose="020B0503020202020204" pitchFamily="34" charset="0"/>
                </a:rPr>
                <a:t>THE KEY WORD</a:t>
              </a:r>
              <a:endParaRPr lang="zh-CN" altLang="en-US" sz="1600" dirty="0">
                <a:latin typeface="Agency FB" panose="020B0503020202020204" pitchFamily="34" charset="0"/>
              </a:endParaRPr>
            </a:p>
          </p:txBody>
        </p:sp>
      </p:grpSp>
      <p:grpSp>
        <p:nvGrpSpPr>
          <p:cNvPr id="36" name="组合 35"/>
          <p:cNvGrpSpPr/>
          <p:nvPr/>
        </p:nvGrpSpPr>
        <p:grpSpPr>
          <a:xfrm>
            <a:off x="8881535" y="3495256"/>
            <a:ext cx="2397293" cy="2405595"/>
            <a:chOff x="666193" y="3512319"/>
            <a:chExt cx="2397293" cy="2405595"/>
          </a:xfrm>
        </p:grpSpPr>
        <p:grpSp>
          <p:nvGrpSpPr>
            <p:cNvPr id="37" name="组合 36"/>
            <p:cNvGrpSpPr/>
            <p:nvPr/>
          </p:nvGrpSpPr>
          <p:grpSpPr>
            <a:xfrm>
              <a:off x="666193" y="3512319"/>
              <a:ext cx="2387826" cy="547012"/>
              <a:chOff x="713878" y="3312287"/>
              <a:chExt cx="2387826" cy="547012"/>
            </a:xfrm>
          </p:grpSpPr>
          <p:cxnSp>
            <p:nvCxnSpPr>
              <p:cNvPr id="40" name="直接连接符 39"/>
              <p:cNvCxnSpPr/>
              <p:nvPr/>
            </p:nvCxnSpPr>
            <p:spPr>
              <a:xfrm>
                <a:off x="773791" y="3312287"/>
                <a:ext cx="2268000"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773791" y="3834802"/>
                <a:ext cx="2268000" cy="0"/>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713878" y="3336079"/>
                <a:ext cx="2387826" cy="523220"/>
              </a:xfrm>
              <a:prstGeom prst="rect">
                <a:avLst/>
              </a:prstGeom>
              <a:noFill/>
            </p:spPr>
            <p:txBody>
              <a:bodyPr wrap="square" rtlCol="0">
                <a:spAutoFit/>
              </a:bodyPr>
              <a:lstStyle/>
              <a:p>
                <a:pPr algn="ctr"/>
                <a:r>
                  <a:rPr lang="en-US" altLang="zh-CN" sz="2800" b="1" dirty="0" smtClean="0">
                    <a:solidFill>
                      <a:schemeClr val="bg2">
                        <a:lumMod val="25000"/>
                      </a:schemeClr>
                    </a:solidFill>
                    <a:latin typeface="Agency FB" panose="020B0503020202020204" pitchFamily="34" charset="0"/>
                  </a:rPr>
                  <a:t>ADD YOUR TITLE</a:t>
                </a:r>
                <a:endParaRPr lang="zh-CN" altLang="en-US" sz="2800" b="1" dirty="0">
                  <a:solidFill>
                    <a:schemeClr val="bg2">
                      <a:lumMod val="25000"/>
                    </a:schemeClr>
                  </a:solidFill>
                  <a:latin typeface="Agency FB" panose="020B0503020202020204" pitchFamily="34" charset="0"/>
                </a:endParaRPr>
              </a:p>
            </p:txBody>
          </p:sp>
        </p:grpSp>
        <p:sp>
          <p:nvSpPr>
            <p:cNvPr id="38" name="矩形 37"/>
            <p:cNvSpPr/>
            <p:nvPr/>
          </p:nvSpPr>
          <p:spPr>
            <a:xfrm>
              <a:off x="695259" y="4149384"/>
              <a:ext cx="2368227" cy="1015663"/>
            </a:xfrm>
            <a:prstGeom prst="rect">
              <a:avLst/>
            </a:prstGeom>
          </p:spPr>
          <p:txBody>
            <a:bodyPr wrap="square">
              <a:spAutoFit/>
            </a:bodyPr>
            <a:lstStyle/>
            <a:p>
              <a:r>
                <a:rPr lang="en-US" altLang="zh-CN" sz="1200" dirty="0" smtClean="0">
                  <a:solidFill>
                    <a:schemeClr val="tx1">
                      <a:lumMod val="75000"/>
                      <a:lumOff val="25000"/>
                    </a:schemeClr>
                  </a:solidFill>
                  <a:latin typeface="Agency FB" panose="020B0503020202020204" pitchFamily="34" charset="0"/>
                  <a:cs typeface="Arial" panose="020B0604020202020204" pitchFamily="34" charset="0"/>
                </a:rPr>
                <a:t>If You Don't Believe in Yourself, No One Else Will. People don't respect or follow anyone who doesn't have confidence in themselves. I think the Universe tends to trust us to the degree we trust ourselves. </a:t>
              </a:r>
            </a:p>
          </p:txBody>
        </p:sp>
        <p:sp>
          <p:nvSpPr>
            <p:cNvPr id="39" name="圆角矩形 38"/>
            <p:cNvSpPr/>
            <p:nvPr/>
          </p:nvSpPr>
          <p:spPr>
            <a:xfrm>
              <a:off x="1661798" y="5628161"/>
              <a:ext cx="1290723" cy="289753"/>
            </a:xfrm>
            <a:prstGeom prst="roundRect">
              <a:avLst>
                <a:gd name="adj" fmla="val 32403"/>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latin typeface="Agency FB" panose="020B0503020202020204" pitchFamily="34" charset="0"/>
                </a:rPr>
                <a:t>THE KEY WORD</a:t>
              </a:r>
              <a:endParaRPr lang="zh-CN" altLang="en-US" sz="1600" dirty="0">
                <a:latin typeface="Agency FB" panose="020B0503020202020204" pitchFamily="34" charset="0"/>
              </a:endParaRPr>
            </a:p>
          </p:txBody>
        </p:sp>
      </p:grpSp>
    </p:spTree>
    <p:extLst>
      <p:ext uri="{BB962C8B-B14F-4D97-AF65-F5344CB8AC3E}">
        <p14:creationId xmlns:p14="http://schemas.microsoft.com/office/powerpoint/2010/main" val="922691069"/>
      </p:ext>
    </p:extLst>
  </p:cSld>
  <p:clrMapOvr>
    <a:masterClrMapping/>
  </p:clrMapOvr>
  <p:transition spd="slow" advClick="0"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750"/>
                                        <p:tgtEl>
                                          <p:spTgt spid="21"/>
                                        </p:tgtEl>
                                      </p:cBhvr>
                                    </p:animEffect>
                                  </p:childTnLst>
                                </p:cTn>
                              </p:par>
                            </p:childTnLst>
                          </p:cTn>
                        </p:par>
                        <p:par>
                          <p:cTn id="26" fill="hold">
                            <p:stCondLst>
                              <p:cond delay="275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par>
                          <p:cTn id="30" fill="hold">
                            <p:stCondLst>
                              <p:cond delay="3250"/>
                            </p:stCondLst>
                            <p:childTnLst>
                              <p:par>
                                <p:cTn id="31" presetID="53" presetClass="entr" presetSubtype="16"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par>
                          <p:cTn id="36" fill="hold">
                            <p:stCondLst>
                              <p:cond delay="37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750"/>
                                        <p:tgtEl>
                                          <p:spTgt spid="22"/>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par>
                          <p:cTn id="44" fill="hold">
                            <p:stCondLst>
                              <p:cond delay="5000"/>
                            </p:stCondLst>
                            <p:childTnLst>
                              <p:par>
                                <p:cTn id="45" presetID="53"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5500"/>
                            </p:stCondLst>
                            <p:childTnLst>
                              <p:par>
                                <p:cTn id="51" presetID="10" presetClass="entr" presetSubtype="0" fill="hold"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750"/>
                                        <p:tgtEl>
                                          <p:spTgt spid="29"/>
                                        </p:tgtEl>
                                      </p:cBhvr>
                                    </p:animEffect>
                                  </p:childTnLst>
                                </p:cTn>
                              </p:par>
                            </p:childTnLst>
                          </p:cTn>
                        </p:par>
                        <p:par>
                          <p:cTn id="54" fill="hold">
                            <p:stCondLst>
                              <p:cond delay="625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par>
                          <p:cTn id="58" fill="hold">
                            <p:stCondLst>
                              <p:cond delay="6750"/>
                            </p:stCondLst>
                            <p:childTnLst>
                              <p:par>
                                <p:cTn id="59" presetID="53" presetClass="entr" presetSubtype="16"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childTnLst>
                          </p:cTn>
                        </p:par>
                        <p:par>
                          <p:cTn id="64" fill="hold">
                            <p:stCondLst>
                              <p:cond delay="7250"/>
                            </p:stCondLst>
                            <p:childTnLst>
                              <p:par>
                                <p:cTn id="65" presetID="10" presetClass="entr" presetSubtype="0" fill="hold" nodeType="after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750"/>
                                        <p:tgtEl>
                                          <p:spTgt spid="36"/>
                                        </p:tgtEl>
                                      </p:cBhvr>
                                    </p:animEffect>
                                  </p:childTnLst>
                                </p:cTn>
                              </p:par>
                            </p:childTnLst>
                          </p:cTn>
                        </p:par>
                        <p:par>
                          <p:cTn id="68" fill="hold">
                            <p:stCondLst>
                              <p:cond delay="8000"/>
                            </p:stCondLst>
                            <p:childTnLst>
                              <p:par>
                                <p:cTn id="69" presetID="22" presetClass="entr" presetSubtype="8" fill="hold" grpId="0"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wipe(left)">
                                      <p:cBhvr>
                                        <p:cTn id="7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 grpId="0"/>
      <p:bldP spid="8" grpId="0"/>
      <p:bldP spid="9" grpId="0" animBg="1"/>
      <p:bldP spid="10" grpId="0" animBg="1"/>
      <p:bldP spid="11" grpId="0" animBg="1"/>
      <p:bldP spid="12" grpId="0" animBg="1"/>
      <p:bldP spid="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cstate="print">
            <a:grayscl/>
            <a:extLst>
              <a:ext uri="{28A0092B-C50C-407E-A947-70E740481C1C}">
                <a14:useLocalDpi xmlns:a14="http://schemas.microsoft.com/office/drawing/2010/main" val="0"/>
              </a:ext>
            </a:extLst>
          </a:blip>
          <a:srcRect t="14068" b="1130"/>
          <a:stretch/>
        </p:blipFill>
        <p:spPr>
          <a:xfrm>
            <a:off x="0" y="-12901"/>
            <a:ext cx="12192000" cy="6889951"/>
          </a:xfrm>
          <a:prstGeom prst="rect">
            <a:avLst/>
          </a:prstGeom>
          <a:noFill/>
          <a:ln>
            <a:noFill/>
          </a:ln>
        </p:spPr>
      </p:pic>
      <p:sp>
        <p:nvSpPr>
          <p:cNvPr id="4" name="文本框 3"/>
          <p:cNvSpPr txBox="1"/>
          <p:nvPr/>
        </p:nvSpPr>
        <p:spPr>
          <a:xfrm>
            <a:off x="130626" y="72570"/>
            <a:ext cx="899885" cy="261610"/>
          </a:xfrm>
          <a:prstGeom prst="rect">
            <a:avLst/>
          </a:prstGeom>
          <a:noFill/>
        </p:spPr>
        <p:txBody>
          <a:bodyPr wrap="square" rtlCol="0">
            <a:spAutoFit/>
          </a:bodyPr>
          <a:lstStyle/>
          <a:p>
            <a:r>
              <a:rPr lang="en-US" altLang="zh-CN" sz="1100" dirty="0" smtClean="0">
                <a:solidFill>
                  <a:schemeClr val="bg2">
                    <a:lumMod val="25000"/>
                  </a:schemeClr>
                </a:solidFill>
                <a:latin typeface="Arial" panose="020B0604020202020204" pitchFamily="34" charset="0"/>
                <a:cs typeface="Arial" panose="020B0604020202020204" pitchFamily="34" charset="0"/>
              </a:rPr>
              <a:t>LOGO</a:t>
            </a:r>
            <a:endParaRPr lang="zh-CN" altLang="en-US" sz="1100" dirty="0">
              <a:solidFill>
                <a:schemeClr val="bg2">
                  <a:lumMod val="25000"/>
                </a:schemeClr>
              </a:solidFill>
              <a:latin typeface="Arial" panose="020B0604020202020204" pitchFamily="34" charset="0"/>
              <a:cs typeface="Arial" panose="020B0604020202020204" pitchFamily="34" charset="0"/>
            </a:endParaRPr>
          </a:p>
        </p:txBody>
      </p:sp>
      <p:grpSp>
        <p:nvGrpSpPr>
          <p:cNvPr id="5" name="组合 4"/>
          <p:cNvGrpSpPr/>
          <p:nvPr/>
        </p:nvGrpSpPr>
        <p:grpSpPr>
          <a:xfrm>
            <a:off x="-14288" y="2333627"/>
            <a:ext cx="4824000" cy="72000"/>
            <a:chOff x="4717143" y="1103086"/>
            <a:chExt cx="3483428" cy="108000"/>
          </a:xfrm>
        </p:grpSpPr>
        <p:sp>
          <p:nvSpPr>
            <p:cNvPr id="6" name="矩形 5"/>
            <p:cNvSpPr/>
            <p:nvPr/>
          </p:nvSpPr>
          <p:spPr>
            <a:xfrm>
              <a:off x="4717143" y="1103086"/>
              <a:ext cx="1741714" cy="108000"/>
            </a:xfrm>
            <a:prstGeom prst="rect">
              <a:avLst/>
            </a:prstGeom>
            <a:solidFill>
              <a:srgbClr val="D7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6458857" y="1103086"/>
              <a:ext cx="1741714" cy="10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130626" y="2783432"/>
            <a:ext cx="4999039" cy="830997"/>
          </a:xfrm>
          <a:prstGeom prst="rect">
            <a:avLst/>
          </a:prstGeom>
          <a:noFill/>
        </p:spPr>
        <p:txBody>
          <a:bodyPr wrap="square" rtlCol="0">
            <a:spAutoFit/>
          </a:bodyPr>
          <a:lstStyle/>
          <a:p>
            <a:r>
              <a:rPr lang="en-US" altLang="zh-CN" sz="4800" b="1" dirty="0" smtClean="0">
                <a:solidFill>
                  <a:schemeClr val="bg2">
                    <a:lumMod val="25000"/>
                  </a:schemeClr>
                </a:solidFill>
                <a:latin typeface="Agency FB" panose="020B0503020202020204" pitchFamily="34" charset="0"/>
              </a:rPr>
              <a:t>DATA </a:t>
            </a:r>
            <a:r>
              <a:rPr lang="en-US" altLang="zh-CN" sz="4800" b="1" dirty="0" smtClean="0">
                <a:solidFill>
                  <a:srgbClr val="D70000"/>
                </a:solidFill>
                <a:latin typeface="Agency FB" panose="020B0503020202020204" pitchFamily="34" charset="0"/>
              </a:rPr>
              <a:t>ANALYSIS</a:t>
            </a:r>
          </a:p>
        </p:txBody>
      </p:sp>
      <p:sp>
        <p:nvSpPr>
          <p:cNvPr id="9" name="文本框 8"/>
          <p:cNvSpPr txBox="1"/>
          <p:nvPr/>
        </p:nvSpPr>
        <p:spPr>
          <a:xfrm>
            <a:off x="130626" y="2422882"/>
            <a:ext cx="2498274" cy="523220"/>
          </a:xfrm>
          <a:prstGeom prst="rect">
            <a:avLst/>
          </a:prstGeom>
          <a:noFill/>
        </p:spPr>
        <p:txBody>
          <a:bodyPr wrap="square" rtlCol="0">
            <a:spAutoFit/>
          </a:bodyPr>
          <a:lstStyle/>
          <a:p>
            <a:r>
              <a:rPr lang="en-US" altLang="zh-CN" sz="2800" b="1" dirty="0" smtClean="0">
                <a:solidFill>
                  <a:schemeClr val="bg2">
                    <a:lumMod val="25000"/>
                  </a:schemeClr>
                </a:solidFill>
                <a:latin typeface="Agency FB" panose="020B0503020202020204" pitchFamily="34" charset="0"/>
              </a:rPr>
              <a:t>The Second Part</a:t>
            </a:r>
            <a:endParaRPr lang="en-US" altLang="zh-CN" sz="2800" b="1" dirty="0" smtClean="0">
              <a:solidFill>
                <a:srgbClr val="D70000"/>
              </a:solidFill>
              <a:latin typeface="Agency FB" panose="020B0503020202020204" pitchFamily="34" charset="0"/>
            </a:endParaRPr>
          </a:p>
        </p:txBody>
      </p:sp>
      <p:sp>
        <p:nvSpPr>
          <p:cNvPr id="10" name="文本框 9"/>
          <p:cNvSpPr txBox="1"/>
          <p:nvPr/>
        </p:nvSpPr>
        <p:spPr>
          <a:xfrm>
            <a:off x="159202" y="3477901"/>
            <a:ext cx="4886183" cy="646331"/>
          </a:xfrm>
          <a:prstGeom prst="rect">
            <a:avLst/>
          </a:prstGeom>
          <a:noFill/>
        </p:spPr>
        <p:txBody>
          <a:bodyPr wrap="square" rtlCol="0">
            <a:spAutoFit/>
          </a:bodyPr>
          <a:lstStyle/>
          <a:p>
            <a:r>
              <a:rPr lang="en-US" altLang="zh-CN" sz="1200" dirty="0" smtClean="0">
                <a:solidFill>
                  <a:schemeClr val="bg2">
                    <a:lumMod val="25000"/>
                  </a:schemeClr>
                </a:solidFill>
                <a:latin typeface="Arial" panose="020B0604020202020204" pitchFamily="34" charset="0"/>
                <a:cs typeface="Arial" panose="020B0604020202020204" pitchFamily="34" charset="0"/>
              </a:rPr>
              <a:t>Books possess an essence of immortality. They are by far the most </a:t>
            </a:r>
          </a:p>
          <a:p>
            <a:r>
              <a:rPr lang="en-US" altLang="zh-CN" sz="1200" dirty="0" smtClean="0">
                <a:solidFill>
                  <a:schemeClr val="bg2">
                    <a:lumMod val="25000"/>
                  </a:schemeClr>
                </a:solidFill>
                <a:latin typeface="Arial" panose="020B0604020202020204" pitchFamily="34" charset="0"/>
                <a:cs typeface="Arial" panose="020B0604020202020204" pitchFamily="34" charset="0"/>
              </a:rPr>
              <a:t>lasting products of human effort. Temples and statues decay, but </a:t>
            </a:r>
          </a:p>
          <a:p>
            <a:r>
              <a:rPr lang="en-US" altLang="zh-CN" sz="1200" dirty="0" smtClean="0">
                <a:solidFill>
                  <a:schemeClr val="bg2">
                    <a:lumMod val="25000"/>
                  </a:schemeClr>
                </a:solidFill>
                <a:latin typeface="Arial" panose="020B0604020202020204" pitchFamily="34" charset="0"/>
                <a:cs typeface="Arial" panose="020B0604020202020204" pitchFamily="34" charset="0"/>
              </a:rPr>
              <a:t>books survive.</a:t>
            </a:r>
          </a:p>
        </p:txBody>
      </p:sp>
      <p:sp>
        <p:nvSpPr>
          <p:cNvPr id="12" name="平行四边形 11"/>
          <p:cNvSpPr/>
          <p:nvPr/>
        </p:nvSpPr>
        <p:spPr>
          <a:xfrm>
            <a:off x="9114508" y="4213132"/>
            <a:ext cx="2100953" cy="2654016"/>
          </a:xfrm>
          <a:prstGeom prst="parallelogram">
            <a:avLst>
              <a:gd name="adj" fmla="val 29969"/>
            </a:avLst>
          </a:prstGeom>
          <a:solidFill>
            <a:srgbClr val="D7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平行四边形 12"/>
          <p:cNvSpPr/>
          <p:nvPr/>
        </p:nvSpPr>
        <p:spPr>
          <a:xfrm>
            <a:off x="7700571" y="-44852"/>
            <a:ext cx="3924000" cy="6912000"/>
          </a:xfrm>
          <a:prstGeom prst="parallelogram">
            <a:avLst>
              <a:gd name="adj" fmla="val 40122"/>
            </a:avLst>
          </a:prstGeom>
          <a:solidFill>
            <a:srgbClr val="D7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连接符 14"/>
          <p:cNvCxnSpPr/>
          <p:nvPr/>
        </p:nvCxnSpPr>
        <p:spPr>
          <a:xfrm flipH="1">
            <a:off x="7593512" y="-12901"/>
            <a:ext cx="1575697" cy="6889951"/>
          </a:xfrm>
          <a:prstGeom prst="line">
            <a:avLst/>
          </a:prstGeom>
          <a:ln w="15875">
            <a:solidFill>
              <a:srgbClr val="D70000"/>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26" y="994887"/>
            <a:ext cx="6827008" cy="1245775"/>
          </a:xfrm>
          <a:prstGeom prst="rect">
            <a:avLst/>
          </a:prstGeom>
        </p:spPr>
      </p:pic>
    </p:spTree>
    <p:extLst>
      <p:ext uri="{BB962C8B-B14F-4D97-AF65-F5344CB8AC3E}">
        <p14:creationId xmlns:p14="http://schemas.microsoft.com/office/powerpoint/2010/main" val="211847984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50"/>
                                        <p:tgtEl>
                                          <p:spTgt spid="5"/>
                                        </p:tgtEl>
                                      </p:cBhvr>
                                    </p:animEffect>
                                  </p:childTnLst>
                                </p:cTn>
                              </p:par>
                            </p:childTnLst>
                          </p:cTn>
                        </p:par>
                        <p:par>
                          <p:cTn id="8" fill="hold">
                            <p:stCondLst>
                              <p:cond delay="35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850"/>
                            </p:stCondLst>
                            <p:childTnLst>
                              <p:par>
                                <p:cTn id="13" presetID="1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childTnLst>
                          </p:cTn>
                        </p:par>
                        <p:par>
                          <p:cTn id="17" fill="hold">
                            <p:stCondLst>
                              <p:cond delay="1350"/>
                            </p:stCondLst>
                            <p:childTnLst>
                              <p:par>
                                <p:cTn id="18" presetID="22" presetClass="entr" presetSubtype="4"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down)">
                                      <p:cBhvr>
                                        <p:cTn id="20" dur="500"/>
                                        <p:tgtEl>
                                          <p:spTgt spid="10">
                                            <p:txEl>
                                              <p:pRg st="0" end="0"/>
                                            </p:txEl>
                                          </p:spTgt>
                                        </p:tgtEl>
                                      </p:cBhvr>
                                    </p:animEffect>
                                  </p:childTnLst>
                                </p:cTn>
                              </p:par>
                            </p:childTnLst>
                          </p:cTn>
                        </p:par>
                        <p:par>
                          <p:cTn id="21" fill="hold">
                            <p:stCondLst>
                              <p:cond delay="1850"/>
                            </p:stCondLst>
                            <p:childTnLst>
                              <p:par>
                                <p:cTn id="22" presetID="22" presetClass="entr" presetSubtype="4" fill="hold" grpId="0" nodeType="after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wipe(down)">
                                      <p:cBhvr>
                                        <p:cTn id="24" dur="500"/>
                                        <p:tgtEl>
                                          <p:spTgt spid="10">
                                            <p:txEl>
                                              <p:pRg st="1" end="1"/>
                                            </p:txEl>
                                          </p:spTgt>
                                        </p:tgtEl>
                                      </p:cBhvr>
                                    </p:animEffect>
                                  </p:childTnLst>
                                </p:cTn>
                              </p:par>
                            </p:childTnLst>
                          </p:cTn>
                        </p:par>
                        <p:par>
                          <p:cTn id="25" fill="hold">
                            <p:stCondLst>
                              <p:cond delay="2350"/>
                            </p:stCondLst>
                            <p:childTnLst>
                              <p:par>
                                <p:cTn id="26" presetID="22" presetClass="entr" presetSubtype="4" fill="hold" grpId="0" nodeType="after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par>
                          <p:cTn id="29" fill="hold">
                            <p:stCondLst>
                              <p:cond delay="2850"/>
                            </p:stCondLst>
                            <p:childTnLst>
                              <p:par>
                                <p:cTn id="30" presetID="22" presetClass="entr" presetSubtype="1"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400"/>
                                        <p:tgtEl>
                                          <p:spTgt spid="13"/>
                                        </p:tgtEl>
                                      </p:cBhvr>
                                    </p:animEffect>
                                  </p:childTnLst>
                                </p:cTn>
                              </p:par>
                            </p:childTnLst>
                          </p:cTn>
                        </p:par>
                        <p:par>
                          <p:cTn id="33" fill="hold">
                            <p:stCondLst>
                              <p:cond delay="3250"/>
                            </p:stCondLst>
                            <p:childTnLst>
                              <p:par>
                                <p:cTn id="34" presetID="22" presetClass="entr" presetSubtype="4"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350"/>
                                        <p:tgtEl>
                                          <p:spTgt spid="12"/>
                                        </p:tgtEl>
                                      </p:cBhvr>
                                    </p:animEffect>
                                  </p:childTnLst>
                                </p:cTn>
                              </p:par>
                            </p:childTnLst>
                          </p:cTn>
                        </p:par>
                        <p:par>
                          <p:cTn id="37" fill="hold">
                            <p:stCondLst>
                              <p:cond delay="3600"/>
                            </p:stCondLst>
                            <p:childTnLst>
                              <p:par>
                                <p:cTn id="38" presetID="22" presetClass="entr" presetSubtype="1"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build="p"/>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洁欧美"/>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TotalTime>
  <Words>3343</Words>
  <Application>Microsoft Office PowerPoint</Application>
  <PresentationFormat>宽屏</PresentationFormat>
  <Paragraphs>297</Paragraphs>
  <Slides>27</Slides>
  <Notes>25</Notes>
  <HiddenSlides>0</HiddenSlides>
  <MMClips>1</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27</vt:i4>
      </vt:variant>
    </vt:vector>
  </HeadingPairs>
  <TitlesOfParts>
    <vt:vector size="37" baseType="lpstr">
      <vt:lpstr>等线</vt:lpstr>
      <vt:lpstr>方正姚体</vt:lpstr>
      <vt:lpstr>宋体</vt:lpstr>
      <vt:lpstr>Agency FB</vt:lpstr>
      <vt:lpstr>Arial</vt:lpstr>
      <vt:lpstr>Calibri</vt:lpstr>
      <vt:lpstr>Calibri Light</vt:lpstr>
      <vt:lpstr>Impact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38</cp:revision>
  <dcterms:created xsi:type="dcterms:W3CDTF">2014-08-25T05:00:34Z</dcterms:created>
  <dcterms:modified xsi:type="dcterms:W3CDTF">2016-11-06T10:08:22Z</dcterms:modified>
  <cp:category>锐旗设计；https://9ppt.taobao.com</cp:category>
</cp:coreProperties>
</file>